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0" r:id="rId4"/>
  </p:sldMasterIdLst>
  <p:notesMasterIdLst>
    <p:notesMasterId r:id="rId28"/>
  </p:notesMasterIdLst>
  <p:sldIdLst>
    <p:sldId id="310" r:id="rId5"/>
    <p:sldId id="268" r:id="rId6"/>
    <p:sldId id="273" r:id="rId7"/>
    <p:sldId id="943" r:id="rId8"/>
    <p:sldId id="944" r:id="rId9"/>
    <p:sldId id="945" r:id="rId10"/>
    <p:sldId id="946" r:id="rId11"/>
    <p:sldId id="947" r:id="rId12"/>
    <p:sldId id="953" r:id="rId13"/>
    <p:sldId id="956" r:id="rId14"/>
    <p:sldId id="957" r:id="rId15"/>
    <p:sldId id="955" r:id="rId16"/>
    <p:sldId id="958" r:id="rId17"/>
    <p:sldId id="959" r:id="rId18"/>
    <p:sldId id="960" r:id="rId19"/>
    <p:sldId id="961" r:id="rId20"/>
    <p:sldId id="968" r:id="rId21"/>
    <p:sldId id="948" r:id="rId22"/>
    <p:sldId id="949" r:id="rId23"/>
    <p:sldId id="950" r:id="rId24"/>
    <p:sldId id="951" r:id="rId25"/>
    <p:sldId id="952" r:id="rId26"/>
    <p:sldId id="964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E42241-8E02-2F49-9DA1-56308C66A8A8}" name="Jelínková Hana" initials="HJ" userId="S::Hana.Jelinkova@msmt.gov.cz::0f3e08b0-94f2-4d59-badf-25d42c8ab781" providerId="AD"/>
  <p188:author id="{8C8934B2-18E5-4BC7-F838-95D3039495E5}" name="Lucká Loosová Veronika" initials="VL" userId="S::Veronika.LuckaLoosova@msmt.gov.cz::a07ba8fe-bdc9-41b5-881d-88f1c63a007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t gra" initials="Rg" lastIdx="11" clrIdx="0">
    <p:extLst>
      <p:ext uri="{19B8F6BF-5375-455C-9EA6-DF929625EA0E}">
        <p15:presenceInfo xmlns:p15="http://schemas.microsoft.com/office/powerpoint/2012/main" userId="852fc29426a7b1cb" providerId="Windows Live"/>
      </p:ext>
    </p:extLst>
  </p:cmAuthor>
  <p:cmAuthor id="2" name="Návrat Miroslav" initials="NM" lastIdx="20" clrIdx="1">
    <p:extLst>
      <p:ext uri="{19B8F6BF-5375-455C-9EA6-DF929625EA0E}">
        <p15:presenceInfo xmlns:p15="http://schemas.microsoft.com/office/powerpoint/2012/main" userId="S-1-5-21-1024343765-948047755-1557874966-30005" providerId="AD"/>
      </p:ext>
    </p:extLst>
  </p:cmAuthor>
  <p:cmAuthor id="3" name="Kuchařová Veronika" initials="KV" lastIdx="1" clrIdx="2">
    <p:extLst>
      <p:ext uri="{19B8F6BF-5375-455C-9EA6-DF929625EA0E}">
        <p15:presenceInfo xmlns:p15="http://schemas.microsoft.com/office/powerpoint/2012/main" userId="S-1-5-21-1024343765-948047755-1557874966-265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A75"/>
    <a:srgbClr val="1E4567"/>
    <a:srgbClr val="448E99"/>
    <a:srgbClr val="FFFFFF"/>
    <a:srgbClr val="D6EBE7"/>
    <a:srgbClr val="247BA0"/>
    <a:srgbClr val="0C384B"/>
    <a:srgbClr val="002738"/>
    <a:srgbClr val="428D96"/>
    <a:srgbClr val="B2D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A5D55-CA7B-4358-AFEF-A66498C35363}" type="datetimeFigureOut">
              <a:rPr lang="cs-CZ" smtClean="0"/>
              <a:t>10.09.2025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0F52C-6A56-4EF8-AFAD-C1D6265052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1138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768000" y="1224000"/>
            <a:ext cx="7824000" cy="1522800"/>
          </a:xfrm>
        </p:spPr>
        <p:txBody>
          <a:bodyPr lIns="0" tIns="0" rIns="0" bIns="0" anchor="b">
            <a:noAutofit/>
          </a:bodyPr>
          <a:lstStyle>
            <a:lvl1pPr algn="l">
              <a:defRPr sz="3400" cap="small" baseline="0">
                <a:solidFill>
                  <a:srgbClr val="87888A"/>
                </a:solidFill>
                <a:latin typeface="Calibri" panose="020F0502020204030204" pitchFamily="34" charset="0"/>
              </a:defRPr>
            </a:lvl1pPr>
          </a:lstStyle>
          <a:p>
            <a:r>
              <a:rPr lang="cs-CZ" dirty="0"/>
              <a:t>Kliknutím lze </a:t>
            </a:r>
            <a:br>
              <a:rPr lang="cs-CZ" dirty="0"/>
            </a:br>
            <a:r>
              <a:rPr lang="cs-CZ" dirty="0"/>
              <a:t>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68000" y="6288271"/>
            <a:ext cx="5181696" cy="415200"/>
          </a:xfr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small" baseline="0">
                <a:solidFill>
                  <a:srgbClr val="87888A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7232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5C5BCB1-5770-4244-A775-2FD31C2E17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939749"/>
          </a:xfrm>
          <a:custGeom>
            <a:avLst/>
            <a:gdLst>
              <a:gd name="connsiteX0" fmla="*/ 0 w 12192000"/>
              <a:gd name="connsiteY0" fmla="*/ 0 h 3939749"/>
              <a:gd name="connsiteX1" fmla="*/ 12192000 w 12192000"/>
              <a:gd name="connsiteY1" fmla="*/ 0 h 3939749"/>
              <a:gd name="connsiteX2" fmla="*/ 12192000 w 12192000"/>
              <a:gd name="connsiteY2" fmla="*/ 20309 h 3939749"/>
              <a:gd name="connsiteX3" fmla="*/ 12192000 w 12192000"/>
              <a:gd name="connsiteY3" fmla="*/ 53528 h 3939749"/>
              <a:gd name="connsiteX4" fmla="*/ 12192000 w 12192000"/>
              <a:gd name="connsiteY4" fmla="*/ 93370 h 3939749"/>
              <a:gd name="connsiteX5" fmla="*/ 12192000 w 12192000"/>
              <a:gd name="connsiteY5" fmla="*/ 140437 h 3939749"/>
              <a:gd name="connsiteX6" fmla="*/ 12192000 w 12192000"/>
              <a:gd name="connsiteY6" fmla="*/ 195333 h 3939749"/>
              <a:gd name="connsiteX7" fmla="*/ 12192000 w 12192000"/>
              <a:gd name="connsiteY7" fmla="*/ 258658 h 3939749"/>
              <a:gd name="connsiteX8" fmla="*/ 12192000 w 12192000"/>
              <a:gd name="connsiteY8" fmla="*/ 331016 h 3939749"/>
              <a:gd name="connsiteX9" fmla="*/ 12192000 w 12192000"/>
              <a:gd name="connsiteY9" fmla="*/ 413008 h 3939749"/>
              <a:gd name="connsiteX10" fmla="*/ 12192000 w 12192000"/>
              <a:gd name="connsiteY10" fmla="*/ 505237 h 3939749"/>
              <a:gd name="connsiteX11" fmla="*/ 12192000 w 12192000"/>
              <a:gd name="connsiteY11" fmla="*/ 608304 h 3939749"/>
              <a:gd name="connsiteX12" fmla="*/ 12192000 w 12192000"/>
              <a:gd name="connsiteY12" fmla="*/ 722812 h 3939749"/>
              <a:gd name="connsiteX13" fmla="*/ 12192000 w 12192000"/>
              <a:gd name="connsiteY13" fmla="*/ 849363 h 3939749"/>
              <a:gd name="connsiteX14" fmla="*/ 12192000 w 12192000"/>
              <a:gd name="connsiteY14" fmla="*/ 988558 h 3939749"/>
              <a:gd name="connsiteX15" fmla="*/ 12192000 w 12192000"/>
              <a:gd name="connsiteY15" fmla="*/ 1141002 h 3939749"/>
              <a:gd name="connsiteX16" fmla="*/ 12192000 w 12192000"/>
              <a:gd name="connsiteY16" fmla="*/ 1307294 h 3939749"/>
              <a:gd name="connsiteX17" fmla="*/ 12192000 w 12192000"/>
              <a:gd name="connsiteY17" fmla="*/ 1395822 h 3939749"/>
              <a:gd name="connsiteX18" fmla="*/ 12192000 w 12192000"/>
              <a:gd name="connsiteY18" fmla="*/ 1488038 h 3939749"/>
              <a:gd name="connsiteX19" fmla="*/ 12192000 w 12192000"/>
              <a:gd name="connsiteY19" fmla="*/ 1584017 h 3939749"/>
              <a:gd name="connsiteX20" fmla="*/ 12192000 w 12192000"/>
              <a:gd name="connsiteY20" fmla="*/ 1683835 h 3939749"/>
              <a:gd name="connsiteX21" fmla="*/ 12192000 w 12192000"/>
              <a:gd name="connsiteY21" fmla="*/ 1787567 h 3939749"/>
              <a:gd name="connsiteX22" fmla="*/ 12192000 w 12192000"/>
              <a:gd name="connsiteY22" fmla="*/ 1895289 h 3939749"/>
              <a:gd name="connsiteX23" fmla="*/ 12192000 w 12192000"/>
              <a:gd name="connsiteY23" fmla="*/ 2007074 h 3939749"/>
              <a:gd name="connsiteX24" fmla="*/ 12192000 w 12192000"/>
              <a:gd name="connsiteY24" fmla="*/ 2123000 h 3939749"/>
              <a:gd name="connsiteX25" fmla="*/ 12192000 w 12192000"/>
              <a:gd name="connsiteY25" fmla="*/ 2243140 h 3939749"/>
              <a:gd name="connsiteX26" fmla="*/ 12192000 w 12192000"/>
              <a:gd name="connsiteY26" fmla="*/ 2367571 h 3939749"/>
              <a:gd name="connsiteX27" fmla="*/ 12192000 w 12192000"/>
              <a:gd name="connsiteY27" fmla="*/ 2496367 h 3939749"/>
              <a:gd name="connsiteX28" fmla="*/ 12192000 w 12192000"/>
              <a:gd name="connsiteY28" fmla="*/ 2629605 h 3939749"/>
              <a:gd name="connsiteX29" fmla="*/ 12192000 w 12192000"/>
              <a:gd name="connsiteY29" fmla="*/ 2767358 h 3939749"/>
              <a:gd name="connsiteX30" fmla="*/ 12192000 w 12192000"/>
              <a:gd name="connsiteY30" fmla="*/ 2909702 h 3939749"/>
              <a:gd name="connsiteX31" fmla="*/ 12192000 w 12192000"/>
              <a:gd name="connsiteY31" fmla="*/ 3056713 h 3939749"/>
              <a:gd name="connsiteX32" fmla="*/ 12192000 w 12192000"/>
              <a:gd name="connsiteY32" fmla="*/ 3208467 h 3939749"/>
              <a:gd name="connsiteX33" fmla="*/ 9640921 w 12192000"/>
              <a:gd name="connsiteY33" fmla="*/ 3891220 h 3939749"/>
              <a:gd name="connsiteX34" fmla="*/ 8720705 w 12192000"/>
              <a:gd name="connsiteY34" fmla="*/ 3939108 h 3939749"/>
              <a:gd name="connsiteX35" fmla="*/ 5083166 w 12192000"/>
              <a:gd name="connsiteY35" fmla="*/ 3174083 h 3939749"/>
              <a:gd name="connsiteX36" fmla="*/ 265869 w 12192000"/>
              <a:gd name="connsiteY36" fmla="*/ 2336605 h 3939749"/>
              <a:gd name="connsiteX37" fmla="*/ 0 w 12192000"/>
              <a:gd name="connsiteY37" fmla="*/ 2356253 h 3939749"/>
              <a:gd name="connsiteX38" fmla="*/ 0 w 12192000"/>
              <a:gd name="connsiteY38" fmla="*/ 2355658 h 3939749"/>
              <a:gd name="connsiteX39" fmla="*/ 0 w 12192000"/>
              <a:gd name="connsiteY39" fmla="*/ 2351494 h 3939749"/>
              <a:gd name="connsiteX40" fmla="*/ 0 w 12192000"/>
              <a:gd name="connsiteY40" fmla="*/ 2340193 h 3939749"/>
              <a:gd name="connsiteX41" fmla="*/ 0 w 12192000"/>
              <a:gd name="connsiteY41" fmla="*/ 2318186 h 3939749"/>
              <a:gd name="connsiteX42" fmla="*/ 0 w 12192000"/>
              <a:gd name="connsiteY42" fmla="*/ 2302052 h 3939749"/>
              <a:gd name="connsiteX43" fmla="*/ 0 w 12192000"/>
              <a:gd name="connsiteY43" fmla="*/ 2281903 h 3939749"/>
              <a:gd name="connsiteX44" fmla="*/ 0 w 12192000"/>
              <a:gd name="connsiteY44" fmla="*/ 2257293 h 3939749"/>
              <a:gd name="connsiteX45" fmla="*/ 0 w 12192000"/>
              <a:gd name="connsiteY45" fmla="*/ 2227776 h 3939749"/>
              <a:gd name="connsiteX46" fmla="*/ 0 w 12192000"/>
              <a:gd name="connsiteY46" fmla="*/ 2192906 h 3939749"/>
              <a:gd name="connsiteX47" fmla="*/ 0 w 12192000"/>
              <a:gd name="connsiteY47" fmla="*/ 2152236 h 3939749"/>
              <a:gd name="connsiteX48" fmla="*/ 0 w 12192000"/>
              <a:gd name="connsiteY48" fmla="*/ 2105321 h 3939749"/>
              <a:gd name="connsiteX49" fmla="*/ 0 w 12192000"/>
              <a:gd name="connsiteY49" fmla="*/ 2051715 h 3939749"/>
              <a:gd name="connsiteX50" fmla="*/ 0 w 12192000"/>
              <a:gd name="connsiteY50" fmla="*/ 1990971 h 3939749"/>
              <a:gd name="connsiteX51" fmla="*/ 0 w 12192000"/>
              <a:gd name="connsiteY51" fmla="*/ 1922643 h 3939749"/>
              <a:gd name="connsiteX52" fmla="*/ 0 w 12192000"/>
              <a:gd name="connsiteY52" fmla="*/ 1846286 h 3939749"/>
              <a:gd name="connsiteX53" fmla="*/ 0 w 12192000"/>
              <a:gd name="connsiteY53" fmla="*/ 1761453 h 3939749"/>
              <a:gd name="connsiteX54" fmla="*/ 0 w 12192000"/>
              <a:gd name="connsiteY54" fmla="*/ 1667697 h 3939749"/>
              <a:gd name="connsiteX55" fmla="*/ 0 w 12192000"/>
              <a:gd name="connsiteY55" fmla="*/ 1564574 h 3939749"/>
              <a:gd name="connsiteX56" fmla="*/ 0 w 12192000"/>
              <a:gd name="connsiteY56" fmla="*/ 1451636 h 3939749"/>
              <a:gd name="connsiteX57" fmla="*/ 0 w 12192000"/>
              <a:gd name="connsiteY57" fmla="*/ 1328438 h 3939749"/>
              <a:gd name="connsiteX58" fmla="*/ 0 w 12192000"/>
              <a:gd name="connsiteY58" fmla="*/ 1194534 h 3939749"/>
              <a:gd name="connsiteX59" fmla="*/ 0 w 12192000"/>
              <a:gd name="connsiteY59" fmla="*/ 1049477 h 3939749"/>
              <a:gd name="connsiteX60" fmla="*/ 0 w 12192000"/>
              <a:gd name="connsiteY60" fmla="*/ 892822 h 3939749"/>
              <a:gd name="connsiteX61" fmla="*/ 0 w 12192000"/>
              <a:gd name="connsiteY61" fmla="*/ 724121 h 3939749"/>
              <a:gd name="connsiteX62" fmla="*/ 0 w 12192000"/>
              <a:gd name="connsiteY62" fmla="*/ 542930 h 3939749"/>
              <a:gd name="connsiteX63" fmla="*/ 0 w 12192000"/>
              <a:gd name="connsiteY63" fmla="*/ 348803 h 3939749"/>
              <a:gd name="connsiteX64" fmla="*/ 0 w 12192000"/>
              <a:gd name="connsiteY64" fmla="*/ 141292 h 393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192000" h="3939749">
                <a:moveTo>
                  <a:pt x="0" y="0"/>
                </a:moveTo>
                <a:lnTo>
                  <a:pt x="12192000" y="0"/>
                </a:lnTo>
                <a:lnTo>
                  <a:pt x="12192000" y="20309"/>
                </a:lnTo>
                <a:lnTo>
                  <a:pt x="12192000" y="53528"/>
                </a:lnTo>
                <a:lnTo>
                  <a:pt x="12192000" y="93370"/>
                </a:lnTo>
                <a:lnTo>
                  <a:pt x="12192000" y="140437"/>
                </a:lnTo>
                <a:lnTo>
                  <a:pt x="12192000" y="195333"/>
                </a:lnTo>
                <a:lnTo>
                  <a:pt x="12192000" y="258658"/>
                </a:lnTo>
                <a:lnTo>
                  <a:pt x="12192000" y="331016"/>
                </a:lnTo>
                <a:lnTo>
                  <a:pt x="12192000" y="413008"/>
                </a:lnTo>
                <a:lnTo>
                  <a:pt x="12192000" y="505237"/>
                </a:lnTo>
                <a:lnTo>
                  <a:pt x="12192000" y="608304"/>
                </a:lnTo>
                <a:lnTo>
                  <a:pt x="12192000" y="722812"/>
                </a:lnTo>
                <a:lnTo>
                  <a:pt x="12192000" y="849363"/>
                </a:lnTo>
                <a:lnTo>
                  <a:pt x="12192000" y="988558"/>
                </a:lnTo>
                <a:lnTo>
                  <a:pt x="12192000" y="1141002"/>
                </a:lnTo>
                <a:lnTo>
                  <a:pt x="12192000" y="1307294"/>
                </a:lnTo>
                <a:lnTo>
                  <a:pt x="12192000" y="1395822"/>
                </a:lnTo>
                <a:lnTo>
                  <a:pt x="12192000" y="1488038"/>
                </a:lnTo>
                <a:lnTo>
                  <a:pt x="12192000" y="1584017"/>
                </a:lnTo>
                <a:lnTo>
                  <a:pt x="12192000" y="1683835"/>
                </a:lnTo>
                <a:lnTo>
                  <a:pt x="12192000" y="1787567"/>
                </a:lnTo>
                <a:lnTo>
                  <a:pt x="12192000" y="1895289"/>
                </a:lnTo>
                <a:lnTo>
                  <a:pt x="12192000" y="2007074"/>
                </a:lnTo>
                <a:lnTo>
                  <a:pt x="12192000" y="2123000"/>
                </a:lnTo>
                <a:lnTo>
                  <a:pt x="12192000" y="2243140"/>
                </a:lnTo>
                <a:lnTo>
                  <a:pt x="12192000" y="2367571"/>
                </a:lnTo>
                <a:lnTo>
                  <a:pt x="12192000" y="2496367"/>
                </a:lnTo>
                <a:lnTo>
                  <a:pt x="12192000" y="2629605"/>
                </a:lnTo>
                <a:lnTo>
                  <a:pt x="12192000" y="2767358"/>
                </a:lnTo>
                <a:lnTo>
                  <a:pt x="12192000" y="2909702"/>
                </a:lnTo>
                <a:lnTo>
                  <a:pt x="12192000" y="3056713"/>
                </a:lnTo>
                <a:lnTo>
                  <a:pt x="12192000" y="3208467"/>
                </a:lnTo>
                <a:cubicBezTo>
                  <a:pt x="11426043" y="3559667"/>
                  <a:pt x="10546143" y="3785615"/>
                  <a:pt x="9640921" y="3891220"/>
                </a:cubicBezTo>
                <a:cubicBezTo>
                  <a:pt x="9324015" y="3928520"/>
                  <a:pt x="9018236" y="3943112"/>
                  <a:pt x="8720705" y="3939108"/>
                </a:cubicBezTo>
                <a:cubicBezTo>
                  <a:pt x="7431404" y="3921756"/>
                  <a:pt x="6296985" y="3555216"/>
                  <a:pt x="5083166" y="3174083"/>
                </a:cubicBezTo>
                <a:cubicBezTo>
                  <a:pt x="3563913" y="2695173"/>
                  <a:pt x="1968699" y="2260471"/>
                  <a:pt x="265869" y="2336605"/>
                </a:cubicBezTo>
                <a:cubicBezTo>
                  <a:pt x="177247" y="2341517"/>
                  <a:pt x="88623" y="2346429"/>
                  <a:pt x="0" y="2356253"/>
                </a:cubicBezTo>
                <a:lnTo>
                  <a:pt x="0" y="2355658"/>
                </a:lnTo>
                <a:lnTo>
                  <a:pt x="0" y="2351494"/>
                </a:lnTo>
                <a:lnTo>
                  <a:pt x="0" y="2340193"/>
                </a:lnTo>
                <a:lnTo>
                  <a:pt x="0" y="2318186"/>
                </a:lnTo>
                <a:lnTo>
                  <a:pt x="0" y="2302052"/>
                </a:lnTo>
                <a:lnTo>
                  <a:pt x="0" y="2281903"/>
                </a:lnTo>
                <a:lnTo>
                  <a:pt x="0" y="2257293"/>
                </a:lnTo>
                <a:lnTo>
                  <a:pt x="0" y="2227776"/>
                </a:lnTo>
                <a:lnTo>
                  <a:pt x="0" y="2192906"/>
                </a:lnTo>
                <a:lnTo>
                  <a:pt x="0" y="2152236"/>
                </a:lnTo>
                <a:lnTo>
                  <a:pt x="0" y="2105321"/>
                </a:lnTo>
                <a:lnTo>
                  <a:pt x="0" y="2051715"/>
                </a:lnTo>
                <a:lnTo>
                  <a:pt x="0" y="1990971"/>
                </a:lnTo>
                <a:lnTo>
                  <a:pt x="0" y="1922643"/>
                </a:lnTo>
                <a:lnTo>
                  <a:pt x="0" y="1846286"/>
                </a:lnTo>
                <a:lnTo>
                  <a:pt x="0" y="1761453"/>
                </a:lnTo>
                <a:lnTo>
                  <a:pt x="0" y="1667697"/>
                </a:lnTo>
                <a:lnTo>
                  <a:pt x="0" y="1564574"/>
                </a:lnTo>
                <a:lnTo>
                  <a:pt x="0" y="1451636"/>
                </a:lnTo>
                <a:lnTo>
                  <a:pt x="0" y="1328438"/>
                </a:lnTo>
                <a:lnTo>
                  <a:pt x="0" y="1194534"/>
                </a:lnTo>
                <a:lnTo>
                  <a:pt x="0" y="1049477"/>
                </a:lnTo>
                <a:lnTo>
                  <a:pt x="0" y="892822"/>
                </a:lnTo>
                <a:lnTo>
                  <a:pt x="0" y="724121"/>
                </a:lnTo>
                <a:lnTo>
                  <a:pt x="0" y="542930"/>
                </a:lnTo>
                <a:lnTo>
                  <a:pt x="0" y="348803"/>
                </a:lnTo>
                <a:lnTo>
                  <a:pt x="0" y="1412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05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9599" y="1825625"/>
            <a:ext cx="10515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70F08-41D3-4C49-9139-1BF5B9A15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6057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7348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orient="horz" pos="59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70F08-41D3-4C49-9139-1BF5B9A15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528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28D9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70F08-41D3-4C49-9139-1BF5B9A15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5014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70F08-41D3-4C49-9139-1BF5B9A15634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obrázek 2">
            <a:extLst>
              <a:ext uri="{FF2B5EF4-FFF2-40B4-BE49-F238E27FC236}">
                <a16:creationId xmlns:a16="http://schemas.microsoft.com/office/drawing/2014/main" id="{DEBA1952-2E33-4348-A94B-18B55220776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20000" y="936001"/>
            <a:ext cx="10726331" cy="5166037"/>
          </a:xfrm>
        </p:spPr>
        <p:txBody>
          <a:bodyPr>
            <a:normAutofit/>
          </a:bodyPr>
          <a:lstStyle>
            <a:lvl1pPr marL="0" indent="0">
              <a:buNone/>
              <a:defRPr sz="2100" cap="all" baseline="0">
                <a:solidFill>
                  <a:srgbClr val="428D96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Obrázek</a:t>
            </a:r>
          </a:p>
        </p:txBody>
      </p:sp>
    </p:spTree>
    <p:extLst>
      <p:ext uri="{BB962C8B-B14F-4D97-AF65-F5344CB8AC3E}">
        <p14:creationId xmlns:p14="http://schemas.microsoft.com/office/powerpoint/2010/main" val="3015479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70F08-41D3-4C49-9139-1BF5B9A15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1127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70F08-41D3-4C49-9139-1BF5B9A15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4726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70F08-41D3-4C49-9139-1BF5B9A15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5092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islý nadpis a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533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729600" y="936001"/>
            <a:ext cx="10838169" cy="6221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96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1694566" y="101218"/>
            <a:ext cx="4974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EB70F08-41D3-4C49-9139-1BF5B9A15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799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100" kern="1200" cap="all" baseline="0">
          <a:solidFill>
            <a:srgbClr val="428D96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24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rgbClr val="428D96"/>
        </a:buClr>
        <a:buFont typeface="Calibri Light" panose="020F0302020204030204" pitchFamily="34" charset="0"/>
        <a:buChar char="●"/>
        <a:defRPr sz="19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324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428D96"/>
        </a:buClr>
        <a:buFont typeface="Calibri Light" panose="020F0302020204030204" pitchFamily="34" charset="0"/>
        <a:buChar char="●"/>
        <a:defRPr sz="19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612000" indent="-18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9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612000" indent="-18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9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612000" indent="-18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9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33E5E2-0C91-C69E-897A-0741031A9F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 AT A GLANCE 2025</a:t>
            </a:r>
            <a:br>
              <a:rPr lang="cs-CZ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3600" b="1" spc="-200" dirty="0">
                <a:solidFill>
                  <a:srgbClr val="253A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Výběr klíčových dat pro Českou republiku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8996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867A4-6B8F-1344-A125-ED7ECD5D8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délník: se zakulacenými rohy 43">
            <a:extLst>
              <a:ext uri="{FF2B5EF4-FFF2-40B4-BE49-F238E27FC236}">
                <a16:creationId xmlns:a16="http://schemas.microsoft.com/office/drawing/2014/main" id="{8E9AD903-C952-7F01-614E-8F6CDBE6C2C5}"/>
              </a:ext>
            </a:extLst>
          </p:cNvPr>
          <p:cNvSpPr/>
          <p:nvPr/>
        </p:nvSpPr>
        <p:spPr>
          <a:xfrm>
            <a:off x="9116497" y="5299081"/>
            <a:ext cx="1035113" cy="689479"/>
          </a:xfrm>
          <a:prstGeom prst="round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: se zakulacenými rohy 42">
            <a:extLst>
              <a:ext uri="{FF2B5EF4-FFF2-40B4-BE49-F238E27FC236}">
                <a16:creationId xmlns:a16="http://schemas.microsoft.com/office/drawing/2014/main" id="{4D86FD71-6A32-277F-67DD-3AA7326EB3A6}"/>
              </a:ext>
            </a:extLst>
          </p:cNvPr>
          <p:cNvSpPr/>
          <p:nvPr/>
        </p:nvSpPr>
        <p:spPr>
          <a:xfrm>
            <a:off x="3439070" y="5313384"/>
            <a:ext cx="1035113" cy="689479"/>
          </a:xfrm>
          <a:prstGeom prst="round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F2255A9E-30AC-B49D-6357-2BDE4FCF9ADF}"/>
              </a:ext>
            </a:extLst>
          </p:cNvPr>
          <p:cNvSpPr/>
          <p:nvPr/>
        </p:nvSpPr>
        <p:spPr>
          <a:xfrm>
            <a:off x="9206058" y="2836373"/>
            <a:ext cx="1035113" cy="689479"/>
          </a:xfrm>
          <a:prstGeom prst="round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58A48438-1F3F-CCD1-7931-8EF6BE689013}"/>
              </a:ext>
            </a:extLst>
          </p:cNvPr>
          <p:cNvSpPr/>
          <p:nvPr/>
        </p:nvSpPr>
        <p:spPr>
          <a:xfrm>
            <a:off x="7042492" y="2823840"/>
            <a:ext cx="1035113" cy="689479"/>
          </a:xfrm>
          <a:prstGeom prst="round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82EBBC87-E0F8-565F-BEA3-7BC517FC5B56}"/>
              </a:ext>
            </a:extLst>
          </p:cNvPr>
          <p:cNvSpPr/>
          <p:nvPr/>
        </p:nvSpPr>
        <p:spPr>
          <a:xfrm>
            <a:off x="3866979" y="2872950"/>
            <a:ext cx="1035113" cy="689479"/>
          </a:xfrm>
          <a:prstGeom prst="round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3A11F01D-5C64-1CF6-AA26-77F91F288B02}"/>
              </a:ext>
            </a:extLst>
          </p:cNvPr>
          <p:cNvSpPr/>
          <p:nvPr/>
        </p:nvSpPr>
        <p:spPr>
          <a:xfrm>
            <a:off x="1913561" y="2844043"/>
            <a:ext cx="1035113" cy="689479"/>
          </a:xfrm>
          <a:prstGeom prst="round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FDF5B64C-8367-60DE-1D8D-156EFFEE583E}"/>
              </a:ext>
            </a:extLst>
          </p:cNvPr>
          <p:cNvSpPr/>
          <p:nvPr/>
        </p:nvSpPr>
        <p:spPr>
          <a:xfrm>
            <a:off x="10630609" y="5880478"/>
            <a:ext cx="1110904" cy="307986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" t="-133276" r="-250633" b="-4431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B5CC985F-7F71-B45C-9D6E-C0793FB14BA3}"/>
              </a:ext>
            </a:extLst>
          </p:cNvPr>
          <p:cNvSpPr/>
          <p:nvPr/>
        </p:nvSpPr>
        <p:spPr>
          <a:xfrm flipV="1">
            <a:off x="7649693" y="6001520"/>
            <a:ext cx="690740" cy="45031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" t="-304561" r="-395952" b="-2322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3D7AAA87-FCAA-8380-2438-F05C21D74884}"/>
              </a:ext>
            </a:extLst>
          </p:cNvPr>
          <p:cNvSpPr txBox="1"/>
          <p:nvPr/>
        </p:nvSpPr>
        <p:spPr>
          <a:xfrm>
            <a:off x="3581527" y="656271"/>
            <a:ext cx="5028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ČESKÁ REPUBLIKA vs. OECD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4DB72E5-4CEC-602F-B4E3-DF166968AF2D}"/>
              </a:ext>
            </a:extLst>
          </p:cNvPr>
          <p:cNvSpPr txBox="1"/>
          <p:nvPr/>
        </p:nvSpPr>
        <p:spPr>
          <a:xfrm>
            <a:off x="2682700" y="1338469"/>
            <a:ext cx="6826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Podíl vládních výdajů na vzdělávání na celkových vládních výdajích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B4ADD34-156A-D68D-125A-23C7465BF19C}"/>
              </a:ext>
            </a:extLst>
          </p:cNvPr>
          <p:cNvSpPr txBox="1"/>
          <p:nvPr/>
        </p:nvSpPr>
        <p:spPr>
          <a:xfrm>
            <a:off x="7933622" y="2069143"/>
            <a:ext cx="1021482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OECD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2C1E107-EB24-332E-205A-29229C9D8DBC}"/>
              </a:ext>
            </a:extLst>
          </p:cNvPr>
          <p:cNvSpPr txBox="1"/>
          <p:nvPr/>
        </p:nvSpPr>
        <p:spPr>
          <a:xfrm>
            <a:off x="2809495" y="1976403"/>
            <a:ext cx="829458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ČR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0D91BCD-2D5F-FFD1-0C9C-FB192C71538E}"/>
              </a:ext>
            </a:extLst>
          </p:cNvPr>
          <p:cNvSpPr txBox="1"/>
          <p:nvPr/>
        </p:nvSpPr>
        <p:spPr>
          <a:xfrm>
            <a:off x="2006962" y="2987171"/>
            <a:ext cx="848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7,8 %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03E39DF-7AB7-ED81-5BB0-7136B4F5372F}"/>
              </a:ext>
            </a:extLst>
          </p:cNvPr>
          <p:cNvSpPr txBox="1"/>
          <p:nvPr/>
        </p:nvSpPr>
        <p:spPr>
          <a:xfrm>
            <a:off x="3987339" y="3017394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8,6 %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4FD41B4-6E7C-E846-D671-4829AAFF23F4}"/>
              </a:ext>
            </a:extLst>
          </p:cNvPr>
          <p:cNvSpPr txBox="1"/>
          <p:nvPr/>
        </p:nvSpPr>
        <p:spPr>
          <a:xfrm>
            <a:off x="7083422" y="2974225"/>
            <a:ext cx="994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10,9 %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61A4366-B745-43F4-BAFB-14EB0D027143}"/>
              </a:ext>
            </a:extLst>
          </p:cNvPr>
          <p:cNvSpPr txBox="1"/>
          <p:nvPr/>
        </p:nvSpPr>
        <p:spPr>
          <a:xfrm>
            <a:off x="9246988" y="2974225"/>
            <a:ext cx="994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10,1 %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778FF6E-E871-81E5-6DE0-2DB673443925}"/>
              </a:ext>
            </a:extLst>
          </p:cNvPr>
          <p:cNvSpPr txBox="1"/>
          <p:nvPr/>
        </p:nvSpPr>
        <p:spPr>
          <a:xfrm>
            <a:off x="2110004" y="246795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2015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E016E3A-33AA-F987-0DB7-6B01D0841D4C}"/>
              </a:ext>
            </a:extLst>
          </p:cNvPr>
          <p:cNvSpPr txBox="1"/>
          <p:nvPr/>
        </p:nvSpPr>
        <p:spPr>
          <a:xfrm>
            <a:off x="3935229" y="245298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2022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3A92D45-1FB0-8846-F3C4-F84908FB42EC}"/>
              </a:ext>
            </a:extLst>
          </p:cNvPr>
          <p:cNvSpPr txBox="1"/>
          <p:nvPr/>
        </p:nvSpPr>
        <p:spPr>
          <a:xfrm>
            <a:off x="7180923" y="245719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2015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C59F4B4-B526-1B4A-10D9-A3490FE48CA0}"/>
              </a:ext>
            </a:extLst>
          </p:cNvPr>
          <p:cNvSpPr txBox="1"/>
          <p:nvPr/>
        </p:nvSpPr>
        <p:spPr>
          <a:xfrm>
            <a:off x="9356716" y="247471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2022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07C9FAC-F226-CBD0-1A15-20348FDA6562}"/>
              </a:ext>
            </a:extLst>
          </p:cNvPr>
          <p:cNvSpPr txBox="1"/>
          <p:nvPr/>
        </p:nvSpPr>
        <p:spPr>
          <a:xfrm>
            <a:off x="3161811" y="3998674"/>
            <a:ext cx="6192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Celkové výdaje na vzdělávání (ZŠ-VŠ), tedy veřejné i soukromé, jako procento HDP</a:t>
            </a:r>
          </a:p>
        </p:txBody>
      </p:sp>
      <p:sp>
        <p:nvSpPr>
          <p:cNvPr id="38" name="Obdélník: se zakulacenými rohy 37">
            <a:extLst>
              <a:ext uri="{FF2B5EF4-FFF2-40B4-BE49-F238E27FC236}">
                <a16:creationId xmlns:a16="http://schemas.microsoft.com/office/drawing/2014/main" id="{10B4BCD1-A21C-998A-62CC-007761626784}"/>
              </a:ext>
            </a:extLst>
          </p:cNvPr>
          <p:cNvSpPr/>
          <p:nvPr/>
        </p:nvSpPr>
        <p:spPr>
          <a:xfrm>
            <a:off x="2693487" y="4841073"/>
            <a:ext cx="1035113" cy="689479"/>
          </a:xfrm>
          <a:prstGeom prst="round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4650DDE4-006A-0B28-7235-3E01E066DB83}"/>
              </a:ext>
            </a:extLst>
          </p:cNvPr>
          <p:cNvSpPr txBox="1"/>
          <p:nvPr/>
        </p:nvSpPr>
        <p:spPr>
          <a:xfrm>
            <a:off x="2830602" y="4968645"/>
            <a:ext cx="848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4,2 %</a:t>
            </a:r>
          </a:p>
        </p:txBody>
      </p:sp>
      <p:sp>
        <p:nvSpPr>
          <p:cNvPr id="41" name="Obdélník: se zakulacenými rohy 40">
            <a:extLst>
              <a:ext uri="{FF2B5EF4-FFF2-40B4-BE49-F238E27FC236}">
                <a16:creationId xmlns:a16="http://schemas.microsoft.com/office/drawing/2014/main" id="{C5E4E58A-2EF9-80D5-C4EB-6616D71FE2E3}"/>
              </a:ext>
            </a:extLst>
          </p:cNvPr>
          <p:cNvSpPr/>
          <p:nvPr/>
        </p:nvSpPr>
        <p:spPr>
          <a:xfrm>
            <a:off x="8284549" y="4868357"/>
            <a:ext cx="1035113" cy="689479"/>
          </a:xfrm>
          <a:prstGeom prst="round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F430DDA9-BFCE-53A2-6133-6FBE1AE5673B}"/>
              </a:ext>
            </a:extLst>
          </p:cNvPr>
          <p:cNvSpPr txBox="1"/>
          <p:nvPr/>
        </p:nvSpPr>
        <p:spPr>
          <a:xfrm>
            <a:off x="8377950" y="5013041"/>
            <a:ext cx="848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4,7 %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DABA6D5E-2558-D644-F544-56754237B744}"/>
              </a:ext>
            </a:extLst>
          </p:cNvPr>
          <p:cNvSpPr txBox="1"/>
          <p:nvPr/>
        </p:nvSpPr>
        <p:spPr>
          <a:xfrm>
            <a:off x="3589541" y="5442917"/>
            <a:ext cx="848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3,6 %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946E3550-9196-2208-90A1-5C609DEC4E49}"/>
              </a:ext>
            </a:extLst>
          </p:cNvPr>
          <p:cNvSpPr txBox="1"/>
          <p:nvPr/>
        </p:nvSpPr>
        <p:spPr>
          <a:xfrm>
            <a:off x="9354168" y="5442917"/>
            <a:ext cx="6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4 %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33D15F05-CCF6-C182-156A-9202DF4804C2}"/>
              </a:ext>
            </a:extLst>
          </p:cNvPr>
          <p:cNvSpPr txBox="1"/>
          <p:nvPr/>
        </p:nvSpPr>
        <p:spPr>
          <a:xfrm>
            <a:off x="4351247" y="5313384"/>
            <a:ext cx="1992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pouze vládních výdajů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1994D27A-FEF4-85D3-F59A-ACAC3B60A68F}"/>
              </a:ext>
            </a:extLst>
          </p:cNvPr>
          <p:cNvSpPr txBox="1"/>
          <p:nvPr/>
        </p:nvSpPr>
        <p:spPr>
          <a:xfrm>
            <a:off x="10120310" y="5319882"/>
            <a:ext cx="185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pouze vládních </a:t>
            </a:r>
          </a:p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výdajů</a:t>
            </a:r>
          </a:p>
        </p:txBody>
      </p:sp>
    </p:spTree>
    <p:extLst>
      <p:ext uri="{BB962C8B-B14F-4D97-AF65-F5344CB8AC3E}">
        <p14:creationId xmlns:p14="http://schemas.microsoft.com/office/powerpoint/2010/main" val="1933024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88188-773C-410A-03B3-1B50E441D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5">
            <a:extLst>
              <a:ext uri="{FF2B5EF4-FFF2-40B4-BE49-F238E27FC236}">
                <a16:creationId xmlns:a16="http://schemas.microsoft.com/office/drawing/2014/main" id="{3C6185CA-45D4-641E-7532-DD32FC78409A}"/>
              </a:ext>
            </a:extLst>
          </p:cNvPr>
          <p:cNvSpPr/>
          <p:nvPr/>
        </p:nvSpPr>
        <p:spPr>
          <a:xfrm>
            <a:off x="10630606" y="6003611"/>
            <a:ext cx="1110904" cy="307986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" t="-133276" r="-250633" b="-4431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3C691E6E-12E1-D031-D00E-B127BEDEA335}"/>
              </a:ext>
            </a:extLst>
          </p:cNvPr>
          <p:cNvSpPr/>
          <p:nvPr/>
        </p:nvSpPr>
        <p:spPr>
          <a:xfrm flipV="1">
            <a:off x="7649693" y="6001520"/>
            <a:ext cx="690740" cy="45031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" t="-304561" r="-395952" b="-2322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3179D9D3-A080-B46A-1A66-0A1B59462CF2}"/>
              </a:ext>
            </a:extLst>
          </p:cNvPr>
          <p:cNvSpPr txBox="1"/>
          <p:nvPr/>
        </p:nvSpPr>
        <p:spPr>
          <a:xfrm>
            <a:off x="3686272" y="627317"/>
            <a:ext cx="5028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ČESKÁ REPUBLIKA vs. OECD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1D72C14-B67F-8D64-9B8F-C81BAFE32456}"/>
              </a:ext>
            </a:extLst>
          </p:cNvPr>
          <p:cNvSpPr txBox="1"/>
          <p:nvPr/>
        </p:nvSpPr>
        <p:spPr>
          <a:xfrm>
            <a:off x="1027175" y="1538950"/>
            <a:ext cx="82657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Graf č. 2: Výdaje na vzdělávací instituce jako procento HDP podle stupně vzdělávání (v %, 2022)</a:t>
            </a:r>
          </a:p>
        </p:txBody>
      </p:sp>
      <p:pic>
        <p:nvPicPr>
          <p:cNvPr id="2" name="Obrázek 1" descr="Obsah obrázku snímek obrazovky, řada/pruh, Vykreslený graf, design&#10;&#10;Obsah generovaný pomocí AI může být nesprávný.">
            <a:extLst>
              <a:ext uri="{FF2B5EF4-FFF2-40B4-BE49-F238E27FC236}">
                <a16:creationId xmlns:a16="http://schemas.microsoft.com/office/drawing/2014/main" id="{3EA23EBF-EC84-263F-882C-4DD989364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96" y="1839780"/>
            <a:ext cx="10847295" cy="420240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D7ED09D-E225-B100-B1BA-7376B5CDB78B}"/>
              </a:ext>
            </a:extLst>
          </p:cNvPr>
          <p:cNvSpPr txBox="1"/>
          <p:nvPr/>
        </p:nvSpPr>
        <p:spPr>
          <a:xfrm>
            <a:off x="10098893" y="6042188"/>
            <a:ext cx="16426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Zdroj: </a:t>
            </a:r>
            <a:r>
              <a:rPr lang="cs-CZ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EaG</a:t>
            </a:r>
            <a:r>
              <a:rPr lang="cs-CZ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str. 276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A790911-41E9-AFAA-5CE4-BD9B2919D227}"/>
              </a:ext>
            </a:extLst>
          </p:cNvPr>
          <p:cNvSpPr/>
          <p:nvPr/>
        </p:nvSpPr>
        <p:spPr>
          <a:xfrm rot="18605202">
            <a:off x="4338242" y="5385467"/>
            <a:ext cx="1054211" cy="25886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0423106-9C7A-B1B6-CA1E-F92AEA6025B0}"/>
              </a:ext>
            </a:extLst>
          </p:cNvPr>
          <p:cNvSpPr/>
          <p:nvPr/>
        </p:nvSpPr>
        <p:spPr>
          <a:xfrm rot="18252524">
            <a:off x="7160412" y="5190991"/>
            <a:ext cx="616242" cy="2662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9776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69724-5F36-59C1-A277-441F6F396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délník: se zakulacenými rohy 53">
            <a:extLst>
              <a:ext uri="{FF2B5EF4-FFF2-40B4-BE49-F238E27FC236}">
                <a16:creationId xmlns:a16="http://schemas.microsoft.com/office/drawing/2014/main" id="{8B653B46-AFE4-EF1B-05D8-0A9FFAA52CFB}"/>
              </a:ext>
            </a:extLst>
          </p:cNvPr>
          <p:cNvSpPr/>
          <p:nvPr/>
        </p:nvSpPr>
        <p:spPr>
          <a:xfrm>
            <a:off x="7855336" y="2575169"/>
            <a:ext cx="1974971" cy="853831"/>
          </a:xfrm>
          <a:prstGeom prst="roundRect">
            <a:avLst/>
          </a:prstGeom>
          <a:solidFill>
            <a:srgbClr val="92D050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: se zakulacenými rohy 31">
            <a:extLst>
              <a:ext uri="{FF2B5EF4-FFF2-40B4-BE49-F238E27FC236}">
                <a16:creationId xmlns:a16="http://schemas.microsoft.com/office/drawing/2014/main" id="{9A8911A4-C73D-A2BC-B0B6-ACEC6356E548}"/>
              </a:ext>
            </a:extLst>
          </p:cNvPr>
          <p:cNvSpPr/>
          <p:nvPr/>
        </p:nvSpPr>
        <p:spPr>
          <a:xfrm>
            <a:off x="1922474" y="2576530"/>
            <a:ext cx="1974971" cy="853831"/>
          </a:xfrm>
          <a:prstGeom prst="roundRect">
            <a:avLst/>
          </a:prstGeom>
          <a:solidFill>
            <a:srgbClr val="FF0000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Obdélník: se zakulacenými rohy 63">
            <a:extLst>
              <a:ext uri="{FF2B5EF4-FFF2-40B4-BE49-F238E27FC236}">
                <a16:creationId xmlns:a16="http://schemas.microsoft.com/office/drawing/2014/main" id="{283D8BC2-2A04-ABA4-09C1-445156558591}"/>
              </a:ext>
            </a:extLst>
          </p:cNvPr>
          <p:cNvSpPr/>
          <p:nvPr/>
        </p:nvSpPr>
        <p:spPr>
          <a:xfrm>
            <a:off x="9864066" y="415772"/>
            <a:ext cx="1784211" cy="7358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EB909E81-E2A1-5D34-E94D-7131C341D6A3}"/>
              </a:ext>
            </a:extLst>
          </p:cNvPr>
          <p:cNvSpPr/>
          <p:nvPr/>
        </p:nvSpPr>
        <p:spPr>
          <a:xfrm flipV="1">
            <a:off x="7649693" y="6001520"/>
            <a:ext cx="690740" cy="45031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" t="-304561" r="-395952" b="-2322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AD2B5333-ABE3-3330-73D1-7112BEFD177D}"/>
              </a:ext>
            </a:extLst>
          </p:cNvPr>
          <p:cNvSpPr txBox="1"/>
          <p:nvPr/>
        </p:nvSpPr>
        <p:spPr>
          <a:xfrm>
            <a:off x="3581529" y="596745"/>
            <a:ext cx="5028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ČESKÁ REPUBLIKA vs. OECD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F23C9F8-470B-8F2C-1629-C8D3288F450E}"/>
              </a:ext>
            </a:extLst>
          </p:cNvPr>
          <p:cNvSpPr txBox="1"/>
          <p:nvPr/>
        </p:nvSpPr>
        <p:spPr>
          <a:xfrm>
            <a:off x="2523061" y="1251662"/>
            <a:ext cx="6986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Přepočítané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roční výdaje na žáka či studenta 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jsou v ČR na všech stupních vzdělávání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 průměrem v rámci zemí OECD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12C3B364-8275-4606-EB22-0821954E45E4}"/>
              </a:ext>
            </a:extLst>
          </p:cNvPr>
          <p:cNvSpPr txBox="1"/>
          <p:nvPr/>
        </p:nvSpPr>
        <p:spPr>
          <a:xfrm>
            <a:off x="1988072" y="2788881"/>
            <a:ext cx="184377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10 724 USD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4045135C-9BFE-91D3-25CD-C2D53F926179}"/>
              </a:ext>
            </a:extLst>
          </p:cNvPr>
          <p:cNvSpPr txBox="1"/>
          <p:nvPr/>
        </p:nvSpPr>
        <p:spPr>
          <a:xfrm>
            <a:off x="945405" y="4960516"/>
            <a:ext cx="1417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8 637 USD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58548493-4B2D-EFEF-ADA9-F6ED7306FBF7}"/>
              </a:ext>
            </a:extLst>
          </p:cNvPr>
          <p:cNvSpPr txBox="1"/>
          <p:nvPr/>
        </p:nvSpPr>
        <p:spPr>
          <a:xfrm>
            <a:off x="3480439" y="4960516"/>
            <a:ext cx="1563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14 601 USD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D748B362-51B2-9174-E057-3ED9B56D5E07}"/>
              </a:ext>
            </a:extLst>
          </p:cNvPr>
          <p:cNvSpPr txBox="1"/>
          <p:nvPr/>
        </p:nvSpPr>
        <p:spPr>
          <a:xfrm>
            <a:off x="7902526" y="2782493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12 438 USD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D305DA1D-4378-B677-A9DB-C430BB21D6F5}"/>
              </a:ext>
            </a:extLst>
          </p:cNvPr>
          <p:cNvSpPr txBox="1"/>
          <p:nvPr/>
        </p:nvSpPr>
        <p:spPr>
          <a:xfrm>
            <a:off x="1396125" y="3558871"/>
            <a:ext cx="3027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roční výdaje na žáka v ČR (primární a sekundární vzdělávání)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9CCA9F7B-26B8-7BB6-3314-3E3EEE1A7C2D}"/>
              </a:ext>
            </a:extLst>
          </p:cNvPr>
          <p:cNvSpPr txBox="1"/>
          <p:nvPr/>
        </p:nvSpPr>
        <p:spPr>
          <a:xfrm>
            <a:off x="642663" y="5556748"/>
            <a:ext cx="2146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roční výdaje na žáka na 1. stupni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27D8C4F6-4B65-B23B-BCAF-77016F66BB1A}"/>
              </a:ext>
            </a:extLst>
          </p:cNvPr>
          <p:cNvSpPr txBox="1"/>
          <p:nvPr/>
        </p:nvSpPr>
        <p:spPr>
          <a:xfrm>
            <a:off x="3093155" y="5565268"/>
            <a:ext cx="233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roční výdaje na žáka na 2. stupni</a:t>
            </a:r>
          </a:p>
        </p:txBody>
      </p:sp>
      <p:sp>
        <p:nvSpPr>
          <p:cNvPr id="49" name="Obdélník: se zakulacenými rohy 48">
            <a:extLst>
              <a:ext uri="{FF2B5EF4-FFF2-40B4-BE49-F238E27FC236}">
                <a16:creationId xmlns:a16="http://schemas.microsoft.com/office/drawing/2014/main" id="{62A9E475-D076-ED38-6A69-1A637C099D8D}"/>
              </a:ext>
            </a:extLst>
          </p:cNvPr>
          <p:cNvSpPr/>
          <p:nvPr/>
        </p:nvSpPr>
        <p:spPr>
          <a:xfrm>
            <a:off x="3480439" y="4797433"/>
            <a:ext cx="1598379" cy="726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bdélník: se zakulacenými rohy 50">
            <a:extLst>
              <a:ext uri="{FF2B5EF4-FFF2-40B4-BE49-F238E27FC236}">
                <a16:creationId xmlns:a16="http://schemas.microsoft.com/office/drawing/2014/main" id="{A178723E-E074-46A7-2D94-90AB2704E9F1}"/>
              </a:ext>
            </a:extLst>
          </p:cNvPr>
          <p:cNvSpPr/>
          <p:nvPr/>
        </p:nvSpPr>
        <p:spPr>
          <a:xfrm>
            <a:off x="854904" y="4797432"/>
            <a:ext cx="1598379" cy="726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Obdélník: se zakulacenými rohy 54">
            <a:extLst>
              <a:ext uri="{FF2B5EF4-FFF2-40B4-BE49-F238E27FC236}">
                <a16:creationId xmlns:a16="http://schemas.microsoft.com/office/drawing/2014/main" id="{4331AD1D-8421-B8CE-3B82-56AAD7E08AE7}"/>
              </a:ext>
            </a:extLst>
          </p:cNvPr>
          <p:cNvSpPr/>
          <p:nvPr/>
        </p:nvSpPr>
        <p:spPr>
          <a:xfrm>
            <a:off x="6632096" y="4743542"/>
            <a:ext cx="1598379" cy="726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Obdélník: se zakulacenými rohy 55">
            <a:extLst>
              <a:ext uri="{FF2B5EF4-FFF2-40B4-BE49-F238E27FC236}">
                <a16:creationId xmlns:a16="http://schemas.microsoft.com/office/drawing/2014/main" id="{578A1FFC-19A5-1C02-C7E5-71E8A2B6D162}"/>
              </a:ext>
            </a:extLst>
          </p:cNvPr>
          <p:cNvSpPr/>
          <p:nvPr/>
        </p:nvSpPr>
        <p:spPr>
          <a:xfrm>
            <a:off x="9576253" y="4743541"/>
            <a:ext cx="1598379" cy="7262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C980E34F-3982-1C76-8705-9BD89B7EA65D}"/>
              </a:ext>
            </a:extLst>
          </p:cNvPr>
          <p:cNvSpPr txBox="1"/>
          <p:nvPr/>
        </p:nvSpPr>
        <p:spPr>
          <a:xfrm>
            <a:off x="6667227" y="4907677"/>
            <a:ext cx="1563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12 730 USD</a:t>
            </a:r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22CF1173-FF9A-777C-393A-2E2736A21BCF}"/>
              </a:ext>
            </a:extLst>
          </p:cNvPr>
          <p:cNvSpPr txBox="1"/>
          <p:nvPr/>
        </p:nvSpPr>
        <p:spPr>
          <a:xfrm>
            <a:off x="9576253" y="4906624"/>
            <a:ext cx="1563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14 315 USD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A304D507-ED7C-A06A-1247-3BE06FEF4E45}"/>
              </a:ext>
            </a:extLst>
          </p:cNvPr>
          <p:cNvSpPr txBox="1"/>
          <p:nvPr/>
        </p:nvSpPr>
        <p:spPr>
          <a:xfrm>
            <a:off x="6354834" y="5516886"/>
            <a:ext cx="2146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roční výdaje na žáka na 1. stupni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51824FBF-336E-4B66-CDF1-EEC765D7E7C8}"/>
              </a:ext>
            </a:extLst>
          </p:cNvPr>
          <p:cNvSpPr txBox="1"/>
          <p:nvPr/>
        </p:nvSpPr>
        <p:spPr>
          <a:xfrm>
            <a:off x="9206535" y="5497315"/>
            <a:ext cx="233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roční výdaje na žáka na 2. stupni</a:t>
            </a:r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8CFD3EBF-720F-9F67-2C42-76A43E9D2C55}"/>
              </a:ext>
            </a:extLst>
          </p:cNvPr>
          <p:cNvSpPr txBox="1"/>
          <p:nvPr/>
        </p:nvSpPr>
        <p:spPr>
          <a:xfrm>
            <a:off x="7183354" y="3549613"/>
            <a:ext cx="3196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roční výdaje na žáka v OECD (primární a sekundární vzdělávání)</a:t>
            </a:r>
          </a:p>
        </p:txBody>
      </p:sp>
      <p:sp>
        <p:nvSpPr>
          <p:cNvPr id="63" name="TextovéPole 62">
            <a:extLst>
              <a:ext uri="{FF2B5EF4-FFF2-40B4-BE49-F238E27FC236}">
                <a16:creationId xmlns:a16="http://schemas.microsoft.com/office/drawing/2014/main" id="{8E68101B-E9D0-65BB-8CD9-2BC7B12354B8}"/>
              </a:ext>
            </a:extLst>
          </p:cNvPr>
          <p:cNvSpPr txBox="1"/>
          <p:nvPr/>
        </p:nvSpPr>
        <p:spPr>
          <a:xfrm>
            <a:off x="9838556" y="564242"/>
            <a:ext cx="185595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12 777 USD</a:t>
            </a: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70A40A24-52C9-FF10-1A4E-3F36CB3A7DD8}"/>
              </a:ext>
            </a:extLst>
          </p:cNvPr>
          <p:cNvSpPr txBox="1"/>
          <p:nvPr/>
        </p:nvSpPr>
        <p:spPr>
          <a:xfrm>
            <a:off x="9766489" y="1203573"/>
            <a:ext cx="2027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roční výdaje na studenta v ČR (terciární vzdělávání)</a:t>
            </a:r>
          </a:p>
        </p:txBody>
      </p:sp>
    </p:spTree>
    <p:extLst>
      <p:ext uri="{BB962C8B-B14F-4D97-AF65-F5344CB8AC3E}">
        <p14:creationId xmlns:p14="http://schemas.microsoft.com/office/powerpoint/2010/main" val="2971089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4910B-7286-D4AC-341A-B7673996E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Box 10">
            <a:extLst>
              <a:ext uri="{FF2B5EF4-FFF2-40B4-BE49-F238E27FC236}">
                <a16:creationId xmlns:a16="http://schemas.microsoft.com/office/drawing/2014/main" id="{2F06FD97-38A8-B781-6E64-B8DCE35D5864}"/>
              </a:ext>
            </a:extLst>
          </p:cNvPr>
          <p:cNvSpPr txBox="1"/>
          <p:nvPr/>
        </p:nvSpPr>
        <p:spPr>
          <a:xfrm>
            <a:off x="720000" y="890000"/>
            <a:ext cx="6892135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cs-CZ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br>
              <a:rPr lang="cs-CZ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UČITELÉ, VZDĚLÁVACÍ PROSTŘEDÍ  A ORGANIZACE ŠKOL</a:t>
            </a:r>
            <a:endParaRPr lang="en-US" sz="45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3" name="TextBox 4">
            <a:extLst>
              <a:ext uri="{FF2B5EF4-FFF2-40B4-BE49-F238E27FC236}">
                <a16:creationId xmlns:a16="http://schemas.microsoft.com/office/drawing/2014/main" id="{8E8B9636-13DD-8677-C1EA-4035D98FAE45}"/>
              </a:ext>
            </a:extLst>
          </p:cNvPr>
          <p:cNvSpPr txBox="1"/>
          <p:nvPr/>
        </p:nvSpPr>
        <p:spPr>
          <a:xfrm>
            <a:off x="11123422" y="0"/>
            <a:ext cx="2209800" cy="1065706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59"/>
              </a:lnSpc>
            </a:pPr>
            <a:endParaRPr/>
          </a:p>
        </p:txBody>
      </p:sp>
      <p:sp>
        <p:nvSpPr>
          <p:cNvPr id="138" name="TextBox 9">
            <a:extLst>
              <a:ext uri="{FF2B5EF4-FFF2-40B4-BE49-F238E27FC236}">
                <a16:creationId xmlns:a16="http://schemas.microsoft.com/office/drawing/2014/main" id="{96E5CF53-E513-C567-9C3F-91C1FDE8F49A}"/>
              </a:ext>
            </a:extLst>
          </p:cNvPr>
          <p:cNvSpPr txBox="1"/>
          <p:nvPr/>
        </p:nvSpPr>
        <p:spPr>
          <a:xfrm>
            <a:off x="-1" y="285694"/>
            <a:ext cx="1782369" cy="69207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59"/>
              </a:lnSpc>
            </a:pPr>
            <a:endParaRPr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6CDCF23B-4995-CB2E-85FD-34A093011FB1}"/>
              </a:ext>
            </a:extLst>
          </p:cNvPr>
          <p:cNvSpPr/>
          <p:nvPr/>
        </p:nvSpPr>
        <p:spPr>
          <a:xfrm>
            <a:off x="9016612" y="-209549"/>
            <a:ext cx="1756249" cy="5912094"/>
          </a:xfrm>
          <a:custGeom>
            <a:avLst/>
            <a:gdLst/>
            <a:ahLst/>
            <a:cxnLst/>
            <a:rect l="l" t="t" r="r" b="b"/>
            <a:pathLst>
              <a:path w="812800" h="2976105">
                <a:moveTo>
                  <a:pt x="0" y="0"/>
                </a:moveTo>
                <a:lnTo>
                  <a:pt x="812800" y="0"/>
                </a:lnTo>
                <a:lnTo>
                  <a:pt x="812800" y="2976105"/>
                </a:lnTo>
                <a:lnTo>
                  <a:pt x="0" y="2976105"/>
                </a:lnTo>
                <a:close/>
              </a:path>
            </a:pathLst>
          </a:custGeom>
          <a:solidFill>
            <a:srgbClr val="253A75"/>
          </a:solidFill>
        </p:spPr>
        <p:txBody>
          <a:bodyPr/>
          <a:lstStyle/>
          <a:p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AF1647C-3B12-44CB-8835-45B8B5971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8078" y="1696702"/>
            <a:ext cx="4245987" cy="2830658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79DFC232-C526-E8C8-0E31-81BDDCCFAB13}"/>
              </a:ext>
            </a:extLst>
          </p:cNvPr>
          <p:cNvGrpSpPr/>
          <p:nvPr/>
        </p:nvGrpSpPr>
        <p:grpSpPr>
          <a:xfrm>
            <a:off x="825022" y="1896261"/>
            <a:ext cx="4470390" cy="67945"/>
            <a:chOff x="0" y="0"/>
            <a:chExt cx="4470955" cy="68013"/>
          </a:xfrm>
        </p:grpSpPr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5D9F1049-AF02-191E-9DBF-74776CA0EE24}"/>
                </a:ext>
              </a:extLst>
            </p:cNvPr>
            <p:cNvSpPr/>
            <p:nvPr/>
          </p:nvSpPr>
          <p:spPr>
            <a:xfrm>
              <a:off x="0" y="0"/>
              <a:ext cx="71792" cy="68013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22" name="Ovál 21">
              <a:extLst>
                <a:ext uri="{FF2B5EF4-FFF2-40B4-BE49-F238E27FC236}">
                  <a16:creationId xmlns:a16="http://schemas.microsoft.com/office/drawing/2014/main" id="{11386856-1A37-6352-8EEF-2A5A1251204D}"/>
                </a:ext>
              </a:extLst>
            </p:cNvPr>
            <p:cNvSpPr/>
            <p:nvPr/>
          </p:nvSpPr>
          <p:spPr>
            <a:xfrm>
              <a:off x="403200" y="0"/>
              <a:ext cx="71792" cy="68013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2FF471D0-DEBB-387A-A65F-8885E43BFA02}"/>
                </a:ext>
              </a:extLst>
            </p:cNvPr>
            <p:cNvSpPr/>
            <p:nvPr/>
          </p:nvSpPr>
          <p:spPr>
            <a:xfrm>
              <a:off x="806400" y="0"/>
              <a:ext cx="71792" cy="68013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26" name="Ovál 25">
              <a:extLst>
                <a:ext uri="{FF2B5EF4-FFF2-40B4-BE49-F238E27FC236}">
                  <a16:creationId xmlns:a16="http://schemas.microsoft.com/office/drawing/2014/main" id="{DD0163AD-FB25-026E-ECF1-A2CC6CB4F15F}"/>
                </a:ext>
              </a:extLst>
            </p:cNvPr>
            <p:cNvSpPr/>
            <p:nvPr/>
          </p:nvSpPr>
          <p:spPr>
            <a:xfrm>
              <a:off x="12024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29" name="Ovál 28">
              <a:extLst>
                <a:ext uri="{FF2B5EF4-FFF2-40B4-BE49-F238E27FC236}">
                  <a16:creationId xmlns:a16="http://schemas.microsoft.com/office/drawing/2014/main" id="{1FE58065-032F-74EC-062B-88FFA56452A5}"/>
                </a:ext>
              </a:extLst>
            </p:cNvPr>
            <p:cNvSpPr/>
            <p:nvPr/>
          </p:nvSpPr>
          <p:spPr>
            <a:xfrm>
              <a:off x="16056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0" name="Ovál 29">
              <a:extLst>
                <a:ext uri="{FF2B5EF4-FFF2-40B4-BE49-F238E27FC236}">
                  <a16:creationId xmlns:a16="http://schemas.microsoft.com/office/drawing/2014/main" id="{7B6E695E-0535-F937-4B03-24B859ADA2B6}"/>
                </a:ext>
              </a:extLst>
            </p:cNvPr>
            <p:cNvSpPr/>
            <p:nvPr/>
          </p:nvSpPr>
          <p:spPr>
            <a:xfrm>
              <a:off x="20016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2" name="Ovál 31">
              <a:extLst>
                <a:ext uri="{FF2B5EF4-FFF2-40B4-BE49-F238E27FC236}">
                  <a16:creationId xmlns:a16="http://schemas.microsoft.com/office/drawing/2014/main" id="{4979F341-8FB9-5CDA-4837-0231913CC596}"/>
                </a:ext>
              </a:extLst>
            </p:cNvPr>
            <p:cNvSpPr/>
            <p:nvPr/>
          </p:nvSpPr>
          <p:spPr>
            <a:xfrm>
              <a:off x="23976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3" name="Ovál 32">
              <a:extLst>
                <a:ext uri="{FF2B5EF4-FFF2-40B4-BE49-F238E27FC236}">
                  <a16:creationId xmlns:a16="http://schemas.microsoft.com/office/drawing/2014/main" id="{11A84A1E-2562-5030-4772-0E926ED796B9}"/>
                </a:ext>
              </a:extLst>
            </p:cNvPr>
            <p:cNvSpPr/>
            <p:nvPr/>
          </p:nvSpPr>
          <p:spPr>
            <a:xfrm>
              <a:off x="28008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4" name="Ovál 33">
              <a:extLst>
                <a:ext uri="{FF2B5EF4-FFF2-40B4-BE49-F238E27FC236}">
                  <a16:creationId xmlns:a16="http://schemas.microsoft.com/office/drawing/2014/main" id="{913AEC6C-BF8F-80C9-CB99-48CD65D5A17F}"/>
                </a:ext>
              </a:extLst>
            </p:cNvPr>
            <p:cNvSpPr/>
            <p:nvPr/>
          </p:nvSpPr>
          <p:spPr>
            <a:xfrm>
              <a:off x="31968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5" name="Ovál 34">
              <a:extLst>
                <a:ext uri="{FF2B5EF4-FFF2-40B4-BE49-F238E27FC236}">
                  <a16:creationId xmlns:a16="http://schemas.microsoft.com/office/drawing/2014/main" id="{64D20A5E-286E-9BCB-368B-D0E0661F2AAA}"/>
                </a:ext>
              </a:extLst>
            </p:cNvPr>
            <p:cNvSpPr/>
            <p:nvPr/>
          </p:nvSpPr>
          <p:spPr>
            <a:xfrm>
              <a:off x="36000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6" name="Ovál 35">
              <a:extLst>
                <a:ext uri="{FF2B5EF4-FFF2-40B4-BE49-F238E27FC236}">
                  <a16:creationId xmlns:a16="http://schemas.microsoft.com/office/drawing/2014/main" id="{F05BC50E-3E69-E1B8-01C9-08C8E4AB31FC}"/>
                </a:ext>
              </a:extLst>
            </p:cNvPr>
            <p:cNvSpPr/>
            <p:nvPr/>
          </p:nvSpPr>
          <p:spPr>
            <a:xfrm>
              <a:off x="39960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7" name="Ovál 36">
              <a:extLst>
                <a:ext uri="{FF2B5EF4-FFF2-40B4-BE49-F238E27FC236}">
                  <a16:creationId xmlns:a16="http://schemas.microsoft.com/office/drawing/2014/main" id="{F003F2A7-7F16-A3E9-8FA9-C7137ABADFC3}"/>
                </a:ext>
              </a:extLst>
            </p:cNvPr>
            <p:cNvSpPr/>
            <p:nvPr/>
          </p:nvSpPr>
          <p:spPr>
            <a:xfrm>
              <a:off x="43992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9A3A7EBF-5716-01C8-8E53-A5EBCCD5D9DB}"/>
              </a:ext>
            </a:extLst>
          </p:cNvPr>
          <p:cNvGrpSpPr/>
          <p:nvPr/>
        </p:nvGrpSpPr>
        <p:grpSpPr>
          <a:xfrm>
            <a:off x="825022" y="2321076"/>
            <a:ext cx="4470390" cy="67945"/>
            <a:chOff x="0" y="0"/>
            <a:chExt cx="4470955" cy="68013"/>
          </a:xfrm>
        </p:grpSpPr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BAB88B38-977B-3CFC-D3E6-995AEE4ABA62}"/>
                </a:ext>
              </a:extLst>
            </p:cNvPr>
            <p:cNvSpPr/>
            <p:nvPr/>
          </p:nvSpPr>
          <p:spPr>
            <a:xfrm>
              <a:off x="0" y="0"/>
              <a:ext cx="71792" cy="68013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8B12CE02-CAF9-FC8E-D75A-3DDDE5F956B8}"/>
                </a:ext>
              </a:extLst>
            </p:cNvPr>
            <p:cNvSpPr/>
            <p:nvPr/>
          </p:nvSpPr>
          <p:spPr>
            <a:xfrm>
              <a:off x="396000" y="0"/>
              <a:ext cx="71792" cy="68013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93B2FC9B-CAFE-4299-4061-52C15662A852}"/>
                </a:ext>
              </a:extLst>
            </p:cNvPr>
            <p:cNvSpPr/>
            <p:nvPr/>
          </p:nvSpPr>
          <p:spPr>
            <a:xfrm>
              <a:off x="7992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6C897323-FEEE-AF24-E702-39F69D0A6847}"/>
                </a:ext>
              </a:extLst>
            </p:cNvPr>
            <p:cNvSpPr/>
            <p:nvPr/>
          </p:nvSpPr>
          <p:spPr>
            <a:xfrm>
              <a:off x="11952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F220BFD9-A526-0206-40F0-69F89B719E38}"/>
                </a:ext>
              </a:extLst>
            </p:cNvPr>
            <p:cNvSpPr/>
            <p:nvPr/>
          </p:nvSpPr>
          <p:spPr>
            <a:xfrm>
              <a:off x="15984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3161872F-8B45-114B-3FB3-F0185C63A18C}"/>
                </a:ext>
              </a:extLst>
            </p:cNvPr>
            <p:cNvSpPr/>
            <p:nvPr/>
          </p:nvSpPr>
          <p:spPr>
            <a:xfrm>
              <a:off x="19944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DBD7364A-52DA-32E3-6712-898AE0077E95}"/>
                </a:ext>
              </a:extLst>
            </p:cNvPr>
            <p:cNvSpPr/>
            <p:nvPr/>
          </p:nvSpPr>
          <p:spPr>
            <a:xfrm>
              <a:off x="23904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C3DC3772-FC5E-5FD7-D285-486E19441892}"/>
                </a:ext>
              </a:extLst>
            </p:cNvPr>
            <p:cNvSpPr/>
            <p:nvPr/>
          </p:nvSpPr>
          <p:spPr>
            <a:xfrm>
              <a:off x="27936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C8E515A5-3E59-048C-CD60-FA3083E1AB64}"/>
                </a:ext>
              </a:extLst>
            </p:cNvPr>
            <p:cNvSpPr/>
            <p:nvPr/>
          </p:nvSpPr>
          <p:spPr>
            <a:xfrm>
              <a:off x="31896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BB3AEDD9-8362-30F0-0DA1-F62AE917F93C}"/>
                </a:ext>
              </a:extLst>
            </p:cNvPr>
            <p:cNvSpPr/>
            <p:nvPr/>
          </p:nvSpPr>
          <p:spPr>
            <a:xfrm>
              <a:off x="35928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1274A3EA-90E2-76C3-C02C-91CEC9B4451F}"/>
                </a:ext>
              </a:extLst>
            </p:cNvPr>
            <p:cNvSpPr/>
            <p:nvPr/>
          </p:nvSpPr>
          <p:spPr>
            <a:xfrm>
              <a:off x="39888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32097781-66FD-F1C7-7CEA-A77031512855}"/>
                </a:ext>
              </a:extLst>
            </p:cNvPr>
            <p:cNvSpPr/>
            <p:nvPr/>
          </p:nvSpPr>
          <p:spPr>
            <a:xfrm>
              <a:off x="43992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631457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9BA97-0545-5929-0142-DBD525939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bdélník: se zakulacenými rohy 48">
            <a:extLst>
              <a:ext uri="{FF2B5EF4-FFF2-40B4-BE49-F238E27FC236}">
                <a16:creationId xmlns:a16="http://schemas.microsoft.com/office/drawing/2014/main" id="{99E32F79-E1E6-95E2-48C7-92B87C7935C9}"/>
              </a:ext>
            </a:extLst>
          </p:cNvPr>
          <p:cNvSpPr/>
          <p:nvPr/>
        </p:nvSpPr>
        <p:spPr>
          <a:xfrm>
            <a:off x="10053363" y="814962"/>
            <a:ext cx="1148037" cy="6463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Obdélník: se zakulacenými rohy 53">
            <a:extLst>
              <a:ext uri="{FF2B5EF4-FFF2-40B4-BE49-F238E27FC236}">
                <a16:creationId xmlns:a16="http://schemas.microsoft.com/office/drawing/2014/main" id="{3183D753-59E0-A0F2-7A98-9D6899FAA41C}"/>
              </a:ext>
            </a:extLst>
          </p:cNvPr>
          <p:cNvSpPr/>
          <p:nvPr/>
        </p:nvSpPr>
        <p:spPr>
          <a:xfrm>
            <a:off x="7204302" y="2824267"/>
            <a:ext cx="1974971" cy="853831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: se zakulacenými rohy 31">
            <a:extLst>
              <a:ext uri="{FF2B5EF4-FFF2-40B4-BE49-F238E27FC236}">
                <a16:creationId xmlns:a16="http://schemas.microsoft.com/office/drawing/2014/main" id="{36236951-4E72-4398-82B8-9C0B74194B3F}"/>
              </a:ext>
            </a:extLst>
          </p:cNvPr>
          <p:cNvSpPr/>
          <p:nvPr/>
        </p:nvSpPr>
        <p:spPr>
          <a:xfrm>
            <a:off x="2933651" y="2824267"/>
            <a:ext cx="1974971" cy="853831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352A4D52-BFE1-A54A-D079-E2F10A41D406}"/>
              </a:ext>
            </a:extLst>
          </p:cNvPr>
          <p:cNvSpPr/>
          <p:nvPr/>
        </p:nvSpPr>
        <p:spPr>
          <a:xfrm flipV="1">
            <a:off x="7649693" y="6001520"/>
            <a:ext cx="690740" cy="45031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" t="-304561" r="-395952" b="-2322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5BF10773-2B2F-2B4A-3955-91DA409E9DDB}"/>
              </a:ext>
            </a:extLst>
          </p:cNvPr>
          <p:cNvSpPr txBox="1"/>
          <p:nvPr/>
        </p:nvSpPr>
        <p:spPr>
          <a:xfrm>
            <a:off x="3891022" y="493757"/>
            <a:ext cx="440954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VZDĚLÁVACÍ PROSTŘEDÍ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B5E9EC2-1CCD-5E63-BB0E-F42695412B39}"/>
              </a:ext>
            </a:extLst>
          </p:cNvPr>
          <p:cNvSpPr txBox="1"/>
          <p:nvPr/>
        </p:nvSpPr>
        <p:spPr>
          <a:xfrm>
            <a:off x="2682493" y="1333256"/>
            <a:ext cx="6826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České republice musí žáci na základní škole absolvovat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6 804 hodin povinné výuky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E7E13C6-00C0-C928-EC62-1B7E340BFD51}"/>
              </a:ext>
            </a:extLst>
          </p:cNvPr>
          <p:cNvSpPr txBox="1"/>
          <p:nvPr/>
        </p:nvSpPr>
        <p:spPr>
          <a:xfrm>
            <a:off x="3075926" y="2870905"/>
            <a:ext cx="167866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669 hodin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FA889507-7858-66B5-687A-B9C13CA22D4A}"/>
              </a:ext>
            </a:extLst>
          </p:cNvPr>
          <p:cNvSpPr txBox="1"/>
          <p:nvPr/>
        </p:nvSpPr>
        <p:spPr>
          <a:xfrm>
            <a:off x="10389175" y="972358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AFF5DD90-0B76-407A-375C-E9E6CBC5CD22}"/>
              </a:ext>
            </a:extLst>
          </p:cNvPr>
          <p:cNvSpPr txBox="1"/>
          <p:nvPr/>
        </p:nvSpPr>
        <p:spPr>
          <a:xfrm>
            <a:off x="7372308" y="2851522"/>
            <a:ext cx="167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865 hodin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5D900B71-539E-79F8-01D5-C7FD07C763C9}"/>
              </a:ext>
            </a:extLst>
          </p:cNvPr>
          <p:cNvSpPr txBox="1"/>
          <p:nvPr/>
        </p:nvSpPr>
        <p:spPr>
          <a:xfrm>
            <a:off x="2401424" y="3790341"/>
            <a:ext cx="3027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roční počet hodin povinné výuky na prvním stupni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40A56797-ED56-CC0C-14C6-EA6DCD5ED105}"/>
              </a:ext>
            </a:extLst>
          </p:cNvPr>
          <p:cNvSpPr txBox="1"/>
          <p:nvPr/>
        </p:nvSpPr>
        <p:spPr>
          <a:xfrm>
            <a:off x="-101758" y="4856470"/>
            <a:ext cx="233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stupeň</a:t>
            </a:r>
          </a:p>
        </p:txBody>
      </p:sp>
      <p:sp>
        <p:nvSpPr>
          <p:cNvPr id="56" name="Obdélník: se zakulacenými rohy 55">
            <a:extLst>
              <a:ext uri="{FF2B5EF4-FFF2-40B4-BE49-F238E27FC236}">
                <a16:creationId xmlns:a16="http://schemas.microsoft.com/office/drawing/2014/main" id="{B30AAC79-5669-512A-454B-F4ED2E8AA6AE}"/>
              </a:ext>
            </a:extLst>
          </p:cNvPr>
          <p:cNvSpPr/>
          <p:nvPr/>
        </p:nvSpPr>
        <p:spPr>
          <a:xfrm>
            <a:off x="2225356" y="4731086"/>
            <a:ext cx="1103380" cy="64633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338F4244-1A63-5AB2-0D17-F300B6276A18}"/>
              </a:ext>
            </a:extLst>
          </p:cNvPr>
          <p:cNvSpPr txBox="1"/>
          <p:nvPr/>
        </p:nvSpPr>
        <p:spPr>
          <a:xfrm>
            <a:off x="2399378" y="4854196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28 %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EB2F6E02-53D2-4DC3-1058-F1B7893E8A2E}"/>
              </a:ext>
            </a:extLst>
          </p:cNvPr>
          <p:cNvSpPr txBox="1"/>
          <p:nvPr/>
        </p:nvSpPr>
        <p:spPr>
          <a:xfrm>
            <a:off x="9474520" y="1529864"/>
            <a:ext cx="2146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týdnů v ČR trvají všechny prázdniny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E58E10FB-D187-C40A-3037-E5853F69392D}"/>
              </a:ext>
            </a:extLst>
          </p:cNvPr>
          <p:cNvSpPr txBox="1"/>
          <p:nvPr/>
        </p:nvSpPr>
        <p:spPr>
          <a:xfrm>
            <a:off x="3330392" y="4741486"/>
            <a:ext cx="233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povinné výuky tvoří literární gramotnost</a:t>
            </a:r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4D2797A6-7FC2-6DBA-131F-88319B5E74C6}"/>
              </a:ext>
            </a:extLst>
          </p:cNvPr>
          <p:cNvSpPr txBox="1"/>
          <p:nvPr/>
        </p:nvSpPr>
        <p:spPr>
          <a:xfrm>
            <a:off x="6593566" y="3790341"/>
            <a:ext cx="3196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roční počet hodin povinné výuky na druhém stupni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DD7FA4EB-1F97-20E2-8957-BC2F916B186C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4016188" y="2041142"/>
            <a:ext cx="2079605" cy="6388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AC4D47A9-0F80-1E7E-E630-24D2544B2A8B}"/>
              </a:ext>
            </a:extLst>
          </p:cNvPr>
          <p:cNvCxnSpPr>
            <a:cxnSpLocks/>
          </p:cNvCxnSpPr>
          <p:nvPr/>
        </p:nvCxnSpPr>
        <p:spPr>
          <a:xfrm>
            <a:off x="6095792" y="2046013"/>
            <a:ext cx="2095994" cy="6410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DC3815D1-F02C-17C6-6A34-910FE8A9F9C3}"/>
              </a:ext>
            </a:extLst>
          </p:cNvPr>
          <p:cNvSpPr txBox="1"/>
          <p:nvPr/>
        </p:nvSpPr>
        <p:spPr>
          <a:xfrm>
            <a:off x="-101758" y="5679680"/>
            <a:ext cx="233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stupeň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F37DA7C-346A-D613-D0D7-E3A52EE05506}"/>
              </a:ext>
            </a:extLst>
          </p:cNvPr>
          <p:cNvSpPr txBox="1"/>
          <p:nvPr/>
        </p:nvSpPr>
        <p:spPr>
          <a:xfrm>
            <a:off x="7872817" y="4780331"/>
            <a:ext cx="233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povinné výuky tvoří matematika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45D6E03-3284-1C2A-3B3B-31ABB0A1637E}"/>
              </a:ext>
            </a:extLst>
          </p:cNvPr>
          <p:cNvSpPr txBox="1"/>
          <p:nvPr/>
        </p:nvSpPr>
        <p:spPr>
          <a:xfrm>
            <a:off x="6994641" y="4915691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17 %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E202572A-234E-2057-1701-1D8F0C95EA68}"/>
              </a:ext>
            </a:extLst>
          </p:cNvPr>
          <p:cNvSpPr/>
          <p:nvPr/>
        </p:nvSpPr>
        <p:spPr>
          <a:xfrm>
            <a:off x="6769437" y="4784452"/>
            <a:ext cx="1103380" cy="64633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EEC08A90-D853-38F4-883C-7B5ADF9C8C7E}"/>
              </a:ext>
            </a:extLst>
          </p:cNvPr>
          <p:cNvSpPr/>
          <p:nvPr/>
        </p:nvSpPr>
        <p:spPr>
          <a:xfrm>
            <a:off x="2225355" y="5494887"/>
            <a:ext cx="1103380" cy="64633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2A67AB85-E258-4223-6D03-9885C4739BC0}"/>
              </a:ext>
            </a:extLst>
          </p:cNvPr>
          <p:cNvSpPr/>
          <p:nvPr/>
        </p:nvSpPr>
        <p:spPr>
          <a:xfrm>
            <a:off x="6769437" y="5557901"/>
            <a:ext cx="1103380" cy="64633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6C12130-6882-4C55-7AF9-1EE523C4D4BF}"/>
              </a:ext>
            </a:extLst>
          </p:cNvPr>
          <p:cNvSpPr txBox="1"/>
          <p:nvPr/>
        </p:nvSpPr>
        <p:spPr>
          <a:xfrm>
            <a:off x="6943459" y="5644912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12 %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1B31A39-9640-F3EF-AE37-C8920ACBC105}"/>
              </a:ext>
            </a:extLst>
          </p:cNvPr>
          <p:cNvSpPr txBox="1"/>
          <p:nvPr/>
        </p:nvSpPr>
        <p:spPr>
          <a:xfrm>
            <a:off x="2401993" y="5590676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12 %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13E85B3B-F039-4C50-2105-8156C28EB5D4}"/>
              </a:ext>
            </a:extLst>
          </p:cNvPr>
          <p:cNvSpPr txBox="1"/>
          <p:nvPr/>
        </p:nvSpPr>
        <p:spPr>
          <a:xfrm>
            <a:off x="3339438" y="5494886"/>
            <a:ext cx="233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povinné výuky tvoří literární gramotnost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9C881B95-D6AE-B3DB-5D33-25F008AAF868}"/>
              </a:ext>
            </a:extLst>
          </p:cNvPr>
          <p:cNvSpPr txBox="1"/>
          <p:nvPr/>
        </p:nvSpPr>
        <p:spPr>
          <a:xfrm>
            <a:off x="7877325" y="5526288"/>
            <a:ext cx="233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povinné výuky tvoří matematika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A2505CB-ACD5-8776-1BE7-9B718AEA44A8}"/>
              </a:ext>
            </a:extLst>
          </p:cNvPr>
          <p:cNvSpPr txBox="1"/>
          <p:nvPr/>
        </p:nvSpPr>
        <p:spPr>
          <a:xfrm>
            <a:off x="3802514" y="3220945"/>
            <a:ext cx="946093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5 let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40D43BC-5E9A-7BCB-908C-ACA655CB31BF}"/>
              </a:ext>
            </a:extLst>
          </p:cNvPr>
          <p:cNvSpPr txBox="1"/>
          <p:nvPr/>
        </p:nvSpPr>
        <p:spPr>
          <a:xfrm>
            <a:off x="7861915" y="3212758"/>
            <a:ext cx="117981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4 roky</a:t>
            </a:r>
          </a:p>
        </p:txBody>
      </p:sp>
    </p:spTree>
    <p:extLst>
      <p:ext uri="{BB962C8B-B14F-4D97-AF65-F5344CB8AC3E}">
        <p14:creationId xmlns:p14="http://schemas.microsoft.com/office/powerpoint/2010/main" val="4100141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1C670-5B3E-AF7C-77C8-FF407866C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5">
            <a:extLst>
              <a:ext uri="{FF2B5EF4-FFF2-40B4-BE49-F238E27FC236}">
                <a16:creationId xmlns:a16="http://schemas.microsoft.com/office/drawing/2014/main" id="{6ED4C54E-DF27-2341-404D-BD70842BAA12}"/>
              </a:ext>
            </a:extLst>
          </p:cNvPr>
          <p:cNvSpPr/>
          <p:nvPr/>
        </p:nvSpPr>
        <p:spPr>
          <a:xfrm>
            <a:off x="10630606" y="6003611"/>
            <a:ext cx="1110904" cy="307986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" t="-133276" r="-250633" b="-4431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9BEE60BE-69D0-801A-2994-8EB4B700667D}"/>
              </a:ext>
            </a:extLst>
          </p:cNvPr>
          <p:cNvSpPr/>
          <p:nvPr/>
        </p:nvSpPr>
        <p:spPr>
          <a:xfrm flipV="1">
            <a:off x="7649693" y="6001520"/>
            <a:ext cx="690740" cy="45031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" t="-304561" r="-395952" b="-2322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AB6EE2F-E235-A9B2-D2BA-3F9D23B57374}"/>
              </a:ext>
            </a:extLst>
          </p:cNvPr>
          <p:cNvSpPr txBox="1"/>
          <p:nvPr/>
        </p:nvSpPr>
        <p:spPr>
          <a:xfrm>
            <a:off x="3842813" y="418837"/>
            <a:ext cx="440954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VZDĚLÁVACÍ PROSTŘEDÍ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30D06D0-80D4-46AC-7791-289C843A4522}"/>
              </a:ext>
            </a:extLst>
          </p:cNvPr>
          <p:cNvSpPr txBox="1"/>
          <p:nvPr/>
        </p:nvSpPr>
        <p:spPr>
          <a:xfrm>
            <a:off x="985957" y="1042239"/>
            <a:ext cx="68265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Graf č. 3: Povinná výuka v rámci všeobecného vzdělávání na základních školách (v hodinách, 2025)</a:t>
            </a:r>
          </a:p>
        </p:txBody>
      </p:sp>
      <p:pic>
        <p:nvPicPr>
          <p:cNvPr id="2" name="Obrázek 1" descr="Obsah obrázku text, snímek obrazovky, řada/pruh, Paralelní&#10;&#10;Obsah generovaný pomocí AI může být nesprávný.">
            <a:extLst>
              <a:ext uri="{FF2B5EF4-FFF2-40B4-BE49-F238E27FC236}">
                <a16:creationId xmlns:a16="http://schemas.microsoft.com/office/drawing/2014/main" id="{BA98489E-03CA-F5E4-ABDD-69F275A90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39" b="98583" l="2088" r="96929">
                        <a14:foregroundMark x1="10074" y1="15992" x2="10074" y2="15992"/>
                        <a14:foregroundMark x1="13145" y1="10324" x2="13145" y2="10324"/>
                        <a14:foregroundMark x1="11794" y1="11336" x2="11794" y2="11336"/>
                        <a14:foregroundMark x1="11916" y1="18016" x2="11916" y2="18016"/>
                        <a14:foregroundMark x1="13636" y1="15182" x2="13636" y2="15182"/>
                        <a14:foregroundMark x1="14251" y1="11943" x2="14251" y2="11943"/>
                        <a14:foregroundMark x1="14865" y1="12348" x2="14865" y2="12348"/>
                        <a14:foregroundMark x1="19287" y1="12348" x2="19287" y2="12348"/>
                        <a14:foregroundMark x1="11916" y1="9514" x2="18919" y2="8907"/>
                        <a14:foregroundMark x1="18919" y1="8907" x2="67076" y2="12551"/>
                        <a14:foregroundMark x1="67076" y1="12551" x2="94963" y2="9109"/>
                        <a14:foregroundMark x1="94963" y1="9109" x2="98034" y2="17814"/>
                        <a14:foregroundMark x1="98034" y1="17814" x2="98526" y2="78543"/>
                        <a14:foregroundMark x1="98526" y1="78543" x2="94472" y2="85628"/>
                        <a14:foregroundMark x1="94472" y1="85628" x2="81695" y2="91296"/>
                        <a14:foregroundMark x1="81695" y1="91296" x2="75184" y2="88462"/>
                        <a14:foregroundMark x1="75184" y1="88462" x2="71744" y2="97368"/>
                        <a14:foregroundMark x1="71744" y1="97368" x2="66708" y2="95749"/>
                        <a14:foregroundMark x1="66708" y1="95749" x2="54300" y2="84211"/>
                        <a14:foregroundMark x1="54300" y1="84211" x2="21499" y2="82794"/>
                        <a14:foregroundMark x1="21499" y1="82794" x2="9828" y2="77328"/>
                        <a14:foregroundMark x1="9828" y1="77328" x2="5160" y2="71255"/>
                        <a14:foregroundMark x1="5160" y1="71255" x2="4668" y2="61134"/>
                        <a14:foregroundMark x1="4668" y1="61134" x2="2334" y2="50405"/>
                        <a14:foregroundMark x1="2334" y1="50405" x2="1474" y2="22470"/>
                        <a14:foregroundMark x1="1474" y1="22470" x2="3931" y2="7287"/>
                        <a14:foregroundMark x1="3931" y1="7287" x2="10811" y2="3239"/>
                        <a14:foregroundMark x1="95086" y1="10526" x2="98403" y2="23887"/>
                        <a14:foregroundMark x1="98403" y1="23887" x2="98649" y2="36235"/>
                        <a14:foregroundMark x1="98649" y1="36235" x2="96560" y2="53036"/>
                        <a14:foregroundMark x1="96560" y1="53036" x2="96929" y2="81174"/>
                        <a14:foregroundMark x1="62162" y1="76518" x2="68550" y2="77733"/>
                        <a14:foregroundMark x1="68550" y1="77733" x2="66462" y2="90891"/>
                        <a14:foregroundMark x1="66462" y1="90891" x2="70516" y2="93320"/>
                        <a14:foregroundMark x1="64865" y1="95951" x2="73587" y2="98583"/>
                        <a14:foregroundMark x1="73587" y1="98583" x2="74693" y2="97571"/>
                        <a14:foregroundMark x1="2088" y1="5668" x2="2088" y2="5668"/>
                        <a14:foregroundMark x1="8477" y1="21862" x2="8477" y2="21862"/>
                        <a14:foregroundMark x1="5283" y1="13158" x2="5405" y2="43927"/>
                        <a14:foregroundMark x1="5405" y1="43927" x2="7617" y2="59717"/>
                        <a14:foregroundMark x1="7617" y1="59717" x2="9091" y2="64170"/>
                        <a14:foregroundMark x1="10442" y1="63765" x2="8108" y2="14372"/>
                        <a14:foregroundMark x1="6511" y1="35223" x2="3808" y2="43320"/>
                        <a14:foregroundMark x1="3808" y1="43320" x2="8354" y2="55061"/>
                        <a14:foregroundMark x1="8354" y1="55061" x2="9582" y2="69636"/>
                        <a14:foregroundMark x1="9582" y1="69636" x2="6020" y2="52227"/>
                        <a14:foregroundMark x1="6020" y1="52227" x2="6388" y2="47166"/>
                        <a14:foregroundMark x1="8477" y1="28543" x2="8477" y2="28543"/>
                        <a14:foregroundMark x1="4545" y1="11336" x2="10319" y2="11336"/>
                        <a14:foregroundMark x1="10319" y1="11336" x2="6880" y2="16194"/>
                        <a14:foregroundMark x1="8108" y1="26721" x2="5897" y2="38057"/>
                        <a14:foregroundMark x1="5897" y1="38057" x2="10197" y2="33198"/>
                        <a14:foregroundMark x1="10197" y1="33198" x2="10074" y2="18219"/>
                        <a14:foregroundMark x1="10197" y1="19028" x2="4177" y2="8300"/>
                        <a14:foregroundMark x1="4177" y1="8300" x2="4545" y2="13968"/>
                        <a14:foregroundMark x1="8108" y1="23887" x2="8477" y2="23482"/>
                        <a14:foregroundMark x1="7371" y1="20243" x2="8477" y2="20243"/>
                        <a14:foregroundMark x1="8722" y1="23482" x2="8722" y2="23482"/>
                        <a14:foregroundMark x1="8722" y1="23482" x2="8722" y2="23482"/>
                        <a14:foregroundMark x1="8600" y1="20648" x2="8600" y2="20648"/>
                        <a14:foregroundMark x1="8600" y1="20648" x2="8477" y2="21457"/>
                        <a14:foregroundMark x1="7740" y1="44130" x2="7740" y2="44130"/>
                        <a14:foregroundMark x1="7862" y1="40081" x2="9091" y2="46356"/>
                        <a14:foregroundMark x1="8845" y1="47368" x2="8968" y2="46356"/>
                        <a14:foregroundMark x1="8968" y1="46356" x2="3686" y2="53846"/>
                        <a14:foregroundMark x1="3686" y1="53846" x2="5651" y2="55263"/>
                        <a14:foregroundMark x1="5160" y1="58300" x2="6020" y2="58704"/>
                        <a14:foregroundMark x1="9828" y1="50202" x2="8477" y2="28543"/>
                        <a14:foregroundMark x1="8600" y1="26923" x2="8477" y2="21255"/>
                        <a14:foregroundMark x1="8108" y1="23077" x2="8108" y2="24089"/>
                        <a14:foregroundMark x1="8722" y1="20445" x2="8231" y2="22470"/>
                        <a14:foregroundMark x1="8231" y1="25506" x2="8231" y2="25506"/>
                        <a14:foregroundMark x1="8354" y1="25911" x2="8354" y2="25911"/>
                        <a14:foregroundMark x1="8354" y1="26721" x2="8354" y2="26721"/>
                        <a14:foregroundMark x1="8354" y1="26721" x2="8354" y2="26721"/>
                        <a14:foregroundMark x1="8108" y1="26316" x2="8108" y2="26316"/>
                        <a14:foregroundMark x1="8108" y1="26316" x2="8477" y2="25506"/>
                        <a14:foregroundMark x1="7862" y1="25506" x2="7985" y2="24291"/>
                        <a14:foregroundMark x1="8968" y1="25304" x2="8600" y2="27935"/>
                        <a14:foregroundMark x1="8968" y1="40486" x2="9091" y2="38462"/>
                        <a14:foregroundMark x1="8845" y1="39676" x2="8845" y2="38462"/>
                        <a14:foregroundMark x1="8600" y1="37652" x2="8968" y2="38462"/>
                        <a14:foregroundMark x1="9091" y1="40283" x2="8722" y2="38664"/>
                        <a14:foregroundMark x1="8354" y1="35020" x2="8722" y2="37449"/>
                        <a14:foregroundMark x1="8968" y1="36437" x2="8968" y2="36437"/>
                        <a14:backgroundMark x1="8540" y1="23255" x2="8396" y2="25090"/>
                        <a14:backgroundMark x1="8841" y1="19435" x2="8746" y2="20648"/>
                        <a14:backgroundMark x1="9849" y1="53662" x2="9922" y2="54704"/>
                        <a14:backgroundMark x1="9590" y1="49965" x2="9752" y2="52280"/>
                        <a14:backgroundMark x1="9330" y1="46233" x2="9379" y2="46940"/>
                        <a14:backgroundMark x1="3647" y1="53920" x2="3440" y2="53239"/>
                        <a14:backgroundMark x1="5048" y1="58537" x2="4640" y2="57193"/>
                        <a14:backgroundMark x1="5847" y1="61172" x2="5631" y2="60459"/>
                        <a14:backgroundMark x1="84029" y1="98988" x2="94103" y2="90283"/>
                        <a14:backgroundMark x1="94103" y1="90283" x2="98157" y2="90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57" y="1296156"/>
            <a:ext cx="10123252" cy="502916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B79309D-7966-2B4A-9A49-7832C62CDBAB}"/>
              </a:ext>
            </a:extLst>
          </p:cNvPr>
          <p:cNvSpPr/>
          <p:nvPr/>
        </p:nvSpPr>
        <p:spPr>
          <a:xfrm rot="16200000">
            <a:off x="5506297" y="5175414"/>
            <a:ext cx="1006214" cy="27448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D03D6AA-0E70-E08B-93BE-98BF2144F939}"/>
              </a:ext>
            </a:extLst>
          </p:cNvPr>
          <p:cNvSpPr/>
          <p:nvPr/>
        </p:nvSpPr>
        <p:spPr>
          <a:xfrm rot="16200000">
            <a:off x="7754921" y="4964920"/>
            <a:ext cx="567302" cy="274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EE6BD0F-41AD-5231-FE96-A016D8D4861A}"/>
              </a:ext>
            </a:extLst>
          </p:cNvPr>
          <p:cNvSpPr txBox="1"/>
          <p:nvPr/>
        </p:nvSpPr>
        <p:spPr>
          <a:xfrm>
            <a:off x="9960253" y="6063708"/>
            <a:ext cx="17812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Zdroj: EaG 2025, str. 346</a:t>
            </a:r>
            <a:endParaRPr lang="cs-CZ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44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B89EC-D06E-48BF-18C6-016B54306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5">
            <a:extLst>
              <a:ext uri="{FF2B5EF4-FFF2-40B4-BE49-F238E27FC236}">
                <a16:creationId xmlns:a16="http://schemas.microsoft.com/office/drawing/2014/main" id="{B7BE4497-3AF3-2431-1173-9ABEA8D62867}"/>
              </a:ext>
            </a:extLst>
          </p:cNvPr>
          <p:cNvSpPr/>
          <p:nvPr/>
        </p:nvSpPr>
        <p:spPr>
          <a:xfrm>
            <a:off x="7026973" y="5456588"/>
            <a:ext cx="1110904" cy="307986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" t="-133276" r="-250633" b="-4431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06BD695-7C60-B5F9-A427-E5285B2C9310}"/>
              </a:ext>
            </a:extLst>
          </p:cNvPr>
          <p:cNvSpPr/>
          <p:nvPr/>
        </p:nvSpPr>
        <p:spPr>
          <a:xfrm flipV="1">
            <a:off x="6968375" y="5869640"/>
            <a:ext cx="690740" cy="45031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" t="-304561" r="-395952" b="-2322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A55AF7DF-EABE-522F-5B33-655C5A43E986}"/>
              </a:ext>
            </a:extLst>
          </p:cNvPr>
          <p:cNvSpPr txBox="1"/>
          <p:nvPr/>
        </p:nvSpPr>
        <p:spPr>
          <a:xfrm>
            <a:off x="3891230" y="445369"/>
            <a:ext cx="440954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VZDĚLÁVACÍ PROSTŘEDÍ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21F0E2A-7336-BE13-8383-B5B4BCBD41C7}"/>
              </a:ext>
            </a:extLst>
          </p:cNvPr>
          <p:cNvSpPr txBox="1"/>
          <p:nvPr/>
        </p:nvSpPr>
        <p:spPr>
          <a:xfrm>
            <a:off x="2155622" y="1102232"/>
            <a:ext cx="7977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Průměrná velikost třídy zůstává v České republice je stabilní.</a:t>
            </a:r>
          </a:p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 ČR evidujeme průměrně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19,9 žáků ve třídě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rámci zemí OECD je průměrně 20,6 žáků ve třídě.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1E4882DF-4CE8-4E34-BD48-78E23154CD13}"/>
              </a:ext>
            </a:extLst>
          </p:cNvPr>
          <p:cNvSpPr txBox="1"/>
          <p:nvPr/>
        </p:nvSpPr>
        <p:spPr>
          <a:xfrm>
            <a:off x="7062322" y="2889362"/>
            <a:ext cx="1225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OECD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22CB25F1-EB02-BF7F-0C95-B3866D2E1AC7}"/>
              </a:ext>
            </a:extLst>
          </p:cNvPr>
          <p:cNvSpPr txBox="1"/>
          <p:nvPr/>
        </p:nvSpPr>
        <p:spPr>
          <a:xfrm>
            <a:off x="1364931" y="3679372"/>
            <a:ext cx="233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MŠ</a:t>
            </a:r>
          </a:p>
        </p:txBody>
      </p:sp>
      <p:sp>
        <p:nvSpPr>
          <p:cNvPr id="56" name="Obdélník: se zakulacenými rohy 55">
            <a:extLst>
              <a:ext uri="{FF2B5EF4-FFF2-40B4-BE49-F238E27FC236}">
                <a16:creationId xmlns:a16="http://schemas.microsoft.com/office/drawing/2014/main" id="{91C874EC-4F15-2CAF-E3C2-8601D0152794}"/>
              </a:ext>
            </a:extLst>
          </p:cNvPr>
          <p:cNvSpPr/>
          <p:nvPr/>
        </p:nvSpPr>
        <p:spPr>
          <a:xfrm>
            <a:off x="4009050" y="3564046"/>
            <a:ext cx="1441505" cy="5141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DC95BF1F-6693-92D3-85F7-8EB73C7571D1}"/>
              </a:ext>
            </a:extLst>
          </p:cNvPr>
          <p:cNvSpPr txBox="1"/>
          <p:nvPr/>
        </p:nvSpPr>
        <p:spPr>
          <a:xfrm>
            <a:off x="4230306" y="3634374"/>
            <a:ext cx="998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dětí</a:t>
            </a:r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C5520807-ADA2-E2A9-E7D0-0E743864185D}"/>
              </a:ext>
            </a:extLst>
          </p:cNvPr>
          <p:cNvSpPr txBox="1"/>
          <p:nvPr/>
        </p:nvSpPr>
        <p:spPr>
          <a:xfrm>
            <a:off x="4090743" y="2954133"/>
            <a:ext cx="1278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ČR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FA9CAE9-9A98-C53A-D512-C0FD9933830A}"/>
              </a:ext>
            </a:extLst>
          </p:cNvPr>
          <p:cNvSpPr txBox="1"/>
          <p:nvPr/>
        </p:nvSpPr>
        <p:spPr>
          <a:xfrm>
            <a:off x="1364931" y="4328705"/>
            <a:ext cx="233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stupeň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EC7250E-5FAE-3CB1-A0EA-55C080608412}"/>
              </a:ext>
            </a:extLst>
          </p:cNvPr>
          <p:cNvSpPr txBox="1"/>
          <p:nvPr/>
        </p:nvSpPr>
        <p:spPr>
          <a:xfrm>
            <a:off x="3596987" y="2268997"/>
            <a:ext cx="5513048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Počet dětí/žáků na jednoho učitele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52B316D-8FF2-E1C1-CF15-90AA274F4959}"/>
              </a:ext>
            </a:extLst>
          </p:cNvPr>
          <p:cNvSpPr txBox="1"/>
          <p:nvPr/>
        </p:nvSpPr>
        <p:spPr>
          <a:xfrm>
            <a:off x="1364931" y="5038580"/>
            <a:ext cx="233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stupeň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8F44603-3367-0493-591E-6DC5635D0AFE}"/>
              </a:ext>
            </a:extLst>
          </p:cNvPr>
          <p:cNvSpPr txBox="1"/>
          <p:nvPr/>
        </p:nvSpPr>
        <p:spPr>
          <a:xfrm>
            <a:off x="1364931" y="5689979"/>
            <a:ext cx="233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SŠ</a:t>
            </a:r>
          </a:p>
        </p:txBody>
      </p:sp>
      <p:sp>
        <p:nvSpPr>
          <p:cNvPr id="36" name="Obdélník: se zakulacenými rohy 35">
            <a:extLst>
              <a:ext uri="{FF2B5EF4-FFF2-40B4-BE49-F238E27FC236}">
                <a16:creationId xmlns:a16="http://schemas.microsoft.com/office/drawing/2014/main" id="{878507CF-7701-C666-8C6A-88B159A8646E}"/>
              </a:ext>
            </a:extLst>
          </p:cNvPr>
          <p:cNvSpPr/>
          <p:nvPr/>
        </p:nvSpPr>
        <p:spPr>
          <a:xfrm>
            <a:off x="4009048" y="4230686"/>
            <a:ext cx="1441505" cy="5141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: se zakulacenými rohy 37">
            <a:extLst>
              <a:ext uri="{FF2B5EF4-FFF2-40B4-BE49-F238E27FC236}">
                <a16:creationId xmlns:a16="http://schemas.microsoft.com/office/drawing/2014/main" id="{4EF67413-74BE-887A-41A5-C8D23AC888CC}"/>
              </a:ext>
            </a:extLst>
          </p:cNvPr>
          <p:cNvSpPr/>
          <p:nvPr/>
        </p:nvSpPr>
        <p:spPr>
          <a:xfrm>
            <a:off x="4009047" y="4940561"/>
            <a:ext cx="1441505" cy="5141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: se zakulacenými rohy 41">
            <a:extLst>
              <a:ext uri="{FF2B5EF4-FFF2-40B4-BE49-F238E27FC236}">
                <a16:creationId xmlns:a16="http://schemas.microsoft.com/office/drawing/2014/main" id="{701AE86F-6AB2-0C17-5816-F8C6DF57A854}"/>
              </a:ext>
            </a:extLst>
          </p:cNvPr>
          <p:cNvSpPr/>
          <p:nvPr/>
        </p:nvSpPr>
        <p:spPr>
          <a:xfrm>
            <a:off x="4009046" y="5602206"/>
            <a:ext cx="1441505" cy="5141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: se zakulacenými rohy 42">
            <a:extLst>
              <a:ext uri="{FF2B5EF4-FFF2-40B4-BE49-F238E27FC236}">
                <a16:creationId xmlns:a16="http://schemas.microsoft.com/office/drawing/2014/main" id="{3706A956-9181-BE22-E8A1-E133F1274D8A}"/>
              </a:ext>
            </a:extLst>
          </p:cNvPr>
          <p:cNvSpPr/>
          <p:nvPr/>
        </p:nvSpPr>
        <p:spPr>
          <a:xfrm>
            <a:off x="6938362" y="5602206"/>
            <a:ext cx="1441505" cy="5141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: se zakulacenými rohy 43">
            <a:extLst>
              <a:ext uri="{FF2B5EF4-FFF2-40B4-BE49-F238E27FC236}">
                <a16:creationId xmlns:a16="http://schemas.microsoft.com/office/drawing/2014/main" id="{6373FCBB-A972-1B46-F604-A6B1E5C0060E}"/>
              </a:ext>
            </a:extLst>
          </p:cNvPr>
          <p:cNvSpPr/>
          <p:nvPr/>
        </p:nvSpPr>
        <p:spPr>
          <a:xfrm>
            <a:off x="6920823" y="4926084"/>
            <a:ext cx="1441505" cy="5141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Obdélník: se zakulacenými rohy 44">
            <a:extLst>
              <a:ext uri="{FF2B5EF4-FFF2-40B4-BE49-F238E27FC236}">
                <a16:creationId xmlns:a16="http://schemas.microsoft.com/office/drawing/2014/main" id="{6D6FB4BA-F920-88E3-96B0-470BD3D88820}"/>
              </a:ext>
            </a:extLst>
          </p:cNvPr>
          <p:cNvSpPr/>
          <p:nvPr/>
        </p:nvSpPr>
        <p:spPr>
          <a:xfrm>
            <a:off x="6925760" y="4212767"/>
            <a:ext cx="1441505" cy="5141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Obdélník: se zakulacenými rohy 45">
            <a:extLst>
              <a:ext uri="{FF2B5EF4-FFF2-40B4-BE49-F238E27FC236}">
                <a16:creationId xmlns:a16="http://schemas.microsoft.com/office/drawing/2014/main" id="{8245DF8A-6A42-588F-742A-FCC91689BA76}"/>
              </a:ext>
            </a:extLst>
          </p:cNvPr>
          <p:cNvSpPr/>
          <p:nvPr/>
        </p:nvSpPr>
        <p:spPr>
          <a:xfrm>
            <a:off x="6925761" y="3516169"/>
            <a:ext cx="1441505" cy="5141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C8FDD67D-4254-0D78-0656-0A3172446C04}"/>
              </a:ext>
            </a:extLst>
          </p:cNvPr>
          <p:cNvSpPr txBox="1"/>
          <p:nvPr/>
        </p:nvSpPr>
        <p:spPr>
          <a:xfrm>
            <a:off x="4172472" y="5669586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 žáků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76885568-E6F8-0706-6E1A-DF6E5BC5D0B7}"/>
              </a:ext>
            </a:extLst>
          </p:cNvPr>
          <p:cNvSpPr txBox="1"/>
          <p:nvPr/>
        </p:nvSpPr>
        <p:spPr>
          <a:xfrm>
            <a:off x="4196038" y="4997556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 žáků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EAEDA64F-5A96-62C9-8B1D-13CB270EA308}"/>
              </a:ext>
            </a:extLst>
          </p:cNvPr>
          <p:cNvSpPr txBox="1"/>
          <p:nvPr/>
        </p:nvSpPr>
        <p:spPr>
          <a:xfrm>
            <a:off x="4172472" y="4318728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 žáků</a:t>
            </a: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7A22B5C7-99D6-213B-30E2-679AF915C222}"/>
              </a:ext>
            </a:extLst>
          </p:cNvPr>
          <p:cNvSpPr txBox="1"/>
          <p:nvPr/>
        </p:nvSpPr>
        <p:spPr>
          <a:xfrm>
            <a:off x="7138886" y="3593452"/>
            <a:ext cx="998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 dětí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8197C156-E197-5811-47AC-2C810920546A}"/>
              </a:ext>
            </a:extLst>
          </p:cNvPr>
          <p:cNvSpPr txBox="1"/>
          <p:nvPr/>
        </p:nvSpPr>
        <p:spPr>
          <a:xfrm>
            <a:off x="7088537" y="5659201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 žáků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E39DDC06-3D8F-309C-9EE7-246812676914}"/>
              </a:ext>
            </a:extLst>
          </p:cNvPr>
          <p:cNvSpPr txBox="1"/>
          <p:nvPr/>
        </p:nvSpPr>
        <p:spPr>
          <a:xfrm>
            <a:off x="7088171" y="5006675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 žáků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EE6C1D6C-DF7B-9733-F7A4-9F4822A0CED9}"/>
              </a:ext>
            </a:extLst>
          </p:cNvPr>
          <p:cNvSpPr txBox="1"/>
          <p:nvPr/>
        </p:nvSpPr>
        <p:spPr>
          <a:xfrm>
            <a:off x="7097323" y="4285776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 žáků</a:t>
            </a:r>
          </a:p>
        </p:txBody>
      </p:sp>
    </p:spTree>
    <p:extLst>
      <p:ext uri="{BB962C8B-B14F-4D97-AF65-F5344CB8AC3E}">
        <p14:creationId xmlns:p14="http://schemas.microsoft.com/office/powerpoint/2010/main" val="957263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AC168-0599-859A-F6FC-109B8B8BD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5">
            <a:extLst>
              <a:ext uri="{FF2B5EF4-FFF2-40B4-BE49-F238E27FC236}">
                <a16:creationId xmlns:a16="http://schemas.microsoft.com/office/drawing/2014/main" id="{E3486784-9C39-3E85-4E53-D3540EB59E14}"/>
              </a:ext>
            </a:extLst>
          </p:cNvPr>
          <p:cNvSpPr/>
          <p:nvPr/>
        </p:nvSpPr>
        <p:spPr>
          <a:xfrm>
            <a:off x="3978261" y="5092206"/>
            <a:ext cx="1110904" cy="307986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" t="-133276" r="-250633" b="-4431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58EE721E-3ED3-41B1-75BD-C85E5F5E6021}"/>
              </a:ext>
            </a:extLst>
          </p:cNvPr>
          <p:cNvSpPr txBox="1"/>
          <p:nvPr/>
        </p:nvSpPr>
        <p:spPr>
          <a:xfrm>
            <a:off x="3891230" y="445369"/>
            <a:ext cx="502894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ČESKÁ REPUBLIKA vs. OECD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973FEB5-0833-19E7-DA74-F280340D4F25}"/>
              </a:ext>
            </a:extLst>
          </p:cNvPr>
          <p:cNvSpPr txBox="1"/>
          <p:nvPr/>
        </p:nvSpPr>
        <p:spPr>
          <a:xfrm>
            <a:off x="1239967" y="1419019"/>
            <a:ext cx="4709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Podíl platu učitelů na platu jiných vysokoškolsky vzdělaných pracovníků (2023)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794C776C-F27A-C052-33B7-0010BB3251FF}"/>
              </a:ext>
            </a:extLst>
          </p:cNvPr>
          <p:cNvSpPr txBox="1"/>
          <p:nvPr/>
        </p:nvSpPr>
        <p:spPr>
          <a:xfrm>
            <a:off x="3931913" y="2662667"/>
            <a:ext cx="1225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OECD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C37D06DD-C8D1-0937-2F11-AB8609311C9D}"/>
              </a:ext>
            </a:extLst>
          </p:cNvPr>
          <p:cNvSpPr txBox="1"/>
          <p:nvPr/>
        </p:nvSpPr>
        <p:spPr>
          <a:xfrm>
            <a:off x="431397" y="3251709"/>
            <a:ext cx="1831854" cy="37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MŠ</a:t>
            </a:r>
          </a:p>
        </p:txBody>
      </p:sp>
      <p:sp>
        <p:nvSpPr>
          <p:cNvPr id="56" name="Obdélník: se zakulacenými rohy 55">
            <a:extLst>
              <a:ext uri="{FF2B5EF4-FFF2-40B4-BE49-F238E27FC236}">
                <a16:creationId xmlns:a16="http://schemas.microsoft.com/office/drawing/2014/main" id="{4C99EB92-07AF-51B9-23CE-2E9BCB6B745C}"/>
              </a:ext>
            </a:extLst>
          </p:cNvPr>
          <p:cNvSpPr/>
          <p:nvPr/>
        </p:nvSpPr>
        <p:spPr>
          <a:xfrm>
            <a:off x="2153368" y="3168380"/>
            <a:ext cx="1441505" cy="5141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32054DF8-2E54-2890-8854-D06E8F2FE498}"/>
              </a:ext>
            </a:extLst>
          </p:cNvPr>
          <p:cNvSpPr txBox="1"/>
          <p:nvPr/>
        </p:nvSpPr>
        <p:spPr>
          <a:xfrm>
            <a:off x="2496448" y="323449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57 %</a:t>
            </a:r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5BDAAE7A-98F4-2651-6A8D-34B12DA250DC}"/>
              </a:ext>
            </a:extLst>
          </p:cNvPr>
          <p:cNvSpPr txBox="1"/>
          <p:nvPr/>
        </p:nvSpPr>
        <p:spPr>
          <a:xfrm>
            <a:off x="2153364" y="2696154"/>
            <a:ext cx="1278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ČR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A4FCE0D-E249-9936-6EBB-0D34F34C38B7}"/>
              </a:ext>
            </a:extLst>
          </p:cNvPr>
          <p:cNvSpPr txBox="1"/>
          <p:nvPr/>
        </p:nvSpPr>
        <p:spPr>
          <a:xfrm>
            <a:off x="497899" y="3932495"/>
            <a:ext cx="169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stupeň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E61AC03-4622-2B3F-97EC-904ABE90F55F}"/>
              </a:ext>
            </a:extLst>
          </p:cNvPr>
          <p:cNvSpPr txBox="1"/>
          <p:nvPr/>
        </p:nvSpPr>
        <p:spPr>
          <a:xfrm>
            <a:off x="455734" y="4641939"/>
            <a:ext cx="1848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stupeň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7673364-5CA1-9082-C809-6832417F5E30}"/>
              </a:ext>
            </a:extLst>
          </p:cNvPr>
          <p:cNvSpPr txBox="1"/>
          <p:nvPr/>
        </p:nvSpPr>
        <p:spPr>
          <a:xfrm>
            <a:off x="626571" y="5278459"/>
            <a:ext cx="1441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SŠ</a:t>
            </a:r>
          </a:p>
        </p:txBody>
      </p:sp>
      <p:sp>
        <p:nvSpPr>
          <p:cNvPr id="36" name="Obdélník: se zakulacenými rohy 35">
            <a:extLst>
              <a:ext uri="{FF2B5EF4-FFF2-40B4-BE49-F238E27FC236}">
                <a16:creationId xmlns:a16="http://schemas.microsoft.com/office/drawing/2014/main" id="{BB3AD561-4EC4-6148-581B-7B7DCDB57AB4}"/>
              </a:ext>
            </a:extLst>
          </p:cNvPr>
          <p:cNvSpPr/>
          <p:nvPr/>
        </p:nvSpPr>
        <p:spPr>
          <a:xfrm>
            <a:off x="2153366" y="3835020"/>
            <a:ext cx="1441505" cy="5141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: se zakulacenými rohy 37">
            <a:extLst>
              <a:ext uri="{FF2B5EF4-FFF2-40B4-BE49-F238E27FC236}">
                <a16:creationId xmlns:a16="http://schemas.microsoft.com/office/drawing/2014/main" id="{F27BCF51-8325-277B-8C24-B8BC05BAF097}"/>
              </a:ext>
            </a:extLst>
          </p:cNvPr>
          <p:cNvSpPr/>
          <p:nvPr/>
        </p:nvSpPr>
        <p:spPr>
          <a:xfrm>
            <a:off x="2153365" y="4544895"/>
            <a:ext cx="1441505" cy="5141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: se zakulacenými rohy 41">
            <a:extLst>
              <a:ext uri="{FF2B5EF4-FFF2-40B4-BE49-F238E27FC236}">
                <a16:creationId xmlns:a16="http://schemas.microsoft.com/office/drawing/2014/main" id="{8F630089-2EB1-7623-BE00-51B6C445F818}"/>
              </a:ext>
            </a:extLst>
          </p:cNvPr>
          <p:cNvSpPr/>
          <p:nvPr/>
        </p:nvSpPr>
        <p:spPr>
          <a:xfrm>
            <a:off x="2153364" y="5206540"/>
            <a:ext cx="1441505" cy="5141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: se zakulacenými rohy 42">
            <a:extLst>
              <a:ext uri="{FF2B5EF4-FFF2-40B4-BE49-F238E27FC236}">
                <a16:creationId xmlns:a16="http://schemas.microsoft.com/office/drawing/2014/main" id="{4B39672A-27D3-C80B-CDC7-EB6BDC7FA20A}"/>
              </a:ext>
            </a:extLst>
          </p:cNvPr>
          <p:cNvSpPr/>
          <p:nvPr/>
        </p:nvSpPr>
        <p:spPr>
          <a:xfrm>
            <a:off x="3889650" y="5237824"/>
            <a:ext cx="1441505" cy="5141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: se zakulacenými rohy 43">
            <a:extLst>
              <a:ext uri="{FF2B5EF4-FFF2-40B4-BE49-F238E27FC236}">
                <a16:creationId xmlns:a16="http://schemas.microsoft.com/office/drawing/2014/main" id="{3821D2F0-7033-83C1-9581-38C20FD86D9A}"/>
              </a:ext>
            </a:extLst>
          </p:cNvPr>
          <p:cNvSpPr/>
          <p:nvPr/>
        </p:nvSpPr>
        <p:spPr>
          <a:xfrm>
            <a:off x="3872111" y="4561702"/>
            <a:ext cx="1441505" cy="5141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Obdélník: se zakulacenými rohy 44">
            <a:extLst>
              <a:ext uri="{FF2B5EF4-FFF2-40B4-BE49-F238E27FC236}">
                <a16:creationId xmlns:a16="http://schemas.microsoft.com/office/drawing/2014/main" id="{B89C8A51-5FE2-6541-E3C4-32BF370FD490}"/>
              </a:ext>
            </a:extLst>
          </p:cNvPr>
          <p:cNvSpPr/>
          <p:nvPr/>
        </p:nvSpPr>
        <p:spPr>
          <a:xfrm>
            <a:off x="3877048" y="3848385"/>
            <a:ext cx="1441505" cy="5141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Obdélník: se zakulacenými rohy 45">
            <a:extLst>
              <a:ext uri="{FF2B5EF4-FFF2-40B4-BE49-F238E27FC236}">
                <a16:creationId xmlns:a16="http://schemas.microsoft.com/office/drawing/2014/main" id="{95F44867-8CB9-29D4-6964-29FB3AE7FC04}"/>
              </a:ext>
            </a:extLst>
          </p:cNvPr>
          <p:cNvSpPr/>
          <p:nvPr/>
        </p:nvSpPr>
        <p:spPr>
          <a:xfrm>
            <a:off x="3877049" y="3151787"/>
            <a:ext cx="1441505" cy="5141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27D3AD69-A2EA-5E61-7804-2C20CFD3DA9A}"/>
              </a:ext>
            </a:extLst>
          </p:cNvPr>
          <p:cNvSpPr txBox="1"/>
          <p:nvPr/>
        </p:nvSpPr>
        <p:spPr>
          <a:xfrm>
            <a:off x="2476083" y="5294313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76 %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CA9B9667-1152-B65C-580D-BEFE664F5AAF}"/>
              </a:ext>
            </a:extLst>
          </p:cNvPr>
          <p:cNvSpPr txBox="1"/>
          <p:nvPr/>
        </p:nvSpPr>
        <p:spPr>
          <a:xfrm>
            <a:off x="2476084" y="462054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72 %</a:t>
            </a: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6336AC93-55CD-C8F8-1831-053ABAA21F66}"/>
              </a:ext>
            </a:extLst>
          </p:cNvPr>
          <p:cNvSpPr txBox="1"/>
          <p:nvPr/>
        </p:nvSpPr>
        <p:spPr>
          <a:xfrm>
            <a:off x="4232734" y="3228620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77 %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C5CE54C6-0886-A575-6E57-7DE20777E648}"/>
              </a:ext>
            </a:extLst>
          </p:cNvPr>
          <p:cNvSpPr txBox="1"/>
          <p:nvPr/>
        </p:nvSpPr>
        <p:spPr>
          <a:xfrm>
            <a:off x="4209975" y="5308967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91 %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B4F4987B-77B9-9978-B185-A42B3DA3A531}"/>
              </a:ext>
            </a:extLst>
          </p:cNvPr>
          <p:cNvSpPr txBox="1"/>
          <p:nvPr/>
        </p:nvSpPr>
        <p:spPr>
          <a:xfrm>
            <a:off x="4228017" y="4658809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87 %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4ECA8ACA-21B6-D0C9-85FA-1D69A4FF78D8}"/>
              </a:ext>
            </a:extLst>
          </p:cNvPr>
          <p:cNvSpPr txBox="1"/>
          <p:nvPr/>
        </p:nvSpPr>
        <p:spPr>
          <a:xfrm>
            <a:off x="4215195" y="392151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83 %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54F2CE3-1BD7-B82B-D02D-02BD8495EA4B}"/>
              </a:ext>
            </a:extLst>
          </p:cNvPr>
          <p:cNvSpPr txBox="1"/>
          <p:nvPr/>
        </p:nvSpPr>
        <p:spPr>
          <a:xfrm>
            <a:off x="2496448" y="3936542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72 %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DB49F577-CBAA-35C1-7F09-76E6EA31E95B}"/>
              </a:ext>
            </a:extLst>
          </p:cNvPr>
          <p:cNvSpPr txBox="1"/>
          <p:nvPr/>
        </p:nvSpPr>
        <p:spPr>
          <a:xfrm>
            <a:off x="6798686" y="1723270"/>
            <a:ext cx="470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Podíl učitelů ve věku 50 let a více (2023)</a:t>
            </a: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959AACB7-9CCB-155E-908A-78D0DB0B603E}"/>
              </a:ext>
            </a:extLst>
          </p:cNvPr>
          <p:cNvSpPr/>
          <p:nvPr/>
        </p:nvSpPr>
        <p:spPr>
          <a:xfrm>
            <a:off x="9406295" y="5186889"/>
            <a:ext cx="1110904" cy="307986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" t="-133276" r="-250633" b="-4431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93B1871D-60A9-4790-A86B-19BA921413EF}"/>
              </a:ext>
            </a:extLst>
          </p:cNvPr>
          <p:cNvSpPr txBox="1"/>
          <p:nvPr/>
        </p:nvSpPr>
        <p:spPr>
          <a:xfrm>
            <a:off x="9359947" y="2757350"/>
            <a:ext cx="1225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OECD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EB81E890-3B32-D1E2-6D06-4472AE192C66}"/>
              </a:ext>
            </a:extLst>
          </p:cNvPr>
          <p:cNvSpPr txBox="1"/>
          <p:nvPr/>
        </p:nvSpPr>
        <p:spPr>
          <a:xfrm>
            <a:off x="5859431" y="3346392"/>
            <a:ext cx="1831854" cy="37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MŠ</a:t>
            </a:r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92C77FC5-D392-432D-5E7C-4912537A0CDD}"/>
              </a:ext>
            </a:extLst>
          </p:cNvPr>
          <p:cNvSpPr/>
          <p:nvPr/>
        </p:nvSpPr>
        <p:spPr>
          <a:xfrm>
            <a:off x="7581402" y="3263063"/>
            <a:ext cx="1441505" cy="5141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72C2AF6B-3DF4-7260-0D5F-147813301E27}"/>
              </a:ext>
            </a:extLst>
          </p:cNvPr>
          <p:cNvSpPr txBox="1"/>
          <p:nvPr/>
        </p:nvSpPr>
        <p:spPr>
          <a:xfrm>
            <a:off x="7924482" y="3329177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39 %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ECD6B9DA-C3F4-7C52-B7C7-47DA172DF1CB}"/>
              </a:ext>
            </a:extLst>
          </p:cNvPr>
          <p:cNvSpPr txBox="1"/>
          <p:nvPr/>
        </p:nvSpPr>
        <p:spPr>
          <a:xfrm>
            <a:off x="7581398" y="2790837"/>
            <a:ext cx="1278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ČR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A828DE05-A215-E206-884E-CED3EC502E88}"/>
              </a:ext>
            </a:extLst>
          </p:cNvPr>
          <p:cNvSpPr txBox="1"/>
          <p:nvPr/>
        </p:nvSpPr>
        <p:spPr>
          <a:xfrm>
            <a:off x="5925933" y="4027178"/>
            <a:ext cx="169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ZŠ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760F10E-D0F5-466D-19E1-1CF7962A0187}"/>
              </a:ext>
            </a:extLst>
          </p:cNvPr>
          <p:cNvSpPr txBox="1"/>
          <p:nvPr/>
        </p:nvSpPr>
        <p:spPr>
          <a:xfrm>
            <a:off x="5883768" y="4736622"/>
            <a:ext cx="1848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SŠ</a:t>
            </a:r>
          </a:p>
        </p:txBody>
      </p:sp>
      <p:sp>
        <p:nvSpPr>
          <p:cNvPr id="40" name="Obdélník: se zakulacenými rohy 39">
            <a:extLst>
              <a:ext uri="{FF2B5EF4-FFF2-40B4-BE49-F238E27FC236}">
                <a16:creationId xmlns:a16="http://schemas.microsoft.com/office/drawing/2014/main" id="{FAD0191E-231C-AABF-B69C-9D51150D9411}"/>
              </a:ext>
            </a:extLst>
          </p:cNvPr>
          <p:cNvSpPr/>
          <p:nvPr/>
        </p:nvSpPr>
        <p:spPr>
          <a:xfrm>
            <a:off x="7581400" y="3929703"/>
            <a:ext cx="1441505" cy="5141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: se zakulacenými rohy 40">
            <a:extLst>
              <a:ext uri="{FF2B5EF4-FFF2-40B4-BE49-F238E27FC236}">
                <a16:creationId xmlns:a16="http://schemas.microsoft.com/office/drawing/2014/main" id="{13CE2416-4B2D-46BF-4EF8-A9664E10CC7D}"/>
              </a:ext>
            </a:extLst>
          </p:cNvPr>
          <p:cNvSpPr/>
          <p:nvPr/>
        </p:nvSpPr>
        <p:spPr>
          <a:xfrm>
            <a:off x="7581399" y="4639578"/>
            <a:ext cx="1441505" cy="5141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Obdélník: se zakulacenými rohy 56">
            <a:extLst>
              <a:ext uri="{FF2B5EF4-FFF2-40B4-BE49-F238E27FC236}">
                <a16:creationId xmlns:a16="http://schemas.microsoft.com/office/drawing/2014/main" id="{9B488147-CB7A-FD8B-4A7B-9FF54BE3DDC3}"/>
              </a:ext>
            </a:extLst>
          </p:cNvPr>
          <p:cNvSpPr/>
          <p:nvPr/>
        </p:nvSpPr>
        <p:spPr>
          <a:xfrm>
            <a:off x="9300145" y="4656385"/>
            <a:ext cx="1441505" cy="5141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bdélník: se zakulacenými rohy 58">
            <a:extLst>
              <a:ext uri="{FF2B5EF4-FFF2-40B4-BE49-F238E27FC236}">
                <a16:creationId xmlns:a16="http://schemas.microsoft.com/office/drawing/2014/main" id="{6B65C470-A29D-931A-E871-F6A8615FEA66}"/>
              </a:ext>
            </a:extLst>
          </p:cNvPr>
          <p:cNvSpPr/>
          <p:nvPr/>
        </p:nvSpPr>
        <p:spPr>
          <a:xfrm>
            <a:off x="9305082" y="3943068"/>
            <a:ext cx="1441505" cy="5141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bdélník: se zakulacenými rohy 59">
            <a:extLst>
              <a:ext uri="{FF2B5EF4-FFF2-40B4-BE49-F238E27FC236}">
                <a16:creationId xmlns:a16="http://schemas.microsoft.com/office/drawing/2014/main" id="{589A424E-5DB5-EEED-E0C5-4914D35280DB}"/>
              </a:ext>
            </a:extLst>
          </p:cNvPr>
          <p:cNvSpPr/>
          <p:nvPr/>
        </p:nvSpPr>
        <p:spPr>
          <a:xfrm>
            <a:off x="9305083" y="3246470"/>
            <a:ext cx="1441505" cy="514101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TextovéPole 62">
            <a:extLst>
              <a:ext uri="{FF2B5EF4-FFF2-40B4-BE49-F238E27FC236}">
                <a16:creationId xmlns:a16="http://schemas.microsoft.com/office/drawing/2014/main" id="{59407100-AD92-1308-38D3-AA5A4EE00F61}"/>
              </a:ext>
            </a:extLst>
          </p:cNvPr>
          <p:cNvSpPr txBox="1"/>
          <p:nvPr/>
        </p:nvSpPr>
        <p:spPr>
          <a:xfrm>
            <a:off x="7904118" y="4715227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44 %</a:t>
            </a:r>
          </a:p>
        </p:txBody>
      </p: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A39053CA-270B-9223-59B7-F96796440EAB}"/>
              </a:ext>
            </a:extLst>
          </p:cNvPr>
          <p:cNvSpPr txBox="1"/>
          <p:nvPr/>
        </p:nvSpPr>
        <p:spPr>
          <a:xfrm>
            <a:off x="9660768" y="3323303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31 %</a:t>
            </a:r>
          </a:p>
        </p:txBody>
      </p: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8F940F36-F98C-2ED9-4C60-443D19453059}"/>
              </a:ext>
            </a:extLst>
          </p:cNvPr>
          <p:cNvSpPr txBox="1"/>
          <p:nvPr/>
        </p:nvSpPr>
        <p:spPr>
          <a:xfrm>
            <a:off x="9656051" y="4753492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38 %</a:t>
            </a: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B8E82CAE-E977-8BC5-B35F-B0F10BE44BA5}"/>
              </a:ext>
            </a:extLst>
          </p:cNvPr>
          <p:cNvSpPr txBox="1"/>
          <p:nvPr/>
        </p:nvSpPr>
        <p:spPr>
          <a:xfrm>
            <a:off x="9643229" y="4016198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34 %</a:t>
            </a:r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2D8FAEA3-DBE0-672E-74F1-35DDE136A027}"/>
              </a:ext>
            </a:extLst>
          </p:cNvPr>
          <p:cNvSpPr txBox="1"/>
          <p:nvPr/>
        </p:nvSpPr>
        <p:spPr>
          <a:xfrm>
            <a:off x="7924482" y="403122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46 %</a:t>
            </a:r>
          </a:p>
        </p:txBody>
      </p:sp>
    </p:spTree>
    <p:extLst>
      <p:ext uri="{BB962C8B-B14F-4D97-AF65-F5344CB8AC3E}">
        <p14:creationId xmlns:p14="http://schemas.microsoft.com/office/powerpoint/2010/main" val="3555376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15CD8-DC17-7B74-60BF-612F58880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Box 10">
            <a:extLst>
              <a:ext uri="{FF2B5EF4-FFF2-40B4-BE49-F238E27FC236}">
                <a16:creationId xmlns:a16="http://schemas.microsoft.com/office/drawing/2014/main" id="{5F45C945-D0FF-B0B1-F41A-1FE0B0781C5F}"/>
              </a:ext>
            </a:extLst>
          </p:cNvPr>
          <p:cNvSpPr txBox="1"/>
          <p:nvPr/>
        </p:nvSpPr>
        <p:spPr>
          <a:xfrm>
            <a:off x="720000" y="890000"/>
            <a:ext cx="6892135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cs-CZ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br>
              <a:rPr lang="cs-CZ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PŘÍSTUP, ÚČAST</a:t>
            </a:r>
          </a:p>
          <a:p>
            <a:r>
              <a:rPr lang="cs-CZ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POKROK VE VZDĚLÁVÁNÍ</a:t>
            </a:r>
            <a:endParaRPr lang="en-US" sz="45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3" name="TextBox 4">
            <a:extLst>
              <a:ext uri="{FF2B5EF4-FFF2-40B4-BE49-F238E27FC236}">
                <a16:creationId xmlns:a16="http://schemas.microsoft.com/office/drawing/2014/main" id="{8B7AB064-385F-F849-D711-FF1639A5095B}"/>
              </a:ext>
            </a:extLst>
          </p:cNvPr>
          <p:cNvSpPr txBox="1"/>
          <p:nvPr/>
        </p:nvSpPr>
        <p:spPr>
          <a:xfrm>
            <a:off x="11123422" y="0"/>
            <a:ext cx="2209800" cy="1065706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59"/>
              </a:lnSpc>
            </a:pPr>
            <a:endParaRPr/>
          </a:p>
        </p:txBody>
      </p:sp>
      <p:sp>
        <p:nvSpPr>
          <p:cNvPr id="138" name="TextBox 9">
            <a:extLst>
              <a:ext uri="{FF2B5EF4-FFF2-40B4-BE49-F238E27FC236}">
                <a16:creationId xmlns:a16="http://schemas.microsoft.com/office/drawing/2014/main" id="{9BC6FEA5-EFFC-A1E3-EB40-E607830454A0}"/>
              </a:ext>
            </a:extLst>
          </p:cNvPr>
          <p:cNvSpPr txBox="1"/>
          <p:nvPr/>
        </p:nvSpPr>
        <p:spPr>
          <a:xfrm>
            <a:off x="-1" y="285694"/>
            <a:ext cx="1782369" cy="69207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59"/>
              </a:lnSpc>
            </a:pPr>
            <a:endParaRPr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C7E18674-4D16-D658-B143-39B5778C02AC}"/>
              </a:ext>
            </a:extLst>
          </p:cNvPr>
          <p:cNvSpPr/>
          <p:nvPr/>
        </p:nvSpPr>
        <p:spPr>
          <a:xfrm>
            <a:off x="9016612" y="-209549"/>
            <a:ext cx="1756249" cy="5912094"/>
          </a:xfrm>
          <a:custGeom>
            <a:avLst/>
            <a:gdLst/>
            <a:ahLst/>
            <a:cxnLst/>
            <a:rect l="l" t="t" r="r" b="b"/>
            <a:pathLst>
              <a:path w="812800" h="2976105">
                <a:moveTo>
                  <a:pt x="0" y="0"/>
                </a:moveTo>
                <a:lnTo>
                  <a:pt x="812800" y="0"/>
                </a:lnTo>
                <a:lnTo>
                  <a:pt x="812800" y="2976105"/>
                </a:lnTo>
                <a:lnTo>
                  <a:pt x="0" y="2976105"/>
                </a:lnTo>
                <a:close/>
              </a:path>
            </a:pathLst>
          </a:custGeom>
          <a:solidFill>
            <a:srgbClr val="253A75"/>
          </a:solidFill>
        </p:spPr>
        <p:txBody>
          <a:bodyPr/>
          <a:lstStyle/>
          <a:p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DD28D38-C6FE-7251-1599-F6F67E36F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8078" y="1696702"/>
            <a:ext cx="4245987" cy="2830658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5109A300-8DD4-C45E-091A-9A3B8D4008D9}"/>
              </a:ext>
            </a:extLst>
          </p:cNvPr>
          <p:cNvGrpSpPr/>
          <p:nvPr/>
        </p:nvGrpSpPr>
        <p:grpSpPr>
          <a:xfrm>
            <a:off x="825022" y="1896261"/>
            <a:ext cx="4470390" cy="67945"/>
            <a:chOff x="0" y="0"/>
            <a:chExt cx="4470955" cy="68013"/>
          </a:xfrm>
        </p:grpSpPr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B41A2CBD-9057-9381-0DCF-FD10E097A05B}"/>
                </a:ext>
              </a:extLst>
            </p:cNvPr>
            <p:cNvSpPr/>
            <p:nvPr/>
          </p:nvSpPr>
          <p:spPr>
            <a:xfrm>
              <a:off x="0" y="0"/>
              <a:ext cx="71792" cy="68013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22" name="Ovál 21">
              <a:extLst>
                <a:ext uri="{FF2B5EF4-FFF2-40B4-BE49-F238E27FC236}">
                  <a16:creationId xmlns:a16="http://schemas.microsoft.com/office/drawing/2014/main" id="{45FD7A58-5B7E-95CF-9AF0-14AA2D4772C7}"/>
                </a:ext>
              </a:extLst>
            </p:cNvPr>
            <p:cNvSpPr/>
            <p:nvPr/>
          </p:nvSpPr>
          <p:spPr>
            <a:xfrm>
              <a:off x="403200" y="0"/>
              <a:ext cx="71792" cy="68013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416465A0-92CB-8BE1-7701-0C1B4C695D37}"/>
                </a:ext>
              </a:extLst>
            </p:cNvPr>
            <p:cNvSpPr/>
            <p:nvPr/>
          </p:nvSpPr>
          <p:spPr>
            <a:xfrm>
              <a:off x="806400" y="0"/>
              <a:ext cx="71792" cy="68013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26" name="Ovál 25">
              <a:extLst>
                <a:ext uri="{FF2B5EF4-FFF2-40B4-BE49-F238E27FC236}">
                  <a16:creationId xmlns:a16="http://schemas.microsoft.com/office/drawing/2014/main" id="{EB35E8D7-C495-C185-91D2-E05F9932C8FB}"/>
                </a:ext>
              </a:extLst>
            </p:cNvPr>
            <p:cNvSpPr/>
            <p:nvPr/>
          </p:nvSpPr>
          <p:spPr>
            <a:xfrm>
              <a:off x="12024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29" name="Ovál 28">
              <a:extLst>
                <a:ext uri="{FF2B5EF4-FFF2-40B4-BE49-F238E27FC236}">
                  <a16:creationId xmlns:a16="http://schemas.microsoft.com/office/drawing/2014/main" id="{864B4086-E660-630A-87C7-F4BD8C741B3C}"/>
                </a:ext>
              </a:extLst>
            </p:cNvPr>
            <p:cNvSpPr/>
            <p:nvPr/>
          </p:nvSpPr>
          <p:spPr>
            <a:xfrm>
              <a:off x="16056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0" name="Ovál 29">
              <a:extLst>
                <a:ext uri="{FF2B5EF4-FFF2-40B4-BE49-F238E27FC236}">
                  <a16:creationId xmlns:a16="http://schemas.microsoft.com/office/drawing/2014/main" id="{BE022DFB-A348-5731-FB06-637FBAAFE985}"/>
                </a:ext>
              </a:extLst>
            </p:cNvPr>
            <p:cNvSpPr/>
            <p:nvPr/>
          </p:nvSpPr>
          <p:spPr>
            <a:xfrm>
              <a:off x="20016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2" name="Ovál 31">
              <a:extLst>
                <a:ext uri="{FF2B5EF4-FFF2-40B4-BE49-F238E27FC236}">
                  <a16:creationId xmlns:a16="http://schemas.microsoft.com/office/drawing/2014/main" id="{3CF5B3D7-ECB4-C6C8-2F7D-DBB12053033F}"/>
                </a:ext>
              </a:extLst>
            </p:cNvPr>
            <p:cNvSpPr/>
            <p:nvPr/>
          </p:nvSpPr>
          <p:spPr>
            <a:xfrm>
              <a:off x="23976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3" name="Ovál 32">
              <a:extLst>
                <a:ext uri="{FF2B5EF4-FFF2-40B4-BE49-F238E27FC236}">
                  <a16:creationId xmlns:a16="http://schemas.microsoft.com/office/drawing/2014/main" id="{F41563D7-147B-66B4-387B-50B694473AD7}"/>
                </a:ext>
              </a:extLst>
            </p:cNvPr>
            <p:cNvSpPr/>
            <p:nvPr/>
          </p:nvSpPr>
          <p:spPr>
            <a:xfrm>
              <a:off x="28008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4" name="Ovál 33">
              <a:extLst>
                <a:ext uri="{FF2B5EF4-FFF2-40B4-BE49-F238E27FC236}">
                  <a16:creationId xmlns:a16="http://schemas.microsoft.com/office/drawing/2014/main" id="{F0EFEDFD-74A6-7C32-2194-AF1EE10E25EF}"/>
                </a:ext>
              </a:extLst>
            </p:cNvPr>
            <p:cNvSpPr/>
            <p:nvPr/>
          </p:nvSpPr>
          <p:spPr>
            <a:xfrm>
              <a:off x="31968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5" name="Ovál 34">
              <a:extLst>
                <a:ext uri="{FF2B5EF4-FFF2-40B4-BE49-F238E27FC236}">
                  <a16:creationId xmlns:a16="http://schemas.microsoft.com/office/drawing/2014/main" id="{D575B2DE-BCC9-EEBE-ACA3-EB9E2AE422F8}"/>
                </a:ext>
              </a:extLst>
            </p:cNvPr>
            <p:cNvSpPr/>
            <p:nvPr/>
          </p:nvSpPr>
          <p:spPr>
            <a:xfrm>
              <a:off x="36000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6" name="Ovál 35">
              <a:extLst>
                <a:ext uri="{FF2B5EF4-FFF2-40B4-BE49-F238E27FC236}">
                  <a16:creationId xmlns:a16="http://schemas.microsoft.com/office/drawing/2014/main" id="{22E29B0E-EEE0-A6A8-39CE-D012F0A9BE59}"/>
                </a:ext>
              </a:extLst>
            </p:cNvPr>
            <p:cNvSpPr/>
            <p:nvPr/>
          </p:nvSpPr>
          <p:spPr>
            <a:xfrm>
              <a:off x="39960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7" name="Ovál 36">
              <a:extLst>
                <a:ext uri="{FF2B5EF4-FFF2-40B4-BE49-F238E27FC236}">
                  <a16:creationId xmlns:a16="http://schemas.microsoft.com/office/drawing/2014/main" id="{7E398654-B603-2A96-5DB3-08F5F1B50DFD}"/>
                </a:ext>
              </a:extLst>
            </p:cNvPr>
            <p:cNvSpPr/>
            <p:nvPr/>
          </p:nvSpPr>
          <p:spPr>
            <a:xfrm>
              <a:off x="43992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EFDD012-0476-0F42-9709-DB64B65AE886}"/>
              </a:ext>
            </a:extLst>
          </p:cNvPr>
          <p:cNvGrpSpPr/>
          <p:nvPr/>
        </p:nvGrpSpPr>
        <p:grpSpPr>
          <a:xfrm>
            <a:off x="825022" y="2321076"/>
            <a:ext cx="4470390" cy="67945"/>
            <a:chOff x="0" y="0"/>
            <a:chExt cx="4470955" cy="68013"/>
          </a:xfrm>
        </p:grpSpPr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169C89A2-3550-996D-9341-1C781C8CA37D}"/>
                </a:ext>
              </a:extLst>
            </p:cNvPr>
            <p:cNvSpPr/>
            <p:nvPr/>
          </p:nvSpPr>
          <p:spPr>
            <a:xfrm>
              <a:off x="0" y="0"/>
              <a:ext cx="71792" cy="68013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A543C5B0-812A-0037-B2D2-E7864532E745}"/>
                </a:ext>
              </a:extLst>
            </p:cNvPr>
            <p:cNvSpPr/>
            <p:nvPr/>
          </p:nvSpPr>
          <p:spPr>
            <a:xfrm>
              <a:off x="396000" y="0"/>
              <a:ext cx="71792" cy="68013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5CEDE30E-2BC0-9032-64BD-761F570E310E}"/>
                </a:ext>
              </a:extLst>
            </p:cNvPr>
            <p:cNvSpPr/>
            <p:nvPr/>
          </p:nvSpPr>
          <p:spPr>
            <a:xfrm>
              <a:off x="7992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66837289-6098-82EB-8F76-CF0A4C6A35A3}"/>
                </a:ext>
              </a:extLst>
            </p:cNvPr>
            <p:cNvSpPr/>
            <p:nvPr/>
          </p:nvSpPr>
          <p:spPr>
            <a:xfrm>
              <a:off x="11952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18A1B514-75B1-7099-B8A8-CA76C978A7B7}"/>
                </a:ext>
              </a:extLst>
            </p:cNvPr>
            <p:cNvSpPr/>
            <p:nvPr/>
          </p:nvSpPr>
          <p:spPr>
            <a:xfrm>
              <a:off x="15984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597D24E4-A69B-AD0A-4A69-59B07DB2859C}"/>
                </a:ext>
              </a:extLst>
            </p:cNvPr>
            <p:cNvSpPr/>
            <p:nvPr/>
          </p:nvSpPr>
          <p:spPr>
            <a:xfrm>
              <a:off x="19944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DF648465-EE73-F9ED-3C01-4D5934004BAD}"/>
                </a:ext>
              </a:extLst>
            </p:cNvPr>
            <p:cNvSpPr/>
            <p:nvPr/>
          </p:nvSpPr>
          <p:spPr>
            <a:xfrm>
              <a:off x="23904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1BA1B2C5-F815-41D7-DB0E-5011961B874F}"/>
                </a:ext>
              </a:extLst>
            </p:cNvPr>
            <p:cNvSpPr/>
            <p:nvPr/>
          </p:nvSpPr>
          <p:spPr>
            <a:xfrm>
              <a:off x="27936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A6753F08-C8E2-8563-2CC6-C24BE9C482A9}"/>
                </a:ext>
              </a:extLst>
            </p:cNvPr>
            <p:cNvSpPr/>
            <p:nvPr/>
          </p:nvSpPr>
          <p:spPr>
            <a:xfrm>
              <a:off x="31896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13A47F66-1514-AD9D-EEEE-F148423800B5}"/>
                </a:ext>
              </a:extLst>
            </p:cNvPr>
            <p:cNvSpPr/>
            <p:nvPr/>
          </p:nvSpPr>
          <p:spPr>
            <a:xfrm>
              <a:off x="35928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B8DF4129-1DF7-1002-0035-5F8F5C5D67C8}"/>
                </a:ext>
              </a:extLst>
            </p:cNvPr>
            <p:cNvSpPr/>
            <p:nvPr/>
          </p:nvSpPr>
          <p:spPr>
            <a:xfrm>
              <a:off x="39888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4C4C918F-37B1-8830-E729-491BAB01A1D4}"/>
                </a:ext>
              </a:extLst>
            </p:cNvPr>
            <p:cNvSpPr/>
            <p:nvPr/>
          </p:nvSpPr>
          <p:spPr>
            <a:xfrm>
              <a:off x="43992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656005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60759-F0F4-73F2-BC6B-2CD66770A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A65BE630-72B7-2B95-0D3A-B9E87DCB2FF8}"/>
              </a:ext>
            </a:extLst>
          </p:cNvPr>
          <p:cNvSpPr/>
          <p:nvPr/>
        </p:nvSpPr>
        <p:spPr>
          <a:xfrm>
            <a:off x="1429352" y="4336555"/>
            <a:ext cx="1325880" cy="83210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A7E8F2FC-8F2E-422B-2DDA-2223397259FE}"/>
              </a:ext>
            </a:extLst>
          </p:cNvPr>
          <p:cNvSpPr/>
          <p:nvPr/>
        </p:nvSpPr>
        <p:spPr>
          <a:xfrm>
            <a:off x="10630606" y="6003611"/>
            <a:ext cx="1110904" cy="307986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" t="-133276" r="-250633" b="-4431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28C476D1-A2BC-2156-F7F9-D40661C4D324}"/>
              </a:ext>
            </a:extLst>
          </p:cNvPr>
          <p:cNvSpPr/>
          <p:nvPr/>
        </p:nvSpPr>
        <p:spPr>
          <a:xfrm flipV="1">
            <a:off x="7649693" y="6001520"/>
            <a:ext cx="690740" cy="45031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" t="-304561" r="-395952" b="-2322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B91D6709-4A8F-82F8-54E7-4E0FB4C64855}"/>
              </a:ext>
            </a:extLst>
          </p:cNvPr>
          <p:cNvSpPr txBox="1"/>
          <p:nvPr/>
        </p:nvSpPr>
        <p:spPr>
          <a:xfrm>
            <a:off x="3715698" y="737034"/>
            <a:ext cx="4760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PŘEDŠKOLNÍ VZDĚLÁVÁNÍ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93F3860-D777-51BC-60A4-A8ADEF430F44}"/>
              </a:ext>
            </a:extLst>
          </p:cNvPr>
          <p:cNvSpPr txBox="1"/>
          <p:nvPr/>
        </p:nvSpPr>
        <p:spPr>
          <a:xfrm>
            <a:off x="2683804" y="1815545"/>
            <a:ext cx="6826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 zásadní roli nejen pro vývoj dítěte, ale i pro jeho budoucí příležitosti.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AD60A008-0CE4-5216-4B5A-A1A9839393E7}"/>
              </a:ext>
            </a:extLst>
          </p:cNvPr>
          <p:cNvSpPr txBox="1"/>
          <p:nvPr/>
        </p:nvSpPr>
        <p:spPr>
          <a:xfrm>
            <a:off x="2599543" y="3075057"/>
            <a:ext cx="6992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Napříč zeměmi OECD navštěvuje předškolní zařízení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85 % dětí ve věku 3-5 let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3937A860-DC9C-F99A-AF25-87A29D23881D}"/>
              </a:ext>
            </a:extLst>
          </p:cNvPr>
          <p:cNvSpPr txBox="1"/>
          <p:nvPr/>
        </p:nvSpPr>
        <p:spPr>
          <a:xfrm>
            <a:off x="211766" y="4582682"/>
            <a:ext cx="836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ČR: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5049B02-E3E0-CB4A-4E58-06B0481BEFB9}"/>
              </a:ext>
            </a:extLst>
          </p:cNvPr>
          <p:cNvSpPr txBox="1"/>
          <p:nvPr/>
        </p:nvSpPr>
        <p:spPr>
          <a:xfrm>
            <a:off x="1644893" y="4521127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74 %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F155953-E106-2E49-B858-32325E84131B}"/>
              </a:ext>
            </a:extLst>
          </p:cNvPr>
          <p:cNvSpPr txBox="1"/>
          <p:nvPr/>
        </p:nvSpPr>
        <p:spPr>
          <a:xfrm>
            <a:off x="5376787" y="4508636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86 %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54866BE-541B-CDAF-6C6F-820D1CBEBFD2}"/>
              </a:ext>
            </a:extLst>
          </p:cNvPr>
          <p:cNvSpPr txBox="1"/>
          <p:nvPr/>
        </p:nvSpPr>
        <p:spPr>
          <a:xfrm>
            <a:off x="9568049" y="4508636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94 %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BEFBDAE0-5AD0-5C24-C91E-E8801093310F}"/>
              </a:ext>
            </a:extLst>
          </p:cNvPr>
          <p:cNvSpPr/>
          <p:nvPr/>
        </p:nvSpPr>
        <p:spPr>
          <a:xfrm>
            <a:off x="5162931" y="4323417"/>
            <a:ext cx="1325880" cy="83210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1E16F0BC-FBF2-6CE0-3232-99F997A4A352}"/>
              </a:ext>
            </a:extLst>
          </p:cNvPr>
          <p:cNvSpPr/>
          <p:nvPr/>
        </p:nvSpPr>
        <p:spPr>
          <a:xfrm>
            <a:off x="9352508" y="4335908"/>
            <a:ext cx="1325880" cy="83210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A627131-6440-70F7-1129-4B4E64D35636}"/>
              </a:ext>
            </a:extLst>
          </p:cNvPr>
          <p:cNvSpPr txBox="1"/>
          <p:nvPr/>
        </p:nvSpPr>
        <p:spPr>
          <a:xfrm>
            <a:off x="1047774" y="5333810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dětí ve věku tří let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37FE04A-24C3-D30A-0C76-77FA5B94FF12}"/>
              </a:ext>
            </a:extLst>
          </p:cNvPr>
          <p:cNvSpPr txBox="1"/>
          <p:nvPr/>
        </p:nvSpPr>
        <p:spPr>
          <a:xfrm>
            <a:off x="4779668" y="5333810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dětí ve věku čtyř let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03D908D-397B-7887-1294-1FFDC0B8DAAB}"/>
              </a:ext>
            </a:extLst>
          </p:cNvPr>
          <p:cNvSpPr txBox="1"/>
          <p:nvPr/>
        </p:nvSpPr>
        <p:spPr>
          <a:xfrm>
            <a:off x="9035344" y="5333810"/>
            <a:ext cx="226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dětí ve věku pěti let</a:t>
            </a:r>
          </a:p>
        </p:txBody>
      </p:sp>
    </p:spTree>
    <p:extLst>
      <p:ext uri="{BB962C8B-B14F-4D97-AF65-F5344CB8AC3E}">
        <p14:creationId xmlns:p14="http://schemas.microsoft.com/office/powerpoint/2010/main" val="4157254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Box 10">
            <a:extLst>
              <a:ext uri="{FF2B5EF4-FFF2-40B4-BE49-F238E27FC236}">
                <a16:creationId xmlns:a16="http://schemas.microsoft.com/office/drawing/2014/main" id="{084ECA62-F640-387E-7527-55627407507E}"/>
              </a:ext>
            </a:extLst>
          </p:cNvPr>
          <p:cNvSpPr txBox="1"/>
          <p:nvPr/>
        </p:nvSpPr>
        <p:spPr>
          <a:xfrm>
            <a:off x="720000" y="890000"/>
            <a:ext cx="689213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cs-CZ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br>
              <a:rPr lang="cs-CZ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VÝSTUPY VZDĚLÁVACÍCH INSTITUCÍ A DOPAD NA VZDĚLÁVÁNÍ</a:t>
            </a:r>
            <a:endParaRPr lang="en-US" sz="45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3" name="TextBox 4">
            <a:extLst>
              <a:ext uri="{FF2B5EF4-FFF2-40B4-BE49-F238E27FC236}">
                <a16:creationId xmlns:a16="http://schemas.microsoft.com/office/drawing/2014/main" id="{7DC91C22-BA3E-2D68-0773-32E21E25C21A}"/>
              </a:ext>
            </a:extLst>
          </p:cNvPr>
          <p:cNvSpPr txBox="1"/>
          <p:nvPr/>
        </p:nvSpPr>
        <p:spPr>
          <a:xfrm>
            <a:off x="11123422" y="0"/>
            <a:ext cx="2209800" cy="1065706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59"/>
              </a:lnSpc>
            </a:pPr>
            <a:endParaRPr/>
          </a:p>
        </p:txBody>
      </p:sp>
      <p:sp>
        <p:nvSpPr>
          <p:cNvPr id="138" name="TextBox 9">
            <a:extLst>
              <a:ext uri="{FF2B5EF4-FFF2-40B4-BE49-F238E27FC236}">
                <a16:creationId xmlns:a16="http://schemas.microsoft.com/office/drawing/2014/main" id="{9885D3E4-E4B4-9E9B-82D7-AFC9399F5C92}"/>
              </a:ext>
            </a:extLst>
          </p:cNvPr>
          <p:cNvSpPr txBox="1"/>
          <p:nvPr/>
        </p:nvSpPr>
        <p:spPr>
          <a:xfrm>
            <a:off x="-1" y="285694"/>
            <a:ext cx="1782369" cy="69207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59"/>
              </a:lnSpc>
            </a:pPr>
            <a:endParaRPr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265FB1E2-60D6-F7B3-9706-BCFB55B9A71B}"/>
              </a:ext>
            </a:extLst>
          </p:cNvPr>
          <p:cNvSpPr/>
          <p:nvPr/>
        </p:nvSpPr>
        <p:spPr>
          <a:xfrm>
            <a:off x="9016612" y="-209549"/>
            <a:ext cx="1756249" cy="5912094"/>
          </a:xfrm>
          <a:custGeom>
            <a:avLst/>
            <a:gdLst/>
            <a:ahLst/>
            <a:cxnLst/>
            <a:rect l="l" t="t" r="r" b="b"/>
            <a:pathLst>
              <a:path w="812800" h="2976105">
                <a:moveTo>
                  <a:pt x="0" y="0"/>
                </a:moveTo>
                <a:lnTo>
                  <a:pt x="812800" y="0"/>
                </a:lnTo>
                <a:lnTo>
                  <a:pt x="812800" y="2976105"/>
                </a:lnTo>
                <a:lnTo>
                  <a:pt x="0" y="2976105"/>
                </a:lnTo>
                <a:close/>
              </a:path>
            </a:pathLst>
          </a:custGeom>
          <a:solidFill>
            <a:srgbClr val="253A75"/>
          </a:solidFill>
        </p:spPr>
        <p:txBody>
          <a:bodyPr/>
          <a:lstStyle/>
          <a:p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1281053-0288-0719-E4EB-509B5ED3A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8078" y="1633774"/>
            <a:ext cx="4245987" cy="2956514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2D7A50B4-777E-EC85-CEDE-787C2B4F043F}"/>
              </a:ext>
            </a:extLst>
          </p:cNvPr>
          <p:cNvGrpSpPr/>
          <p:nvPr/>
        </p:nvGrpSpPr>
        <p:grpSpPr>
          <a:xfrm>
            <a:off x="825022" y="1896261"/>
            <a:ext cx="4470390" cy="67945"/>
            <a:chOff x="0" y="0"/>
            <a:chExt cx="4470955" cy="68013"/>
          </a:xfrm>
        </p:grpSpPr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8C2B5D0D-67E7-71DE-33FB-C16372B0B185}"/>
                </a:ext>
              </a:extLst>
            </p:cNvPr>
            <p:cNvSpPr/>
            <p:nvPr/>
          </p:nvSpPr>
          <p:spPr>
            <a:xfrm>
              <a:off x="0" y="0"/>
              <a:ext cx="71792" cy="68013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22" name="Ovál 21">
              <a:extLst>
                <a:ext uri="{FF2B5EF4-FFF2-40B4-BE49-F238E27FC236}">
                  <a16:creationId xmlns:a16="http://schemas.microsoft.com/office/drawing/2014/main" id="{4BDD2826-F886-FEE0-655D-F26A8A44E237}"/>
                </a:ext>
              </a:extLst>
            </p:cNvPr>
            <p:cNvSpPr/>
            <p:nvPr/>
          </p:nvSpPr>
          <p:spPr>
            <a:xfrm>
              <a:off x="403200" y="0"/>
              <a:ext cx="71792" cy="68013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6F5C3ACE-FB00-D0A3-4AA2-65CE5F87D989}"/>
                </a:ext>
              </a:extLst>
            </p:cNvPr>
            <p:cNvSpPr/>
            <p:nvPr/>
          </p:nvSpPr>
          <p:spPr>
            <a:xfrm>
              <a:off x="806400" y="0"/>
              <a:ext cx="71792" cy="68013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26" name="Ovál 25">
              <a:extLst>
                <a:ext uri="{FF2B5EF4-FFF2-40B4-BE49-F238E27FC236}">
                  <a16:creationId xmlns:a16="http://schemas.microsoft.com/office/drawing/2014/main" id="{24A074FD-8E13-9E1E-48EF-E13335379ED6}"/>
                </a:ext>
              </a:extLst>
            </p:cNvPr>
            <p:cNvSpPr/>
            <p:nvPr/>
          </p:nvSpPr>
          <p:spPr>
            <a:xfrm>
              <a:off x="12024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29" name="Ovál 28">
              <a:extLst>
                <a:ext uri="{FF2B5EF4-FFF2-40B4-BE49-F238E27FC236}">
                  <a16:creationId xmlns:a16="http://schemas.microsoft.com/office/drawing/2014/main" id="{F9145383-7585-7EE8-9953-7A69C8C67545}"/>
                </a:ext>
              </a:extLst>
            </p:cNvPr>
            <p:cNvSpPr/>
            <p:nvPr/>
          </p:nvSpPr>
          <p:spPr>
            <a:xfrm>
              <a:off x="16056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0" name="Ovál 29">
              <a:extLst>
                <a:ext uri="{FF2B5EF4-FFF2-40B4-BE49-F238E27FC236}">
                  <a16:creationId xmlns:a16="http://schemas.microsoft.com/office/drawing/2014/main" id="{136C963C-D1EC-2BAF-9597-C3A35F12A350}"/>
                </a:ext>
              </a:extLst>
            </p:cNvPr>
            <p:cNvSpPr/>
            <p:nvPr/>
          </p:nvSpPr>
          <p:spPr>
            <a:xfrm>
              <a:off x="20016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2" name="Ovál 31">
              <a:extLst>
                <a:ext uri="{FF2B5EF4-FFF2-40B4-BE49-F238E27FC236}">
                  <a16:creationId xmlns:a16="http://schemas.microsoft.com/office/drawing/2014/main" id="{D129221D-DA49-7ACB-A905-112D67F9D789}"/>
                </a:ext>
              </a:extLst>
            </p:cNvPr>
            <p:cNvSpPr/>
            <p:nvPr/>
          </p:nvSpPr>
          <p:spPr>
            <a:xfrm>
              <a:off x="23976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3" name="Ovál 32">
              <a:extLst>
                <a:ext uri="{FF2B5EF4-FFF2-40B4-BE49-F238E27FC236}">
                  <a16:creationId xmlns:a16="http://schemas.microsoft.com/office/drawing/2014/main" id="{87BED047-99F8-4CD7-5E6F-C32049EF1C1C}"/>
                </a:ext>
              </a:extLst>
            </p:cNvPr>
            <p:cNvSpPr/>
            <p:nvPr/>
          </p:nvSpPr>
          <p:spPr>
            <a:xfrm>
              <a:off x="28008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4" name="Ovál 33">
              <a:extLst>
                <a:ext uri="{FF2B5EF4-FFF2-40B4-BE49-F238E27FC236}">
                  <a16:creationId xmlns:a16="http://schemas.microsoft.com/office/drawing/2014/main" id="{9C411ECC-298D-5261-C44A-4C33FCE00ACF}"/>
                </a:ext>
              </a:extLst>
            </p:cNvPr>
            <p:cNvSpPr/>
            <p:nvPr/>
          </p:nvSpPr>
          <p:spPr>
            <a:xfrm>
              <a:off x="31968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5" name="Ovál 34">
              <a:extLst>
                <a:ext uri="{FF2B5EF4-FFF2-40B4-BE49-F238E27FC236}">
                  <a16:creationId xmlns:a16="http://schemas.microsoft.com/office/drawing/2014/main" id="{DD466EA0-4EA3-0556-4648-CB1276328F71}"/>
                </a:ext>
              </a:extLst>
            </p:cNvPr>
            <p:cNvSpPr/>
            <p:nvPr/>
          </p:nvSpPr>
          <p:spPr>
            <a:xfrm>
              <a:off x="36000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6" name="Ovál 35">
              <a:extLst>
                <a:ext uri="{FF2B5EF4-FFF2-40B4-BE49-F238E27FC236}">
                  <a16:creationId xmlns:a16="http://schemas.microsoft.com/office/drawing/2014/main" id="{1343DF38-7A13-326C-8627-123DE2ED7DD0}"/>
                </a:ext>
              </a:extLst>
            </p:cNvPr>
            <p:cNvSpPr/>
            <p:nvPr/>
          </p:nvSpPr>
          <p:spPr>
            <a:xfrm>
              <a:off x="39960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7" name="Ovál 36">
              <a:extLst>
                <a:ext uri="{FF2B5EF4-FFF2-40B4-BE49-F238E27FC236}">
                  <a16:creationId xmlns:a16="http://schemas.microsoft.com/office/drawing/2014/main" id="{CBA2A00F-9E58-7171-882B-50F2AD3A73CA}"/>
                </a:ext>
              </a:extLst>
            </p:cNvPr>
            <p:cNvSpPr/>
            <p:nvPr/>
          </p:nvSpPr>
          <p:spPr>
            <a:xfrm>
              <a:off x="43992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E046B656-773D-2F38-A7D9-BEF1A77BDA74}"/>
              </a:ext>
            </a:extLst>
          </p:cNvPr>
          <p:cNvGrpSpPr/>
          <p:nvPr/>
        </p:nvGrpSpPr>
        <p:grpSpPr>
          <a:xfrm>
            <a:off x="825022" y="2321076"/>
            <a:ext cx="4470390" cy="67945"/>
            <a:chOff x="0" y="0"/>
            <a:chExt cx="4470955" cy="68013"/>
          </a:xfrm>
        </p:grpSpPr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8842B4D6-D962-167C-8D42-A72C5C42779F}"/>
                </a:ext>
              </a:extLst>
            </p:cNvPr>
            <p:cNvSpPr/>
            <p:nvPr/>
          </p:nvSpPr>
          <p:spPr>
            <a:xfrm>
              <a:off x="0" y="0"/>
              <a:ext cx="71792" cy="68013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D4739156-D7D5-2662-00B0-6DB27D232EBC}"/>
                </a:ext>
              </a:extLst>
            </p:cNvPr>
            <p:cNvSpPr/>
            <p:nvPr/>
          </p:nvSpPr>
          <p:spPr>
            <a:xfrm>
              <a:off x="396000" y="0"/>
              <a:ext cx="71792" cy="68013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E26B5B45-BF8A-0BFC-6DB8-0AD7A661EFD8}"/>
                </a:ext>
              </a:extLst>
            </p:cNvPr>
            <p:cNvSpPr/>
            <p:nvPr/>
          </p:nvSpPr>
          <p:spPr>
            <a:xfrm>
              <a:off x="7992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B15F2453-9791-D13F-46A6-94CAC69B48FD}"/>
                </a:ext>
              </a:extLst>
            </p:cNvPr>
            <p:cNvSpPr/>
            <p:nvPr/>
          </p:nvSpPr>
          <p:spPr>
            <a:xfrm>
              <a:off x="11952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E34A12FD-9E76-F3CE-DBAF-3B2FB5F78849}"/>
                </a:ext>
              </a:extLst>
            </p:cNvPr>
            <p:cNvSpPr/>
            <p:nvPr/>
          </p:nvSpPr>
          <p:spPr>
            <a:xfrm>
              <a:off x="15984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32BEB501-D6C7-7C24-ABE7-CB967E07A8EB}"/>
                </a:ext>
              </a:extLst>
            </p:cNvPr>
            <p:cNvSpPr/>
            <p:nvPr/>
          </p:nvSpPr>
          <p:spPr>
            <a:xfrm>
              <a:off x="19944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43E1D6FE-41E9-2C78-A959-92FBCD8DEE5C}"/>
                </a:ext>
              </a:extLst>
            </p:cNvPr>
            <p:cNvSpPr/>
            <p:nvPr/>
          </p:nvSpPr>
          <p:spPr>
            <a:xfrm>
              <a:off x="23904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5A3C2D53-AB11-D4A5-7F32-C4AC5957F183}"/>
                </a:ext>
              </a:extLst>
            </p:cNvPr>
            <p:cNvSpPr/>
            <p:nvPr/>
          </p:nvSpPr>
          <p:spPr>
            <a:xfrm>
              <a:off x="27936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F7A8C07D-1540-ED41-6FB2-8121A468E024}"/>
                </a:ext>
              </a:extLst>
            </p:cNvPr>
            <p:cNvSpPr/>
            <p:nvPr/>
          </p:nvSpPr>
          <p:spPr>
            <a:xfrm>
              <a:off x="31896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1CAADBFC-2D3B-0544-E99B-97ED5BDE4621}"/>
                </a:ext>
              </a:extLst>
            </p:cNvPr>
            <p:cNvSpPr/>
            <p:nvPr/>
          </p:nvSpPr>
          <p:spPr>
            <a:xfrm>
              <a:off x="35928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89F09247-5B73-A01E-9B0B-8681D96D83DA}"/>
                </a:ext>
              </a:extLst>
            </p:cNvPr>
            <p:cNvSpPr/>
            <p:nvPr/>
          </p:nvSpPr>
          <p:spPr>
            <a:xfrm>
              <a:off x="39888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77FD1837-8063-03E1-D81D-9BACCE118459}"/>
                </a:ext>
              </a:extLst>
            </p:cNvPr>
            <p:cNvSpPr/>
            <p:nvPr/>
          </p:nvSpPr>
          <p:spPr>
            <a:xfrm>
              <a:off x="43992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182007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DDE92-7D47-FFFC-8A53-24773F415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5">
            <a:extLst>
              <a:ext uri="{FF2B5EF4-FFF2-40B4-BE49-F238E27FC236}">
                <a16:creationId xmlns:a16="http://schemas.microsoft.com/office/drawing/2014/main" id="{1CC41953-3F73-5AB3-231D-4D4172A88DB3}"/>
              </a:ext>
            </a:extLst>
          </p:cNvPr>
          <p:cNvSpPr/>
          <p:nvPr/>
        </p:nvSpPr>
        <p:spPr>
          <a:xfrm>
            <a:off x="10630606" y="6003611"/>
            <a:ext cx="1110904" cy="307986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" t="-133276" r="-250633" b="-4431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5DF775C1-46E1-B8B4-D961-C8D5075939EE}"/>
              </a:ext>
            </a:extLst>
          </p:cNvPr>
          <p:cNvSpPr/>
          <p:nvPr/>
        </p:nvSpPr>
        <p:spPr>
          <a:xfrm flipV="1">
            <a:off x="7649693" y="6001520"/>
            <a:ext cx="690740" cy="45031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" t="-304561" r="-395952" b="-2322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336C36F2-3D9B-E5DA-1306-C07BDDA05829}"/>
              </a:ext>
            </a:extLst>
          </p:cNvPr>
          <p:cNvSpPr txBox="1"/>
          <p:nvPr/>
        </p:nvSpPr>
        <p:spPr>
          <a:xfrm>
            <a:off x="3745667" y="738713"/>
            <a:ext cx="4326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ZÁKLADNÍ VZDĚLÁVÁNÍ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D5740BC-2BA2-3820-E046-CCC425D92E57}"/>
              </a:ext>
            </a:extLst>
          </p:cNvPr>
          <p:cNvSpPr txBox="1"/>
          <p:nvPr/>
        </p:nvSpPr>
        <p:spPr>
          <a:xfrm>
            <a:off x="2683804" y="1815545"/>
            <a:ext cx="6826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 všech zkoumaných zemích je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povinné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v průměru se ho účastní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98 % žáků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1EF33B70-883A-FB67-C723-B085B5F5E440}"/>
              </a:ext>
            </a:extLst>
          </p:cNvPr>
          <p:cNvSpPr txBox="1"/>
          <p:nvPr/>
        </p:nvSpPr>
        <p:spPr>
          <a:xfrm>
            <a:off x="2599543" y="3073071"/>
            <a:ext cx="6992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Rozdíly jsou patrné ve věku nástupu do základního vzdělávání i v délce jeho trvání.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F43EE97-6AC0-A8D8-DA62-196F5C2BF62A}"/>
              </a:ext>
            </a:extLst>
          </p:cNvPr>
          <p:cNvSpPr txBox="1"/>
          <p:nvPr/>
        </p:nvSpPr>
        <p:spPr>
          <a:xfrm>
            <a:off x="2599543" y="4334569"/>
            <a:ext cx="6992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ČR evidujeme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druhém stupni 5,1 % žáků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kteří jsou nejméně o dva roky starší, než je očekávaný věk v daném ročníku.</a:t>
            </a:r>
          </a:p>
        </p:txBody>
      </p:sp>
    </p:spTree>
    <p:extLst>
      <p:ext uri="{BB962C8B-B14F-4D97-AF65-F5344CB8AC3E}">
        <p14:creationId xmlns:p14="http://schemas.microsoft.com/office/powerpoint/2010/main" val="3334247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302BB-25FB-221F-1129-23CDB1756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5">
            <a:extLst>
              <a:ext uri="{FF2B5EF4-FFF2-40B4-BE49-F238E27FC236}">
                <a16:creationId xmlns:a16="http://schemas.microsoft.com/office/drawing/2014/main" id="{E3E8D537-D095-E50A-CA9A-9E5896564D61}"/>
              </a:ext>
            </a:extLst>
          </p:cNvPr>
          <p:cNvSpPr/>
          <p:nvPr/>
        </p:nvSpPr>
        <p:spPr>
          <a:xfrm>
            <a:off x="10630606" y="6003611"/>
            <a:ext cx="1110904" cy="307986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" t="-133276" r="-250633" b="-4431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23FF4D18-F005-C800-E03C-10CC44F012BE}"/>
              </a:ext>
            </a:extLst>
          </p:cNvPr>
          <p:cNvSpPr/>
          <p:nvPr/>
        </p:nvSpPr>
        <p:spPr>
          <a:xfrm flipV="1">
            <a:off x="7649693" y="6001520"/>
            <a:ext cx="690740" cy="45031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" t="-304561" r="-395952" b="-2322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AE3A6848-E9B4-FD02-CA4D-A8653ED3657F}"/>
              </a:ext>
            </a:extLst>
          </p:cNvPr>
          <p:cNvSpPr txBox="1"/>
          <p:nvPr/>
        </p:nvSpPr>
        <p:spPr>
          <a:xfrm>
            <a:off x="3370254" y="656290"/>
            <a:ext cx="5451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STŘEDOŠKOLSKÉ VZDĚLÁVÁNÍ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367452B-530B-9E37-1145-F67C53A79773}"/>
              </a:ext>
            </a:extLst>
          </p:cNvPr>
          <p:cNvSpPr txBox="1"/>
          <p:nvPr/>
        </p:nvSpPr>
        <p:spPr>
          <a:xfrm>
            <a:off x="2683807" y="1716933"/>
            <a:ext cx="6826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ČR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 vysoký podíl žáků v oborech středního odborného vzdělávání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V tomto směru patříme ke špičce zemí OECD.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8366F4DE-C0CE-3114-3A7C-706A574D3740}"/>
              </a:ext>
            </a:extLst>
          </p:cNvPr>
          <p:cNvSpPr txBox="1"/>
          <p:nvPr/>
        </p:nvSpPr>
        <p:spPr>
          <a:xfrm>
            <a:off x="2599546" y="3075057"/>
            <a:ext cx="6992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Podíl žáků ve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všeobecných oborech 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středního vzdělávání naopak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patří k nejnižším v OECD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18DC6A2-6655-ED79-9201-BE3BB632A785}"/>
              </a:ext>
            </a:extLst>
          </p:cNvPr>
          <p:cNvSpPr txBox="1"/>
          <p:nvPr/>
        </p:nvSpPr>
        <p:spPr>
          <a:xfrm>
            <a:off x="2474149" y="4235957"/>
            <a:ext cx="7243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Absolventi všeobecných oborů 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vzdělávání přitom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dokončují vysokoškolské bakalářské studium v řádném termínu častěji 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než absolventi odborných oborů.</a:t>
            </a:r>
          </a:p>
        </p:txBody>
      </p:sp>
    </p:spTree>
    <p:extLst>
      <p:ext uri="{BB962C8B-B14F-4D97-AF65-F5344CB8AC3E}">
        <p14:creationId xmlns:p14="http://schemas.microsoft.com/office/powerpoint/2010/main" val="4265945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67738-2113-3281-E814-B574C7B0A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5">
            <a:extLst>
              <a:ext uri="{FF2B5EF4-FFF2-40B4-BE49-F238E27FC236}">
                <a16:creationId xmlns:a16="http://schemas.microsoft.com/office/drawing/2014/main" id="{B404C1A7-BB82-8896-A888-9839D46E1D52}"/>
              </a:ext>
            </a:extLst>
          </p:cNvPr>
          <p:cNvSpPr/>
          <p:nvPr/>
        </p:nvSpPr>
        <p:spPr>
          <a:xfrm>
            <a:off x="10630606" y="6003611"/>
            <a:ext cx="1110904" cy="307986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" t="-133276" r="-250633" b="-4431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FA3BACEC-6E00-1A95-0F2F-A4DA4FF1B7E4}"/>
              </a:ext>
            </a:extLst>
          </p:cNvPr>
          <p:cNvSpPr txBox="1"/>
          <p:nvPr/>
        </p:nvSpPr>
        <p:spPr>
          <a:xfrm>
            <a:off x="3854785" y="605301"/>
            <a:ext cx="4485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TERCIÁRNÍ VZDĚLÁVÁNÍ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4E533B9-9F35-19E6-0F2D-7EA0EBB68940}"/>
              </a:ext>
            </a:extLst>
          </p:cNvPr>
          <p:cNvSpPr txBox="1"/>
          <p:nvPr/>
        </p:nvSpPr>
        <p:spPr>
          <a:xfrm>
            <a:off x="2682701" y="1326204"/>
            <a:ext cx="6826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ČR zahajuje vysokoškolské studium bakalářským stupněm 87 % studentů.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3B106FC4-A19E-0254-127E-F75EEDA07180}"/>
              </a:ext>
            </a:extLst>
          </p:cNvPr>
          <p:cNvSpPr txBox="1"/>
          <p:nvPr/>
        </p:nvSpPr>
        <p:spPr>
          <a:xfrm>
            <a:off x="2599546" y="2377602"/>
            <a:ext cx="6992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 roku 2013 došlo k poklesu podílu žen nastupujících na vysokou školu z 58 % na aktuálních 56 %.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836D233-5BA0-94CC-096F-080FA3787517}"/>
              </a:ext>
            </a:extLst>
          </p:cNvPr>
          <p:cNvSpPr txBox="1"/>
          <p:nvPr/>
        </p:nvSpPr>
        <p:spPr>
          <a:xfrm>
            <a:off x="2599546" y="5095951"/>
            <a:ext cx="6992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ČR je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nad průměrem v rámci zemí OECD v podílu zahraničních studentů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Polovinu z nich však tvoří občané Slovenské republiky.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4C1FA83-BA1D-815F-4B91-9BA46233A1B5}"/>
              </a:ext>
            </a:extLst>
          </p:cNvPr>
          <p:cNvSpPr txBox="1"/>
          <p:nvPr/>
        </p:nvSpPr>
        <p:spPr>
          <a:xfrm>
            <a:off x="2599546" y="3459040"/>
            <a:ext cx="6992908" cy="1263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Nejvyšší podíl absolventů vysokých škol </a:t>
            </a:r>
            <a:r>
              <a:rPr lang="cs-CZ" sz="18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tvoří absolventi </a:t>
            </a:r>
            <a:r>
              <a:rPr lang="cs-CZ" sz="1800" b="1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přírodních a technických oborů </a:t>
            </a:r>
            <a:r>
              <a:rPr lang="cs-CZ" sz="18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(23 %).</a:t>
            </a:r>
            <a:r>
              <a:rPr lang="cs-CZ" kern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Dále následují </a:t>
            </a:r>
            <a:r>
              <a:rPr lang="cs-CZ" sz="1800" kern="1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absolventi oborů byznys a právo (19 %) a stejný podíl tvoří také absolventi humanitních a společenských věd.</a:t>
            </a:r>
          </a:p>
        </p:txBody>
      </p:sp>
    </p:spTree>
    <p:extLst>
      <p:ext uri="{BB962C8B-B14F-4D97-AF65-F5344CB8AC3E}">
        <p14:creationId xmlns:p14="http://schemas.microsoft.com/office/powerpoint/2010/main" val="3174868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2846D-678D-5DBA-C862-CE2C9207D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5">
            <a:extLst>
              <a:ext uri="{FF2B5EF4-FFF2-40B4-BE49-F238E27FC236}">
                <a16:creationId xmlns:a16="http://schemas.microsoft.com/office/drawing/2014/main" id="{51D7CC15-A504-C792-E8C0-5AFF04053529}"/>
              </a:ext>
            </a:extLst>
          </p:cNvPr>
          <p:cNvSpPr/>
          <p:nvPr/>
        </p:nvSpPr>
        <p:spPr>
          <a:xfrm flipV="1">
            <a:off x="7649693" y="6001520"/>
            <a:ext cx="690740" cy="45031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" t="-304561" r="-395952" b="-2322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64746EE2-E40C-B717-B102-2FB35B479C6B}"/>
              </a:ext>
            </a:extLst>
          </p:cNvPr>
          <p:cNvSpPr/>
          <p:nvPr/>
        </p:nvSpPr>
        <p:spPr>
          <a:xfrm>
            <a:off x="-1" y="-216310"/>
            <a:ext cx="12192000" cy="7074310"/>
          </a:xfrm>
          <a:prstGeom prst="rect">
            <a:avLst/>
          </a:prstGeom>
          <a:ln>
            <a:solidFill>
              <a:srgbClr val="428D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CDB5A4E-FD33-DB81-D1C6-52B148C6518C}"/>
              </a:ext>
            </a:extLst>
          </p:cNvPr>
          <p:cNvSpPr txBox="1"/>
          <p:nvPr/>
        </p:nvSpPr>
        <p:spPr>
          <a:xfrm>
            <a:off x="0" y="1610643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Děkujeme za pozornost!</a:t>
            </a:r>
          </a:p>
        </p:txBody>
      </p:sp>
    </p:spTree>
    <p:extLst>
      <p:ext uri="{BB962C8B-B14F-4D97-AF65-F5344CB8AC3E}">
        <p14:creationId xmlns:p14="http://schemas.microsoft.com/office/powerpoint/2010/main" val="2982170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5">
            <a:extLst>
              <a:ext uri="{FF2B5EF4-FFF2-40B4-BE49-F238E27FC236}">
                <a16:creationId xmlns:a16="http://schemas.microsoft.com/office/drawing/2014/main" id="{AF5BC832-7367-0443-3971-E8B1C0E8A261}"/>
              </a:ext>
            </a:extLst>
          </p:cNvPr>
          <p:cNvSpPr/>
          <p:nvPr/>
        </p:nvSpPr>
        <p:spPr>
          <a:xfrm>
            <a:off x="10630606" y="6003611"/>
            <a:ext cx="1110904" cy="307986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" t="-133276" r="-250633" b="-4431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515A4782-C910-9AD7-CBD1-2383CD3B38C4}"/>
              </a:ext>
            </a:extLst>
          </p:cNvPr>
          <p:cNvSpPr txBox="1">
            <a:spLocks/>
          </p:cNvSpPr>
          <p:nvPr/>
        </p:nvSpPr>
        <p:spPr>
          <a:xfrm>
            <a:off x="1450926" y="1950863"/>
            <a:ext cx="9246152" cy="4520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ČR patří mezi země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 nejnižším podílem vysokoškolsky vzdělaných 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(27 %)</a:t>
            </a:r>
            <a:endParaRPr lang="cs-CZ" sz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A184483-D841-4A8E-922D-6A8F81475B8A}"/>
              </a:ext>
            </a:extLst>
          </p:cNvPr>
          <p:cNvSpPr txBox="1"/>
          <p:nvPr/>
        </p:nvSpPr>
        <p:spPr>
          <a:xfrm>
            <a:off x="769062" y="3253804"/>
            <a:ext cx="2348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7 % bakalářské nebo </a:t>
            </a:r>
          </a:p>
          <a:p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vyšší odborné vzdělání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27A459C1-8FE9-3330-6AC7-31AE1C64A5ED}"/>
              </a:ext>
            </a:extLst>
          </p:cNvPr>
          <p:cNvSpPr txBox="1"/>
          <p:nvPr/>
        </p:nvSpPr>
        <p:spPr>
          <a:xfrm>
            <a:off x="4673849" y="4109130"/>
            <a:ext cx="2953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19 % magisterské vzdělání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0EA68678-B15B-5658-3316-E4A5539369A8}"/>
              </a:ext>
            </a:extLst>
          </p:cNvPr>
          <p:cNvSpPr txBox="1"/>
          <p:nvPr/>
        </p:nvSpPr>
        <p:spPr>
          <a:xfrm>
            <a:off x="8752205" y="3462693"/>
            <a:ext cx="2362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1 % doktorské vzdělání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12EFE2A6-620C-0953-E152-D87EB4E6DD2F}"/>
              </a:ext>
            </a:extLst>
          </p:cNvPr>
          <p:cNvSpPr txBox="1"/>
          <p:nvPr/>
        </p:nvSpPr>
        <p:spPr>
          <a:xfrm>
            <a:off x="3899660" y="537437"/>
            <a:ext cx="4392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TERCIÁRNÍ VZDĚLÁVÁNÍ</a:t>
            </a: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A0C3D3B2-9D3A-D573-0342-5920B8E05646}"/>
              </a:ext>
            </a:extLst>
          </p:cNvPr>
          <p:cNvSpPr/>
          <p:nvPr/>
        </p:nvSpPr>
        <p:spPr>
          <a:xfrm>
            <a:off x="690694" y="3130451"/>
            <a:ext cx="2505456" cy="76843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33A842E6-A320-ED3C-952B-A7CDE7776DF5}"/>
              </a:ext>
            </a:extLst>
          </p:cNvPr>
          <p:cNvSpPr/>
          <p:nvPr/>
        </p:nvSpPr>
        <p:spPr>
          <a:xfrm>
            <a:off x="8680602" y="3253804"/>
            <a:ext cx="2505456" cy="732191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4350A60E-2211-64B2-807A-F401948BFB19}"/>
              </a:ext>
            </a:extLst>
          </p:cNvPr>
          <p:cNvSpPr/>
          <p:nvPr/>
        </p:nvSpPr>
        <p:spPr>
          <a:xfrm>
            <a:off x="4612243" y="3892966"/>
            <a:ext cx="2923515" cy="76843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C32B877A-76B6-6C07-2BB8-DFDD7594A7DA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074002" y="2402921"/>
            <a:ext cx="3404617" cy="7518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BC4B125C-BBC4-2D00-32F9-5A92648838EF}"/>
              </a:ext>
            </a:extLst>
          </p:cNvPr>
          <p:cNvCxnSpPr>
            <a:cxnSpLocks/>
          </p:cNvCxnSpPr>
          <p:nvPr/>
        </p:nvCxnSpPr>
        <p:spPr>
          <a:xfrm>
            <a:off x="6074000" y="2413284"/>
            <a:ext cx="0" cy="13270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75653531-E9E1-677D-705F-36C31CCA77E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669387" y="2402921"/>
            <a:ext cx="3404615" cy="6044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187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C1F84-30B4-D63E-B747-00C5FCAA6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5">
            <a:extLst>
              <a:ext uri="{FF2B5EF4-FFF2-40B4-BE49-F238E27FC236}">
                <a16:creationId xmlns:a16="http://schemas.microsoft.com/office/drawing/2014/main" id="{EC9087F6-15BF-1F2D-9049-1241A07DE7F8}"/>
              </a:ext>
            </a:extLst>
          </p:cNvPr>
          <p:cNvSpPr/>
          <p:nvPr/>
        </p:nvSpPr>
        <p:spPr>
          <a:xfrm>
            <a:off x="10630606" y="6003611"/>
            <a:ext cx="1110904" cy="307986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" t="-133276" r="-250633" b="-4431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DF8AB4AC-1DB8-C9CA-FB0F-4DC553517ABB}"/>
              </a:ext>
            </a:extLst>
          </p:cNvPr>
          <p:cNvSpPr txBox="1">
            <a:spLocks/>
          </p:cNvSpPr>
          <p:nvPr/>
        </p:nvSpPr>
        <p:spPr>
          <a:xfrm>
            <a:off x="1464927" y="1118020"/>
            <a:ext cx="9406037" cy="4520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Česku absolvování terciárního vzdělávání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silně závisí na rodinném zázemí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cs-CZ" sz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D0473A4C-F6A1-47EB-7DC4-B7B5733A44D9}"/>
              </a:ext>
            </a:extLst>
          </p:cNvPr>
          <p:cNvSpPr/>
          <p:nvPr/>
        </p:nvSpPr>
        <p:spPr>
          <a:xfrm flipV="1">
            <a:off x="7649693" y="6001520"/>
            <a:ext cx="690740" cy="45031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" t="-304561" r="-395952" b="-2322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5A5B7FF5-CB44-86C2-9725-2BA0B0DB201F}"/>
              </a:ext>
            </a:extLst>
          </p:cNvPr>
          <p:cNvSpPr txBox="1"/>
          <p:nvPr/>
        </p:nvSpPr>
        <p:spPr>
          <a:xfrm>
            <a:off x="3971609" y="569981"/>
            <a:ext cx="4392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TERCIÁRNÍ VZDĚLÁVÁNÍ</a:t>
            </a:r>
          </a:p>
        </p:txBody>
      </p:sp>
      <p:pic>
        <p:nvPicPr>
          <p:cNvPr id="2" name="Picture">
            <a:extLst>
              <a:ext uri="{FF2B5EF4-FFF2-40B4-BE49-F238E27FC236}">
                <a16:creationId xmlns:a16="http://schemas.microsoft.com/office/drawing/2014/main" id="{38EFA463-4D18-5F86-497F-926444E08E4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1788338" y="1788981"/>
            <a:ext cx="8428235" cy="4535026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83C5D5B-C236-A9ED-9810-B34AE1D1493A}"/>
              </a:ext>
            </a:extLst>
          </p:cNvPr>
          <p:cNvSpPr txBox="1"/>
          <p:nvPr/>
        </p:nvSpPr>
        <p:spPr>
          <a:xfrm>
            <a:off x="1975427" y="1538878"/>
            <a:ext cx="6999032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Graf č. 1: Podíl osob ve věku 25–34 let s terciárním vzděláním podle dosaženého vzdělání rodičů (2023)</a:t>
            </a:r>
            <a:endParaRPr lang="cs-CZ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D2CDB85-680E-662A-F1A2-AE2FF5780B3B}"/>
              </a:ext>
            </a:extLst>
          </p:cNvPr>
          <p:cNvSpPr txBox="1"/>
          <p:nvPr/>
        </p:nvSpPr>
        <p:spPr>
          <a:xfrm>
            <a:off x="9635259" y="6029262"/>
            <a:ext cx="26524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Zdroj: Country </a:t>
            </a:r>
            <a:r>
              <a:rPr lang="cs-CZ" sz="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</a:t>
            </a:r>
            <a:r>
              <a:rPr lang="cs-CZ" sz="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 ČR 2025, str. 1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77F6A42-9C94-450E-C3CF-AF02285CCC4A}"/>
              </a:ext>
            </a:extLst>
          </p:cNvPr>
          <p:cNvSpPr/>
          <p:nvPr/>
        </p:nvSpPr>
        <p:spPr>
          <a:xfrm rot="18850916">
            <a:off x="5381979" y="5272933"/>
            <a:ext cx="1285571" cy="23953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D3D7B89-977A-078C-4CA5-70284CFC89EB}"/>
              </a:ext>
            </a:extLst>
          </p:cNvPr>
          <p:cNvSpPr/>
          <p:nvPr/>
        </p:nvSpPr>
        <p:spPr>
          <a:xfrm rot="18928167">
            <a:off x="8693186" y="5141525"/>
            <a:ext cx="917380" cy="2634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7990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C7103-8F00-749C-C143-00D8A9416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5">
            <a:extLst>
              <a:ext uri="{FF2B5EF4-FFF2-40B4-BE49-F238E27FC236}">
                <a16:creationId xmlns:a16="http://schemas.microsoft.com/office/drawing/2014/main" id="{0E420284-3B1D-7D0B-E717-4B8B5F13DC24}"/>
              </a:ext>
            </a:extLst>
          </p:cNvPr>
          <p:cNvSpPr/>
          <p:nvPr/>
        </p:nvSpPr>
        <p:spPr>
          <a:xfrm>
            <a:off x="10630606" y="6003611"/>
            <a:ext cx="1110904" cy="307986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" t="-133276" r="-250633" b="-4431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2B7E2BF9-2765-0986-6031-97967CFECD0A}"/>
              </a:ext>
            </a:extLst>
          </p:cNvPr>
          <p:cNvSpPr txBox="1">
            <a:spLocks/>
          </p:cNvSpPr>
          <p:nvPr/>
        </p:nvSpPr>
        <p:spPr>
          <a:xfrm>
            <a:off x="1795331" y="1354990"/>
            <a:ext cx="9047090" cy="4520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Dosažené vzdělání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významně souvisí s nezaměstnaností a výší příjmu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A6FFCAC3-2AFB-37CD-8A1F-0831EEFAFE5C}"/>
              </a:ext>
            </a:extLst>
          </p:cNvPr>
          <p:cNvSpPr/>
          <p:nvPr/>
        </p:nvSpPr>
        <p:spPr>
          <a:xfrm flipV="1">
            <a:off x="11084173" y="6422798"/>
            <a:ext cx="690740" cy="45031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" t="-304561" r="-395952" b="-2322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74A5F3FF-F089-A241-671E-E6A6E4F4217F}"/>
              </a:ext>
            </a:extLst>
          </p:cNvPr>
          <p:cNvSpPr txBox="1"/>
          <p:nvPr/>
        </p:nvSpPr>
        <p:spPr>
          <a:xfrm>
            <a:off x="4161014" y="560500"/>
            <a:ext cx="3869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VZDĚLÁNÍ ZÁLEŽÍ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84DC70A-5072-4910-F4F8-70D286A7D87B}"/>
              </a:ext>
            </a:extLst>
          </p:cNvPr>
          <p:cNvSpPr txBox="1"/>
          <p:nvPr/>
        </p:nvSpPr>
        <p:spPr>
          <a:xfrm>
            <a:off x="4377211" y="1954457"/>
            <a:ext cx="3455507" cy="461665"/>
          </a:xfrm>
          <a:prstGeom prst="rect">
            <a:avLst/>
          </a:prstGeom>
          <a:noFill/>
          <a:ln w="28575">
            <a:solidFill>
              <a:srgbClr val="042F4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Nezaměstnanost</a:t>
            </a:r>
            <a:endParaRPr lang="cs-CZ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CD461DE-D131-F08C-6FBC-91354A6CB069}"/>
              </a:ext>
            </a:extLst>
          </p:cNvPr>
          <p:cNvSpPr txBox="1"/>
          <p:nvPr/>
        </p:nvSpPr>
        <p:spPr>
          <a:xfrm>
            <a:off x="1824180" y="3447523"/>
            <a:ext cx="1825200" cy="46166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9,5 %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A8CC5FA-44CE-6EDB-01F9-CF576B9BAE3C}"/>
              </a:ext>
            </a:extLst>
          </p:cNvPr>
          <p:cNvSpPr txBox="1"/>
          <p:nvPr/>
        </p:nvSpPr>
        <p:spPr>
          <a:xfrm>
            <a:off x="1485274" y="4076996"/>
            <a:ext cx="2327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osob bez dokončeného středoškolského vzdělání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55FCED45-2DED-17F3-C439-F82707CE582B}"/>
              </a:ext>
            </a:extLst>
          </p:cNvPr>
          <p:cNvCxnSpPr>
            <a:cxnSpLocks/>
          </p:cNvCxnSpPr>
          <p:nvPr/>
        </p:nvCxnSpPr>
        <p:spPr>
          <a:xfrm flipH="1">
            <a:off x="3172789" y="2651296"/>
            <a:ext cx="1646182" cy="6788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A78BEE0-1F1E-6084-A3F6-567453D08ECE}"/>
              </a:ext>
            </a:extLst>
          </p:cNvPr>
          <p:cNvSpPr txBox="1"/>
          <p:nvPr/>
        </p:nvSpPr>
        <p:spPr>
          <a:xfrm>
            <a:off x="5442852" y="4398377"/>
            <a:ext cx="1825200" cy="461665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2,8 %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A78A4FF-0242-B0A4-76B2-38CDA3D40FAB}"/>
              </a:ext>
            </a:extLst>
          </p:cNvPr>
          <p:cNvSpPr txBox="1"/>
          <p:nvPr/>
        </p:nvSpPr>
        <p:spPr>
          <a:xfrm>
            <a:off x="5266062" y="4985536"/>
            <a:ext cx="2178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osob s dokončeným středoškolským vzděláním</a:t>
            </a:r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D9D52BCB-1C2F-509D-116D-D00723D4D46D}"/>
              </a:ext>
            </a:extLst>
          </p:cNvPr>
          <p:cNvCxnSpPr>
            <a:cxnSpLocks/>
          </p:cNvCxnSpPr>
          <p:nvPr/>
        </p:nvCxnSpPr>
        <p:spPr>
          <a:xfrm>
            <a:off x="6318876" y="2654345"/>
            <a:ext cx="36575" cy="16185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812D02E-FC0C-3DCE-F952-5110AF04DD14}"/>
              </a:ext>
            </a:extLst>
          </p:cNvPr>
          <p:cNvSpPr txBox="1"/>
          <p:nvPr/>
        </p:nvSpPr>
        <p:spPr>
          <a:xfrm>
            <a:off x="9134677" y="3405697"/>
            <a:ext cx="1824994" cy="461665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2,4 %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8D84CB3B-2030-BA4A-EA1B-1B4318E33DC0}"/>
              </a:ext>
            </a:extLst>
          </p:cNvPr>
          <p:cNvSpPr txBox="1"/>
          <p:nvPr/>
        </p:nvSpPr>
        <p:spPr>
          <a:xfrm>
            <a:off x="8935223" y="3969275"/>
            <a:ext cx="2214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osob s dokončeným terciárním vzděláním</a:t>
            </a:r>
          </a:p>
        </p:txBody>
      </p: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76C395B5-539E-EC69-CC90-5F0A997845CE}"/>
              </a:ext>
            </a:extLst>
          </p:cNvPr>
          <p:cNvCxnSpPr>
            <a:cxnSpLocks/>
          </p:cNvCxnSpPr>
          <p:nvPr/>
        </p:nvCxnSpPr>
        <p:spPr>
          <a:xfrm>
            <a:off x="7658658" y="2654345"/>
            <a:ext cx="1869211" cy="6288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165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5DC05-3587-69C4-AB35-E8D73D626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3BD417F4-3634-2F87-2734-703A98F4A5F1}"/>
              </a:ext>
            </a:extLst>
          </p:cNvPr>
          <p:cNvSpPr/>
          <p:nvPr/>
        </p:nvSpPr>
        <p:spPr>
          <a:xfrm>
            <a:off x="1136682" y="886670"/>
            <a:ext cx="1760084" cy="11064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: kruhová 4">
            <a:extLst>
              <a:ext uri="{FF2B5EF4-FFF2-40B4-BE49-F238E27FC236}">
                <a16:creationId xmlns:a16="http://schemas.microsoft.com/office/drawing/2014/main" id="{55A03C42-7343-0E5E-2275-9BB7EF4E8E51}"/>
              </a:ext>
            </a:extLst>
          </p:cNvPr>
          <p:cNvSpPr/>
          <p:nvPr/>
        </p:nvSpPr>
        <p:spPr>
          <a:xfrm rot="5400000">
            <a:off x="6674372" y="585730"/>
            <a:ext cx="2384863" cy="5218011"/>
          </a:xfrm>
          <a:prstGeom prst="circularArrow">
            <a:avLst/>
          </a:prstGeom>
          <a:solidFill>
            <a:srgbClr val="247BA0"/>
          </a:solidFill>
          <a:ln w="28575">
            <a:solidFill>
              <a:srgbClr val="0027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  <a:highlight>
                <a:srgbClr val="000080"/>
              </a:highlight>
            </a:endParaRPr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A6DD6C8F-A297-8788-9EBA-45E3F9AE6C71}"/>
              </a:ext>
            </a:extLst>
          </p:cNvPr>
          <p:cNvSpPr/>
          <p:nvPr/>
        </p:nvSpPr>
        <p:spPr>
          <a:xfrm>
            <a:off x="10630606" y="6003611"/>
            <a:ext cx="1110904" cy="307986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" t="-133276" r="-250633" b="-4431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640BBB66-CF39-AB97-DD4F-A0EDDCBC3D7B}"/>
              </a:ext>
            </a:extLst>
          </p:cNvPr>
          <p:cNvSpPr/>
          <p:nvPr/>
        </p:nvSpPr>
        <p:spPr>
          <a:xfrm flipV="1">
            <a:off x="7649693" y="6001520"/>
            <a:ext cx="690740" cy="45031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" t="-304561" r="-395952" b="-2322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EA355FA5-3899-BC2D-CC43-7E081F9CB210}"/>
              </a:ext>
            </a:extLst>
          </p:cNvPr>
          <p:cNvSpPr txBox="1"/>
          <p:nvPr/>
        </p:nvSpPr>
        <p:spPr>
          <a:xfrm>
            <a:off x="4163576" y="533852"/>
            <a:ext cx="3869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VZDĚLÁNÍ ZÁLEŽÍ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B4E3EB5-97A2-BCC3-594C-F9B6A96A1540}"/>
              </a:ext>
            </a:extLst>
          </p:cNvPr>
          <p:cNvSpPr txBox="1"/>
          <p:nvPr/>
        </p:nvSpPr>
        <p:spPr>
          <a:xfrm>
            <a:off x="4368246" y="1342207"/>
            <a:ext cx="3455507" cy="461665"/>
          </a:xfrm>
          <a:prstGeom prst="rect">
            <a:avLst/>
          </a:prstGeom>
          <a:noFill/>
          <a:ln w="28575">
            <a:solidFill>
              <a:srgbClr val="042F4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Výše příjmu</a:t>
            </a:r>
            <a:endParaRPr lang="cs-CZ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7840F6F-7FC5-3D9D-4289-3E5A398A1703}"/>
              </a:ext>
            </a:extLst>
          </p:cNvPr>
          <p:cNvSpPr txBox="1"/>
          <p:nvPr/>
        </p:nvSpPr>
        <p:spPr>
          <a:xfrm>
            <a:off x="9203134" y="2932108"/>
            <a:ext cx="1825200" cy="46166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21 %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F276A46-6924-C850-88C7-31C3AB625BA8}"/>
              </a:ext>
            </a:extLst>
          </p:cNvPr>
          <p:cNvSpPr txBox="1"/>
          <p:nvPr/>
        </p:nvSpPr>
        <p:spPr>
          <a:xfrm>
            <a:off x="4531723" y="2133021"/>
            <a:ext cx="3117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osoby bez dokončeného středoškolského vzdělání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DB91238-7C99-EE4C-2BB6-E8FC1655C00F}"/>
              </a:ext>
            </a:extLst>
          </p:cNvPr>
          <p:cNvSpPr txBox="1"/>
          <p:nvPr/>
        </p:nvSpPr>
        <p:spPr>
          <a:xfrm>
            <a:off x="4449102" y="3747043"/>
            <a:ext cx="3298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osoby s dokončeným středoškolským vzděláním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5E1697AA-14C6-31C6-62ED-972C284C14CD}"/>
              </a:ext>
            </a:extLst>
          </p:cNvPr>
          <p:cNvSpPr txBox="1"/>
          <p:nvPr/>
        </p:nvSpPr>
        <p:spPr>
          <a:xfrm>
            <a:off x="4641195" y="5515793"/>
            <a:ext cx="2899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osoby s dokončeným terciárním vzděláním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9E615D6-1F7C-05BB-D183-15246243BD15}"/>
              </a:ext>
            </a:extLst>
          </p:cNvPr>
          <p:cNvSpPr txBox="1"/>
          <p:nvPr/>
        </p:nvSpPr>
        <p:spPr>
          <a:xfrm>
            <a:off x="8849448" y="2964018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3641962-E0A9-7D90-9C5F-0D5D274E0974}"/>
              </a:ext>
            </a:extLst>
          </p:cNvPr>
          <p:cNvSpPr txBox="1"/>
          <p:nvPr/>
        </p:nvSpPr>
        <p:spPr>
          <a:xfrm>
            <a:off x="11019838" y="301006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méně</a:t>
            </a:r>
          </a:p>
        </p:txBody>
      </p:sp>
      <p:sp>
        <p:nvSpPr>
          <p:cNvPr id="6" name="Šipka: kruhová 5">
            <a:extLst>
              <a:ext uri="{FF2B5EF4-FFF2-40B4-BE49-F238E27FC236}">
                <a16:creationId xmlns:a16="http://schemas.microsoft.com/office/drawing/2014/main" id="{46C72CA2-6EF0-B1FF-EFA3-72000BF5A0BE}"/>
              </a:ext>
            </a:extLst>
          </p:cNvPr>
          <p:cNvSpPr/>
          <p:nvPr/>
        </p:nvSpPr>
        <p:spPr>
          <a:xfrm rot="16200000">
            <a:off x="3175815" y="2121800"/>
            <a:ext cx="2384864" cy="5729453"/>
          </a:xfrm>
          <a:prstGeom prst="circularArrow">
            <a:avLst/>
          </a:prstGeom>
          <a:solidFill>
            <a:srgbClr val="247BA0"/>
          </a:solidFill>
          <a:ln w="28575">
            <a:solidFill>
              <a:srgbClr val="0C38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6611BBD-82E1-1D23-41B0-0FECA554A0DF}"/>
              </a:ext>
            </a:extLst>
          </p:cNvPr>
          <p:cNvSpPr txBox="1"/>
          <p:nvPr/>
        </p:nvSpPr>
        <p:spPr>
          <a:xfrm>
            <a:off x="701480" y="4801859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6798390-5C35-A1BB-0C5D-2DBCBBE820C1}"/>
              </a:ext>
            </a:extLst>
          </p:cNvPr>
          <p:cNvSpPr txBox="1"/>
          <p:nvPr/>
        </p:nvSpPr>
        <p:spPr>
          <a:xfrm>
            <a:off x="2824646" y="4801859"/>
            <a:ext cx="643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více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A5D87EB-2CEC-9A64-41D5-668342D57961}"/>
              </a:ext>
            </a:extLst>
          </p:cNvPr>
          <p:cNvSpPr txBox="1"/>
          <p:nvPr/>
        </p:nvSpPr>
        <p:spPr>
          <a:xfrm>
            <a:off x="988474" y="4755693"/>
            <a:ext cx="1825200" cy="46166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60 %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8231AD6-028D-E261-48FE-96C6297D8C63}"/>
              </a:ext>
            </a:extLst>
          </p:cNvPr>
          <p:cNvSpPr txBox="1"/>
          <p:nvPr/>
        </p:nvSpPr>
        <p:spPr>
          <a:xfrm>
            <a:off x="1529262" y="1193660"/>
            <a:ext cx="974924" cy="49244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74 %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67FC2470-CABD-4566-8174-275C4016FF49}"/>
              </a:ext>
            </a:extLst>
          </p:cNvPr>
          <p:cNvSpPr txBox="1"/>
          <p:nvPr/>
        </p:nvSpPr>
        <p:spPr>
          <a:xfrm>
            <a:off x="701480" y="2044021"/>
            <a:ext cx="2630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tolik % příjmu muže s VŠ vzděláním v průměru vydělává žena s VŠ vzděláním</a:t>
            </a:r>
          </a:p>
        </p:txBody>
      </p:sp>
    </p:spTree>
    <p:extLst>
      <p:ext uri="{BB962C8B-B14F-4D97-AF65-F5344CB8AC3E}">
        <p14:creationId xmlns:p14="http://schemas.microsoft.com/office/powerpoint/2010/main" val="4137610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24506-CAAD-6DCA-3E02-0B547FFEE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DC495782-D48B-18B1-EC5C-EDB703ED8372}"/>
              </a:ext>
            </a:extLst>
          </p:cNvPr>
          <p:cNvSpPr/>
          <p:nvPr/>
        </p:nvSpPr>
        <p:spPr>
          <a:xfrm>
            <a:off x="5296637" y="4151753"/>
            <a:ext cx="1760084" cy="1106424"/>
          </a:xfrm>
          <a:prstGeom prst="roundRect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F3243D9B-070B-2C20-BDE5-DEFED266344C}"/>
              </a:ext>
            </a:extLst>
          </p:cNvPr>
          <p:cNvSpPr/>
          <p:nvPr/>
        </p:nvSpPr>
        <p:spPr>
          <a:xfrm>
            <a:off x="10630606" y="6003611"/>
            <a:ext cx="1110904" cy="307986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" t="-133276" r="-250633" b="-4431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6EE846D2-2CC5-C708-4384-84C33627B44E}"/>
              </a:ext>
            </a:extLst>
          </p:cNvPr>
          <p:cNvSpPr/>
          <p:nvPr/>
        </p:nvSpPr>
        <p:spPr>
          <a:xfrm flipV="1">
            <a:off x="7649693" y="6001520"/>
            <a:ext cx="690740" cy="45031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" t="-304561" r="-395952" b="-2322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BD8A8B28-89F3-5F18-5B3F-3AC4543460EC}"/>
              </a:ext>
            </a:extLst>
          </p:cNvPr>
          <p:cNvSpPr txBox="1"/>
          <p:nvPr/>
        </p:nvSpPr>
        <p:spPr>
          <a:xfrm>
            <a:off x="4163576" y="533852"/>
            <a:ext cx="3869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VZDĚLÁNÍ ZÁLEŽÍ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B3AD897-EB7F-5829-DD1D-797D2031E0F1}"/>
              </a:ext>
            </a:extLst>
          </p:cNvPr>
          <p:cNvSpPr txBox="1"/>
          <p:nvPr/>
        </p:nvSpPr>
        <p:spPr>
          <a:xfrm>
            <a:off x="4368246" y="1342207"/>
            <a:ext cx="3455507" cy="461665"/>
          </a:xfrm>
          <a:prstGeom prst="rect">
            <a:avLst/>
          </a:prstGeom>
          <a:noFill/>
          <a:ln w="28575">
            <a:solidFill>
              <a:srgbClr val="042F4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Literární gramotnost</a:t>
            </a:r>
            <a:endParaRPr lang="cs-CZ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3C4C03C-5461-B811-B4A4-057061A9C8BF}"/>
              </a:ext>
            </a:extLst>
          </p:cNvPr>
          <p:cNvSpPr txBox="1"/>
          <p:nvPr/>
        </p:nvSpPr>
        <p:spPr>
          <a:xfrm>
            <a:off x="2341375" y="2157116"/>
            <a:ext cx="7838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posledních dvou cyklech měření v rámci šetření PIACC (2012-15 a 2023) došlo v ČR k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poklesu úrovně literární gramotnosti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9F638422-65C8-2F06-B22F-C67A60D1D906}"/>
              </a:ext>
            </a:extLst>
          </p:cNvPr>
          <p:cNvSpPr txBox="1"/>
          <p:nvPr/>
        </p:nvSpPr>
        <p:spPr>
          <a:xfrm>
            <a:off x="2286483" y="3020433"/>
            <a:ext cx="7947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 průměru mají lidé s terciárním vzděláním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42 bodů 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lepší výsledek v testu literární gramotnosti než ti se středoškolským vzděláním.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771FF3A-AC66-9DED-0422-4245F4AD654D}"/>
              </a:ext>
            </a:extLst>
          </p:cNvPr>
          <p:cNvSpPr txBox="1"/>
          <p:nvPr/>
        </p:nvSpPr>
        <p:spPr>
          <a:xfrm>
            <a:off x="5660153" y="4437111"/>
            <a:ext cx="1033051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26 %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0FAFA88F-479B-8DE1-1C24-637A01C5CF30}"/>
              </a:ext>
            </a:extLst>
          </p:cNvPr>
          <p:cNvSpPr txBox="1"/>
          <p:nvPr/>
        </p:nvSpPr>
        <p:spPr>
          <a:xfrm>
            <a:off x="4697121" y="5413608"/>
            <a:ext cx="3126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podíl osob ve věku 25-64let s velmi nízkou úrovní literární gramotnosti (úroveň 1 a nižší)</a:t>
            </a:r>
          </a:p>
        </p:txBody>
      </p:sp>
    </p:spTree>
    <p:extLst>
      <p:ext uri="{BB962C8B-B14F-4D97-AF65-F5344CB8AC3E}">
        <p14:creationId xmlns:p14="http://schemas.microsoft.com/office/powerpoint/2010/main" val="565922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754C4-F1E6-C742-DFCF-DF70894FF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5">
            <a:extLst>
              <a:ext uri="{FF2B5EF4-FFF2-40B4-BE49-F238E27FC236}">
                <a16:creationId xmlns:a16="http://schemas.microsoft.com/office/drawing/2014/main" id="{08999996-5D4A-A3F6-00F9-6A80DB1F4944}"/>
              </a:ext>
            </a:extLst>
          </p:cNvPr>
          <p:cNvSpPr/>
          <p:nvPr/>
        </p:nvSpPr>
        <p:spPr>
          <a:xfrm>
            <a:off x="10630606" y="6003611"/>
            <a:ext cx="1110904" cy="307986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" t="-133276" r="-250633" b="-44312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749EA7CA-6A62-D063-AF2B-5F94312916E2}"/>
              </a:ext>
            </a:extLst>
          </p:cNvPr>
          <p:cNvSpPr/>
          <p:nvPr/>
        </p:nvSpPr>
        <p:spPr>
          <a:xfrm flipV="1">
            <a:off x="7649693" y="6001520"/>
            <a:ext cx="690740" cy="45031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" t="-304561" r="-395952" b="-23226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6267B9C0-2A71-7AC4-106B-DCA899950A76}"/>
              </a:ext>
            </a:extLst>
          </p:cNvPr>
          <p:cNvSpPr txBox="1"/>
          <p:nvPr/>
        </p:nvSpPr>
        <p:spPr>
          <a:xfrm>
            <a:off x="4163576" y="533852"/>
            <a:ext cx="3869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VZDĚLÁNÍ ZÁLEŽÍ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962E0F9-5F08-37A8-17AC-ACA5B5229266}"/>
              </a:ext>
            </a:extLst>
          </p:cNvPr>
          <p:cNvSpPr txBox="1"/>
          <p:nvPr/>
        </p:nvSpPr>
        <p:spPr>
          <a:xfrm>
            <a:off x="4368246" y="1342207"/>
            <a:ext cx="3455507" cy="461665"/>
          </a:xfrm>
          <a:prstGeom prst="rect">
            <a:avLst/>
          </a:prstGeom>
          <a:noFill/>
          <a:ln w="28575">
            <a:solidFill>
              <a:srgbClr val="042F4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Sociální dopady</a:t>
            </a:r>
            <a:endParaRPr lang="cs-CZ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C1D8B54-E6F0-B095-789D-7D0DCC7CA1BF}"/>
              </a:ext>
            </a:extLst>
          </p:cNvPr>
          <p:cNvSpPr txBox="1"/>
          <p:nvPr/>
        </p:nvSpPr>
        <p:spPr>
          <a:xfrm>
            <a:off x="2682699" y="2138710"/>
            <a:ext cx="6826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Obecně lidé s vyšším stupněm dosaženého vzdělání uvádí, že jsou zdravější, méně kouří nebo si užívají vlastní život.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2DD35260-C8B5-39AE-1DDB-D6AEF76C0BA4}"/>
              </a:ext>
            </a:extLst>
          </p:cNvPr>
          <p:cNvSpPr txBox="1"/>
          <p:nvPr/>
        </p:nvSpPr>
        <p:spPr>
          <a:xfrm>
            <a:off x="2682699" y="3349685"/>
            <a:ext cx="6826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Lidé s vysokoškolským vzděláním v ČR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patří podle vlastního vnímání k nejzdravějším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 rámci zemí OECD.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6FC823D9-9E83-6192-8940-C0F930993EE8}"/>
              </a:ext>
            </a:extLst>
          </p:cNvPr>
          <p:cNvSpPr txBox="1"/>
          <p:nvPr/>
        </p:nvSpPr>
        <p:spPr>
          <a:xfrm>
            <a:off x="3651993" y="4442291"/>
            <a:ext cx="4888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Přesto je v ČR </a:t>
            </a:r>
            <a:r>
              <a:rPr lang="cs-CZ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míra „užívání si života“ pod průměrem OECD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7518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DD26C-35E6-FB94-FA07-493D46120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Box 10">
            <a:extLst>
              <a:ext uri="{FF2B5EF4-FFF2-40B4-BE49-F238E27FC236}">
                <a16:creationId xmlns:a16="http://schemas.microsoft.com/office/drawing/2014/main" id="{81483235-F3EE-5DC9-628E-DA9A439BAAB2}"/>
              </a:ext>
            </a:extLst>
          </p:cNvPr>
          <p:cNvSpPr txBox="1"/>
          <p:nvPr/>
        </p:nvSpPr>
        <p:spPr>
          <a:xfrm>
            <a:off x="720000" y="890000"/>
            <a:ext cx="6892135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cs-CZ" sz="4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br>
              <a:rPr lang="cs-CZ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cs-CZ" sz="45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FINANČNÍ PROSTŘEDKY INVESTOVANÉ DO VZDĚLÁVÁNÍ</a:t>
            </a:r>
            <a:endParaRPr lang="en-US" sz="45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3" name="TextBox 4">
            <a:extLst>
              <a:ext uri="{FF2B5EF4-FFF2-40B4-BE49-F238E27FC236}">
                <a16:creationId xmlns:a16="http://schemas.microsoft.com/office/drawing/2014/main" id="{DD37143A-72C3-AE38-04F9-62118033C74D}"/>
              </a:ext>
            </a:extLst>
          </p:cNvPr>
          <p:cNvSpPr txBox="1"/>
          <p:nvPr/>
        </p:nvSpPr>
        <p:spPr>
          <a:xfrm>
            <a:off x="11123422" y="0"/>
            <a:ext cx="2209800" cy="1065706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59"/>
              </a:lnSpc>
            </a:pPr>
            <a:endParaRPr/>
          </a:p>
        </p:txBody>
      </p:sp>
      <p:sp>
        <p:nvSpPr>
          <p:cNvPr id="138" name="TextBox 9">
            <a:extLst>
              <a:ext uri="{FF2B5EF4-FFF2-40B4-BE49-F238E27FC236}">
                <a16:creationId xmlns:a16="http://schemas.microsoft.com/office/drawing/2014/main" id="{0972B83E-1B38-CC36-90EF-B3FAA9EA53C0}"/>
              </a:ext>
            </a:extLst>
          </p:cNvPr>
          <p:cNvSpPr txBox="1"/>
          <p:nvPr/>
        </p:nvSpPr>
        <p:spPr>
          <a:xfrm>
            <a:off x="-1" y="285694"/>
            <a:ext cx="1782369" cy="69207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59"/>
              </a:lnSpc>
            </a:pPr>
            <a:endParaRPr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5123B90D-2007-53D9-3020-4B349D335632}"/>
              </a:ext>
            </a:extLst>
          </p:cNvPr>
          <p:cNvSpPr/>
          <p:nvPr/>
        </p:nvSpPr>
        <p:spPr>
          <a:xfrm>
            <a:off x="9016612" y="-209549"/>
            <a:ext cx="1756249" cy="5912094"/>
          </a:xfrm>
          <a:custGeom>
            <a:avLst/>
            <a:gdLst/>
            <a:ahLst/>
            <a:cxnLst/>
            <a:rect l="l" t="t" r="r" b="b"/>
            <a:pathLst>
              <a:path w="812800" h="2976105">
                <a:moveTo>
                  <a:pt x="0" y="0"/>
                </a:moveTo>
                <a:lnTo>
                  <a:pt x="812800" y="0"/>
                </a:lnTo>
                <a:lnTo>
                  <a:pt x="812800" y="2976105"/>
                </a:lnTo>
                <a:lnTo>
                  <a:pt x="0" y="2976105"/>
                </a:lnTo>
                <a:close/>
              </a:path>
            </a:pathLst>
          </a:custGeom>
          <a:solidFill>
            <a:srgbClr val="253A75"/>
          </a:solidFill>
        </p:spPr>
        <p:txBody>
          <a:bodyPr/>
          <a:lstStyle/>
          <a:p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94DACEE-E25E-9D44-8A45-D4F7DA7AF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8078" y="1696702"/>
            <a:ext cx="4245987" cy="2830658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6880DADA-1594-33B4-DFDA-4F43668B4DA1}"/>
              </a:ext>
            </a:extLst>
          </p:cNvPr>
          <p:cNvGrpSpPr/>
          <p:nvPr/>
        </p:nvGrpSpPr>
        <p:grpSpPr>
          <a:xfrm>
            <a:off x="825022" y="1896261"/>
            <a:ext cx="4470390" cy="67945"/>
            <a:chOff x="0" y="0"/>
            <a:chExt cx="4470955" cy="68013"/>
          </a:xfrm>
        </p:grpSpPr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1A8DEB98-AC09-B7E8-EBC8-A5D2067CA43F}"/>
                </a:ext>
              </a:extLst>
            </p:cNvPr>
            <p:cNvSpPr/>
            <p:nvPr/>
          </p:nvSpPr>
          <p:spPr>
            <a:xfrm>
              <a:off x="0" y="0"/>
              <a:ext cx="71792" cy="68013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22" name="Ovál 21">
              <a:extLst>
                <a:ext uri="{FF2B5EF4-FFF2-40B4-BE49-F238E27FC236}">
                  <a16:creationId xmlns:a16="http://schemas.microsoft.com/office/drawing/2014/main" id="{00308B74-D90C-854E-E884-0AA926E1F67A}"/>
                </a:ext>
              </a:extLst>
            </p:cNvPr>
            <p:cNvSpPr/>
            <p:nvPr/>
          </p:nvSpPr>
          <p:spPr>
            <a:xfrm>
              <a:off x="403200" y="0"/>
              <a:ext cx="71792" cy="68013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25" name="Ovál 24">
              <a:extLst>
                <a:ext uri="{FF2B5EF4-FFF2-40B4-BE49-F238E27FC236}">
                  <a16:creationId xmlns:a16="http://schemas.microsoft.com/office/drawing/2014/main" id="{AB24AEE4-E352-7574-6055-3B9550884367}"/>
                </a:ext>
              </a:extLst>
            </p:cNvPr>
            <p:cNvSpPr/>
            <p:nvPr/>
          </p:nvSpPr>
          <p:spPr>
            <a:xfrm>
              <a:off x="806400" y="0"/>
              <a:ext cx="71792" cy="68013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26" name="Ovál 25">
              <a:extLst>
                <a:ext uri="{FF2B5EF4-FFF2-40B4-BE49-F238E27FC236}">
                  <a16:creationId xmlns:a16="http://schemas.microsoft.com/office/drawing/2014/main" id="{BFB3D727-1B20-E50F-72D3-9BD4026D28B7}"/>
                </a:ext>
              </a:extLst>
            </p:cNvPr>
            <p:cNvSpPr/>
            <p:nvPr/>
          </p:nvSpPr>
          <p:spPr>
            <a:xfrm>
              <a:off x="12024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29" name="Ovál 28">
              <a:extLst>
                <a:ext uri="{FF2B5EF4-FFF2-40B4-BE49-F238E27FC236}">
                  <a16:creationId xmlns:a16="http://schemas.microsoft.com/office/drawing/2014/main" id="{0D3D3C3B-4362-FEB0-C0FD-E341EF9CB00E}"/>
                </a:ext>
              </a:extLst>
            </p:cNvPr>
            <p:cNvSpPr/>
            <p:nvPr/>
          </p:nvSpPr>
          <p:spPr>
            <a:xfrm>
              <a:off x="16056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0" name="Ovál 29">
              <a:extLst>
                <a:ext uri="{FF2B5EF4-FFF2-40B4-BE49-F238E27FC236}">
                  <a16:creationId xmlns:a16="http://schemas.microsoft.com/office/drawing/2014/main" id="{5A1786B9-0C54-75F6-26E6-8AEA714DA4FB}"/>
                </a:ext>
              </a:extLst>
            </p:cNvPr>
            <p:cNvSpPr/>
            <p:nvPr/>
          </p:nvSpPr>
          <p:spPr>
            <a:xfrm>
              <a:off x="20016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2" name="Ovál 31">
              <a:extLst>
                <a:ext uri="{FF2B5EF4-FFF2-40B4-BE49-F238E27FC236}">
                  <a16:creationId xmlns:a16="http://schemas.microsoft.com/office/drawing/2014/main" id="{0C8393A4-3B7F-E6BD-BA1F-B161EBCB7D08}"/>
                </a:ext>
              </a:extLst>
            </p:cNvPr>
            <p:cNvSpPr/>
            <p:nvPr/>
          </p:nvSpPr>
          <p:spPr>
            <a:xfrm>
              <a:off x="23976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3" name="Ovál 32">
              <a:extLst>
                <a:ext uri="{FF2B5EF4-FFF2-40B4-BE49-F238E27FC236}">
                  <a16:creationId xmlns:a16="http://schemas.microsoft.com/office/drawing/2014/main" id="{F4EE18BA-32B8-CC71-4CE5-5A644D95AAD9}"/>
                </a:ext>
              </a:extLst>
            </p:cNvPr>
            <p:cNvSpPr/>
            <p:nvPr/>
          </p:nvSpPr>
          <p:spPr>
            <a:xfrm>
              <a:off x="28008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4" name="Ovál 33">
              <a:extLst>
                <a:ext uri="{FF2B5EF4-FFF2-40B4-BE49-F238E27FC236}">
                  <a16:creationId xmlns:a16="http://schemas.microsoft.com/office/drawing/2014/main" id="{44FE150E-C42D-242B-E16C-577C4C3B8274}"/>
                </a:ext>
              </a:extLst>
            </p:cNvPr>
            <p:cNvSpPr/>
            <p:nvPr/>
          </p:nvSpPr>
          <p:spPr>
            <a:xfrm>
              <a:off x="31968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5" name="Ovál 34">
              <a:extLst>
                <a:ext uri="{FF2B5EF4-FFF2-40B4-BE49-F238E27FC236}">
                  <a16:creationId xmlns:a16="http://schemas.microsoft.com/office/drawing/2014/main" id="{83E8F9FB-610E-9B16-C2FF-A6C297891C64}"/>
                </a:ext>
              </a:extLst>
            </p:cNvPr>
            <p:cNvSpPr/>
            <p:nvPr/>
          </p:nvSpPr>
          <p:spPr>
            <a:xfrm>
              <a:off x="36000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6" name="Ovál 35">
              <a:extLst>
                <a:ext uri="{FF2B5EF4-FFF2-40B4-BE49-F238E27FC236}">
                  <a16:creationId xmlns:a16="http://schemas.microsoft.com/office/drawing/2014/main" id="{808950E9-8692-B944-05C3-2496BF18EDCC}"/>
                </a:ext>
              </a:extLst>
            </p:cNvPr>
            <p:cNvSpPr/>
            <p:nvPr/>
          </p:nvSpPr>
          <p:spPr>
            <a:xfrm>
              <a:off x="39960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37" name="Ovál 36">
              <a:extLst>
                <a:ext uri="{FF2B5EF4-FFF2-40B4-BE49-F238E27FC236}">
                  <a16:creationId xmlns:a16="http://schemas.microsoft.com/office/drawing/2014/main" id="{4043A3AE-9C4B-4B4E-7410-838B895DA552}"/>
                </a:ext>
              </a:extLst>
            </p:cNvPr>
            <p:cNvSpPr/>
            <p:nvPr/>
          </p:nvSpPr>
          <p:spPr>
            <a:xfrm>
              <a:off x="43992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112DCF1-A606-539C-074C-DBB96C7F745A}"/>
              </a:ext>
            </a:extLst>
          </p:cNvPr>
          <p:cNvGrpSpPr/>
          <p:nvPr/>
        </p:nvGrpSpPr>
        <p:grpSpPr>
          <a:xfrm>
            <a:off x="825022" y="2321076"/>
            <a:ext cx="4470390" cy="67945"/>
            <a:chOff x="0" y="0"/>
            <a:chExt cx="4470955" cy="68013"/>
          </a:xfrm>
        </p:grpSpPr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3186A084-6FAC-AA31-75EC-7B318B429D66}"/>
                </a:ext>
              </a:extLst>
            </p:cNvPr>
            <p:cNvSpPr/>
            <p:nvPr/>
          </p:nvSpPr>
          <p:spPr>
            <a:xfrm>
              <a:off x="0" y="0"/>
              <a:ext cx="71792" cy="68013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66AC504F-264C-245A-E4CC-BD39AFAF4D18}"/>
                </a:ext>
              </a:extLst>
            </p:cNvPr>
            <p:cNvSpPr/>
            <p:nvPr/>
          </p:nvSpPr>
          <p:spPr>
            <a:xfrm>
              <a:off x="396000" y="0"/>
              <a:ext cx="71792" cy="68013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3C1FD4F8-58EB-8795-2E50-E6015CEB1A10}"/>
                </a:ext>
              </a:extLst>
            </p:cNvPr>
            <p:cNvSpPr/>
            <p:nvPr/>
          </p:nvSpPr>
          <p:spPr>
            <a:xfrm>
              <a:off x="7992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29A6EE71-F858-C590-7F5C-45722D3C5211}"/>
                </a:ext>
              </a:extLst>
            </p:cNvPr>
            <p:cNvSpPr/>
            <p:nvPr/>
          </p:nvSpPr>
          <p:spPr>
            <a:xfrm>
              <a:off x="11952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8AA6C8B0-CAA3-0B9B-55C9-B95A97925D0A}"/>
                </a:ext>
              </a:extLst>
            </p:cNvPr>
            <p:cNvSpPr/>
            <p:nvPr/>
          </p:nvSpPr>
          <p:spPr>
            <a:xfrm>
              <a:off x="15984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7A877370-BF4B-4E02-3A36-F3854B974F06}"/>
                </a:ext>
              </a:extLst>
            </p:cNvPr>
            <p:cNvSpPr/>
            <p:nvPr/>
          </p:nvSpPr>
          <p:spPr>
            <a:xfrm>
              <a:off x="19944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B425AFBA-F880-6C0A-B982-4BAE4CFCA618}"/>
                </a:ext>
              </a:extLst>
            </p:cNvPr>
            <p:cNvSpPr/>
            <p:nvPr/>
          </p:nvSpPr>
          <p:spPr>
            <a:xfrm>
              <a:off x="23904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81126255-F19E-C1A5-39BF-BD1774C03C9A}"/>
                </a:ext>
              </a:extLst>
            </p:cNvPr>
            <p:cNvSpPr/>
            <p:nvPr/>
          </p:nvSpPr>
          <p:spPr>
            <a:xfrm>
              <a:off x="27936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3FB89FD4-6FBC-4524-A4A9-68F1FF75AC5C}"/>
                </a:ext>
              </a:extLst>
            </p:cNvPr>
            <p:cNvSpPr/>
            <p:nvPr/>
          </p:nvSpPr>
          <p:spPr>
            <a:xfrm>
              <a:off x="31896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025D20A1-C967-99B5-A40B-593388AB0584}"/>
                </a:ext>
              </a:extLst>
            </p:cNvPr>
            <p:cNvSpPr/>
            <p:nvPr/>
          </p:nvSpPr>
          <p:spPr>
            <a:xfrm>
              <a:off x="35928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9" name="Ovál 18">
              <a:extLst>
                <a:ext uri="{FF2B5EF4-FFF2-40B4-BE49-F238E27FC236}">
                  <a16:creationId xmlns:a16="http://schemas.microsoft.com/office/drawing/2014/main" id="{99BB70AF-3409-53E6-F0ED-B758CCA9F5E8}"/>
                </a:ext>
              </a:extLst>
            </p:cNvPr>
            <p:cNvSpPr/>
            <p:nvPr/>
          </p:nvSpPr>
          <p:spPr>
            <a:xfrm>
              <a:off x="39888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75B36E8D-BE21-C1EA-1DDB-F4CA318FAEE6}"/>
                </a:ext>
              </a:extLst>
            </p:cNvPr>
            <p:cNvSpPr/>
            <p:nvPr/>
          </p:nvSpPr>
          <p:spPr>
            <a:xfrm>
              <a:off x="4399200" y="0"/>
              <a:ext cx="71755" cy="67945"/>
            </a:xfrm>
            <a:prstGeom prst="ellipse">
              <a:avLst/>
            </a:prstGeom>
            <a:solidFill>
              <a:srgbClr val="253A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039465884"/>
      </p:ext>
    </p:extLst>
  </p:cSld>
  <p:clrMapOvr>
    <a:masterClrMapping/>
  </p:clrMapOvr>
</p:sld>
</file>

<file path=ppt/theme/theme1.xml><?xml version="1.0" encoding="utf-8"?>
<a:theme xmlns:a="http://schemas.openxmlformats.org/drawingml/2006/main" name="Vlastní návrh">
  <a:themeElements>
    <a:clrScheme name="Vlastní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8D96"/>
      </a:accent1>
      <a:accent2>
        <a:srgbClr val="CFDBDD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 vzor - česky" id="{30BEEE91-B95D-483A-9E4B-308CA7F3FCC1}" vid="{BB3D63B1-AE15-49EA-AE7A-3309172D067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8EA4D3114431B4CA1C9B1B5A3598623" ma:contentTypeVersion="10" ma:contentTypeDescription="Vytvoří nový dokument" ma:contentTypeScope="" ma:versionID="ffe1a62acd8a3c8d73a7a011c7761073">
  <xsd:schema xmlns:xsd="http://www.w3.org/2001/XMLSchema" xmlns:xs="http://www.w3.org/2001/XMLSchema" xmlns:p="http://schemas.microsoft.com/office/2006/metadata/properties" xmlns:ns2="aaabc790-61c3-4ed2-bf48-4fd4653df86f" xmlns:ns3="9230b3a5-857e-4604-8e9a-a3cafa8dc0df" targetNamespace="http://schemas.microsoft.com/office/2006/metadata/properties" ma:root="true" ma:fieldsID="8fbfd8ff05f17f7e869879eaeffef03c" ns2:_="" ns3:_="">
    <xsd:import namespace="aaabc790-61c3-4ed2-bf48-4fd4653df86f"/>
    <xsd:import namespace="9230b3a5-857e-4604-8e9a-a3cafa8dc0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g1bf7dc5913d4011ad560cddbd11b96d" minOccurs="0"/>
                <xsd:element ref="ns3:TaxCatchAll" minOccurs="0"/>
                <xsd:element ref="ns2:Akc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abc790-61c3-4ed2-bf48-4fd4653df8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g1bf7dc5913d4011ad560cddbd11b96d" ma:index="15" nillable="true" ma:taxonomy="true" ma:internalName="g1bf7dc5913d4011ad560cddbd11b96d" ma:taxonomyFieldName="Gestor" ma:displayName="Gestor" ma:default="" ma:fieldId="{01bf7dc5-913d-4011-ad56-0cddbd11b96d}" ma:sspId="7705af95-af8b-4274-9321-7e268ee4833a" ma:termSetId="8ed8c9ea-7052-4c1d-a4d7-b9c10bffea6f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Akce" ma:index="17" nillable="true" ma:displayName="Akce" ma:format="Dropdown" ma:internalName="Akc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30b3a5-857e-4604-8e9a-a3cafa8dc0d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5eedd47-934c-4dd0-a667-4857a7469ef2}" ma:internalName="TaxCatchAll" ma:showField="CatchAllData" ma:web="9230b3a5-857e-4604-8e9a-a3cafa8dc0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230b3a5-857e-4604-8e9a-a3cafa8dc0df" xsi:nil="true"/>
    <g1bf7dc5913d4011ad560cddbd11b96d xmlns="aaabc790-61c3-4ed2-bf48-4fd4653df86f">
      <Terms xmlns="http://schemas.microsoft.com/office/infopath/2007/PartnerControls"/>
    </g1bf7dc5913d4011ad560cddbd11b96d>
    <Akce xmlns="aaabc790-61c3-4ed2-bf48-4fd4653df86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36775B-BAA7-4D0F-B4B8-B094DF6ADB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abc790-61c3-4ed2-bf48-4fd4653df86f"/>
    <ds:schemaRef ds:uri="9230b3a5-857e-4604-8e9a-a3cafa8dc0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DA857C-6E96-46E9-BAA7-48D124C57885}">
  <ds:schemaRefs>
    <ds:schemaRef ds:uri="http://schemas.microsoft.com/office/2006/metadata/properties"/>
    <ds:schemaRef ds:uri="http://schemas.microsoft.com/office/infopath/2007/PartnerControls"/>
    <ds:schemaRef ds:uri="9230b3a5-857e-4604-8e9a-a3cafa8dc0df"/>
    <ds:schemaRef ds:uri="aaabc790-61c3-4ed2-bf48-4fd4653df86f"/>
  </ds:schemaRefs>
</ds:datastoreItem>
</file>

<file path=customXml/itemProps3.xml><?xml version="1.0" encoding="utf-8"?>
<ds:datastoreItem xmlns:ds="http://schemas.openxmlformats.org/officeDocument/2006/customXml" ds:itemID="{517DE10E-3669-4B8A-B60D-65C4E7B2AC9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vzor - česky (1)</Template>
  <TotalTime>385</TotalTime>
  <Words>1037</Words>
  <Application>Microsoft Office PowerPoint</Application>
  <PresentationFormat>Širokoúhlá obrazovka</PresentationFormat>
  <Paragraphs>190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Open Sans</vt:lpstr>
      <vt:lpstr>Vlastní návrh</vt:lpstr>
      <vt:lpstr>EDUCATION AT A GLANCE 2025 Výběr klíčových dat pro Českou republiku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Jelínková Hana</dc:creator>
  <cp:lastModifiedBy>Jelínková Hana</cp:lastModifiedBy>
  <cp:revision>8</cp:revision>
  <dcterms:created xsi:type="dcterms:W3CDTF">2025-09-01T13:40:53Z</dcterms:created>
  <dcterms:modified xsi:type="dcterms:W3CDTF">2025-09-10T07:02:23Z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0x01010058EA4D3114431B4CA1C9B1B5A3598623</vt:lpwstr>
  </property>
</Properties>
</file>