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5"/>
  </p:notesMasterIdLst>
  <p:sldIdLst>
    <p:sldId id="275" r:id="rId3"/>
    <p:sldId id="257" r:id="rId4"/>
    <p:sldId id="258" r:id="rId5"/>
    <p:sldId id="259" r:id="rId6"/>
    <p:sldId id="260" r:id="rId7"/>
    <p:sldId id="262" r:id="rId8"/>
    <p:sldId id="261" r:id="rId9"/>
    <p:sldId id="263" r:id="rId10"/>
    <p:sldId id="276" r:id="rId11"/>
    <p:sldId id="264" r:id="rId12"/>
    <p:sldId id="265" r:id="rId13"/>
    <p:sldId id="300" r:id="rId14"/>
  </p:sldIdLst>
  <p:sldSz cx="14630400" cy="8229600"/>
  <p:notesSz cx="8229600" cy="14630400"/>
  <p:embeddedFontLst>
    <p:embeddedFont>
      <p:font typeface="Outfit"/>
      <p:regular r:id="rId16"/>
      <p:bold r:id="rId17"/>
    </p:embeddedFont>
    <p:embeddedFont>
      <p:font typeface="Segoe UI" panose="020B0502040204020203" pitchFamily="34" charset="0"/>
      <p:regular r:id="rId18"/>
      <p:bold r:id="rId19"/>
      <p:italic r:id="rId20"/>
      <p:boldItalic r:id="rId21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F70DBD1-381B-9C7B-C44D-75C6AD7501EF}" name="Zatloukal Tomáš" initials="TZ" userId="S::Tomas.Zatloukal@csicr.cz::df31e21b-ef72-4c0f-b1a1-05d2af5a18e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5F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610"/>
  </p:normalViewPr>
  <p:slideViewPr>
    <p:cSldViewPr snapToGrid="0" snapToObjects="1">
      <p:cViewPr varScale="1">
        <p:scale>
          <a:sx n="84" d="100"/>
          <a:sy n="84" d="100"/>
        </p:scale>
        <p:origin x="174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microsoft.com/office/2018/10/relationships/authors" Target="author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998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B47AA0-0B6A-6275-91A0-F9FBE7090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742BFBB-BF17-02A1-E96E-187F170B0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D24821-7B92-1F4B-8269-A629BBC0F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3505-D3B8-46DD-BA1A-9CF826F45F50}" type="datetimeFigureOut">
              <a:rPr lang="cs-CZ" smtClean="0"/>
              <a:t>18.08.2025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6C385F-1D6D-FAF2-AD30-E1EFABD57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0FA2D5D-2D35-003A-07E7-26EB9F7E1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41C6-BADE-4C5E-B94F-94B92185F3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927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B47AA0-0B6A-6275-91A0-F9FBE7090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742BFBB-BF17-02A1-E96E-187F170B0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D24821-7B92-1F4B-8269-A629BBC0F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3505-D3B8-46DD-BA1A-9CF826F45F50}" type="datetimeFigureOut">
              <a:rPr lang="cs-CZ" smtClean="0"/>
              <a:t>18.08.2025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6C385F-1D6D-FAF2-AD30-E1EFABD57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0FA2D5D-2D35-003A-07E7-26EB9F7E1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41C6-BADE-4C5E-B94F-94B92185F3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947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0D6BA2-9902-5CE4-4517-24F2C0A6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77D019-5D22-3856-2A50-0AD5DC151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30CDC4-CA94-17DB-40EA-752D83D50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3505-D3B8-46DD-BA1A-9CF826F45F50}" type="datetimeFigureOut">
              <a:rPr lang="cs-CZ" smtClean="0"/>
              <a:t>18.08.2025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DE479A-1575-925C-3DE2-56C5AF5D6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99FDCC-9597-3C3B-CB52-2C9F701DC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41C6-BADE-4C5E-B94F-94B92185F3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628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1444F1-778B-76FF-2866-D27986B62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E5E1B2B-1900-67F2-FACC-FFDEB027B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A579E6C-FCFF-BDAC-00F4-427D86B9B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3505-D3B8-46DD-BA1A-9CF826F45F50}" type="datetimeFigureOut">
              <a:rPr lang="cs-CZ" smtClean="0"/>
              <a:t>18.08.2025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FA20DA-1111-00A6-90F9-2F251E759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177687-467D-5A44-3091-2B9916180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41C6-BADE-4C5E-B94F-94B92185F3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360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FAC78A-B73F-12E1-F202-2E6A61AAB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20DFDD-DE81-8FDD-70CC-44A0B1932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A3A3CE9-1F50-2E38-A7F4-2EA7A9A2EF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652009D-8A95-FD90-1B35-20737E69F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3505-D3B8-46DD-BA1A-9CF826F45F50}" type="datetimeFigureOut">
              <a:rPr lang="cs-CZ" smtClean="0"/>
              <a:t>18.08.2025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669D146-1A23-7B3B-8AAF-414254CDE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0594029-C5B7-E1FA-A8AE-113A087B8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41C6-BADE-4C5E-B94F-94B92185F3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546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9C60A7-0559-4B05-F3B8-7F4B551F5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2E0D9A4-F0AC-0877-5242-FE0A91B75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4F9BCC5-3D8F-6F66-F01E-426D88147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49950DE-AA1E-A4DF-87AD-ED5C9EBAD2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A3D133E-EBB0-AE35-03C5-B32C6DCB9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2D6047A-F686-C41B-D729-D0E0AABE1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3505-D3B8-46DD-BA1A-9CF826F45F50}" type="datetimeFigureOut">
              <a:rPr lang="cs-CZ" smtClean="0"/>
              <a:t>18.08.2025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EFA341F-C5FD-E654-7D89-3299D4259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0FA89F3-BA86-62E1-7188-F711E5EA1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41C6-BADE-4C5E-B94F-94B92185F3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751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276B34-B80A-22C2-9EA5-A32D84BBA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3127310-D360-DE4D-D26B-C049B2D87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3505-D3B8-46DD-BA1A-9CF826F45F50}" type="datetimeFigureOut">
              <a:rPr lang="cs-CZ" smtClean="0"/>
              <a:t>18.08.2025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BFD40B9-5DF4-D31C-04DD-5A63B6181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A56CC07-F2F7-0303-209F-7A3092898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41C6-BADE-4C5E-B94F-94B92185F3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370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F72DEFC-4AA5-C7EB-433E-C07CDECE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3505-D3B8-46DD-BA1A-9CF826F45F50}" type="datetimeFigureOut">
              <a:rPr lang="cs-CZ" smtClean="0"/>
              <a:t>18.08.2025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E359375-7A07-D331-4255-36EBDD9F6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65BAFD0-2331-2C6E-15BC-4A157469C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41C6-BADE-4C5E-B94F-94B92185F3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326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B407C5-6EA5-A061-8BDB-86EABC809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84398A-B862-406C-6D88-5B064DD20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7100713-501D-5867-19A9-4EC4C4BB6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F98905E-DB6D-B609-CEBA-DFED35C05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3505-D3B8-46DD-BA1A-9CF826F45F50}" type="datetimeFigureOut">
              <a:rPr lang="cs-CZ" smtClean="0"/>
              <a:t>18.08.2025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F46376E-65A6-1491-C375-9462DB9FE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275BB54-56CD-A776-7899-5AE904426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41C6-BADE-4C5E-B94F-94B92185F3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620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59B7F9-F649-97D1-5377-3F66ADF51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EC219CA-F8F8-FD14-F3EC-C8C4ABEFEF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294A514-DA51-D126-9A69-B0B736953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3FD8577-5C95-EB9E-2F66-073943E27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3505-D3B8-46DD-BA1A-9CF826F45F50}" type="datetimeFigureOut">
              <a:rPr lang="cs-CZ" smtClean="0"/>
              <a:t>18.08.2025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2BE11C1-B41E-88CB-C9E2-42A9B0B5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F17D74F-1B0A-A921-9AEB-2B6B6941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41C6-BADE-4C5E-B94F-94B92185F3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926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C64FEE-8380-7194-6A6D-B2C1FAA65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F76F47A-BF73-9DCD-E4C4-12D6B6BE12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0E155F3-A9D9-AE8D-0E2F-8F18EF3B0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3505-D3B8-46DD-BA1A-9CF826F45F50}" type="datetimeFigureOut">
              <a:rPr lang="cs-CZ" smtClean="0"/>
              <a:t>18.08.2025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7FAA5C-0171-190A-B820-AAD4F1C33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A611621-13F6-897B-9E5D-938608F97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41C6-BADE-4C5E-B94F-94B92185F3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956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62D576F-8B64-F929-08C3-548332FA9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E4E4C42-FC5A-260C-A278-0A85BBC096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A8A4CE-C70D-7FD7-F3BD-DF0DC0F1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3505-D3B8-46DD-BA1A-9CF826F45F50}" type="datetimeFigureOut">
              <a:rPr lang="cs-CZ" smtClean="0"/>
              <a:t>18.08.2025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FAA8C82-0E36-307A-6EB8-D699179C3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1935C2-251A-B9C2-A830-A35465F6F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41C6-BADE-4C5E-B94F-94B92185F3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782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5180A50-21A0-F0E9-ED26-E414E8DB2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B51559E-7D8F-F4E0-806D-806A40CF6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19DC939-60AF-3C27-2414-613D9692AA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883505-D3B8-46DD-BA1A-9CF826F45F50}" type="datetimeFigureOut">
              <a:rPr lang="cs-CZ" smtClean="0"/>
              <a:t>18.08.2025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513FB5-B166-1660-BCF1-49525B653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81D22C-B7BD-34B3-82FC-7CC62E83C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5541C6-BADE-4C5E-B94F-94B92185F3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81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zdelavanivdatech.cz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0119920-D9FB-BE6B-97BC-D842D403FFC7}"/>
              </a:ext>
            </a:extLst>
          </p:cNvPr>
          <p:cNvSpPr txBox="1"/>
          <p:nvPr/>
        </p:nvSpPr>
        <p:spPr>
          <a:xfrm>
            <a:off x="1032291" y="3043043"/>
            <a:ext cx="1290896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>
              <a:defRPr/>
            </a:pPr>
            <a:r>
              <a:rPr lang="cs-CZ" sz="5760" b="1" dirty="0">
                <a:solidFill>
                  <a:prstClr val="white"/>
                </a:solidFill>
                <a:latin typeface="Outfit" pitchFamily="2" charset="0"/>
                <a:ea typeface="Segoe UI Black" panose="020B0A02040204020203" pitchFamily="34" charset="0"/>
                <a:cs typeface="Segoe UI Semibold" panose="020B0702040204020203" pitchFamily="34" charset="0"/>
              </a:rPr>
              <a:t>České školství v mapách II </a:t>
            </a:r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F9A9F89E-636D-7792-676C-805CAB57E6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16875" y="6421244"/>
            <a:ext cx="4913525" cy="1213928"/>
          </a:xfrm>
          <a:prstGeom prst="rect">
            <a:avLst/>
          </a:prstGeom>
        </p:spPr>
      </p:pic>
      <p:sp>
        <p:nvSpPr>
          <p:cNvPr id="4" name="Zástupný symbol pro text 5">
            <a:extLst>
              <a:ext uri="{FF2B5EF4-FFF2-40B4-BE49-F238E27FC236}">
                <a16:creationId xmlns:a16="http://schemas.microsoft.com/office/drawing/2014/main" id="{F1B0A2C0-6424-ADF0-A213-8F4B9D18CBD4}"/>
              </a:ext>
            </a:extLst>
          </p:cNvPr>
          <p:cNvSpPr txBox="1">
            <a:spLocks/>
          </p:cNvSpPr>
          <p:nvPr/>
        </p:nvSpPr>
        <p:spPr>
          <a:xfrm>
            <a:off x="1299897" y="6660910"/>
            <a:ext cx="9385766" cy="797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cs-CZ" sz="1920" dirty="0">
                <a:solidFill>
                  <a:sysClr val="window" lastClr="FFFFFF"/>
                </a:solidFill>
                <a:latin typeface="Segoe UI"/>
              </a:rPr>
              <a:t>Mgr. Tomáš Zatloukal, MBA, LL.M., MSc. | ústřední školní inspektor</a:t>
            </a:r>
          </a:p>
          <a:p>
            <a:pPr defTabSz="1097280">
              <a:defRPr/>
            </a:pPr>
            <a:endParaRPr lang="cs-CZ" sz="1920" dirty="0">
              <a:solidFill>
                <a:sysClr val="window" lastClr="FFFFFF"/>
              </a:solidFill>
              <a:latin typeface="Segoe UI"/>
            </a:endParaRPr>
          </a:p>
          <a:p>
            <a:pPr defTabSz="1097280">
              <a:defRPr/>
            </a:pPr>
            <a:r>
              <a:rPr lang="cs-CZ" sz="1920" dirty="0">
                <a:solidFill>
                  <a:sysClr val="window" lastClr="FFFFFF"/>
                </a:solidFill>
                <a:latin typeface="Segoe U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948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923B5357-359A-27C7-AE23-25BA03DA925D}"/>
              </a:ext>
            </a:extLst>
          </p:cNvPr>
          <p:cNvSpPr/>
          <p:nvPr/>
        </p:nvSpPr>
        <p:spPr>
          <a:xfrm>
            <a:off x="0" y="2247199"/>
            <a:ext cx="14630400" cy="3386666"/>
          </a:xfrm>
          <a:prstGeom prst="rect">
            <a:avLst/>
          </a:prstGeom>
          <a:solidFill>
            <a:schemeClr val="accent2">
              <a:lumMod val="20000"/>
              <a:lumOff val="8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 0"/>
          <p:cNvSpPr/>
          <p:nvPr/>
        </p:nvSpPr>
        <p:spPr>
          <a:xfrm>
            <a:off x="1050758" y="878318"/>
            <a:ext cx="10520839" cy="656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Praktický nástroj pro informovaná rozhodnutí</a:t>
            </a:r>
            <a:endParaRPr lang="en-US" sz="4100" dirty="0"/>
          </a:p>
        </p:txBody>
      </p:sp>
      <p:pic>
        <p:nvPicPr>
          <p:cNvPr id="4" name="Image 1" descr="Noviny obrys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12934" y="2738001"/>
            <a:ext cx="1401519" cy="140151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886545" y="4269149"/>
            <a:ext cx="2628186" cy="328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Novináři</a:t>
            </a:r>
            <a:endParaRPr lang="en-US" sz="2050" b="1" dirty="0">
              <a:solidFill>
                <a:srgbClr val="215F9A"/>
              </a:solidFill>
            </a:endParaRPr>
          </a:p>
        </p:txBody>
      </p:sp>
      <p:sp>
        <p:nvSpPr>
          <p:cNvPr id="6" name="Text 2"/>
          <p:cNvSpPr/>
          <p:nvPr/>
        </p:nvSpPr>
        <p:spPr>
          <a:xfrm>
            <a:off x="813933" y="4727152"/>
            <a:ext cx="3907457" cy="32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Outfit" pitchFamily="34" charset="0"/>
                <a:ea typeface="Outfit" pitchFamily="34" charset="-122"/>
                <a:cs typeface="Outfit" pitchFamily="34" charset="-120"/>
              </a:rPr>
              <a:t>Kontext k reportážím o vzdělávání</a:t>
            </a:r>
            <a:endParaRPr lang="en-US" sz="2000" dirty="0"/>
          </a:p>
        </p:txBody>
      </p:sp>
      <p:pic>
        <p:nvPicPr>
          <p:cNvPr id="7" name="Image 2" descr="Banka obrys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536406" y="2738001"/>
            <a:ext cx="1400400" cy="140040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460206" y="4264148"/>
            <a:ext cx="2628186" cy="328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Tvůrci politik</a:t>
            </a:r>
            <a:endParaRPr lang="en-US" sz="2050" b="1" dirty="0">
              <a:solidFill>
                <a:srgbClr val="215F9A"/>
              </a:solidFill>
            </a:endParaRPr>
          </a:p>
        </p:txBody>
      </p:sp>
      <p:sp>
        <p:nvSpPr>
          <p:cNvPr id="9" name="Text 4"/>
          <p:cNvSpPr/>
          <p:nvPr/>
        </p:nvSpPr>
        <p:spPr>
          <a:xfrm>
            <a:off x="5596482" y="4754891"/>
            <a:ext cx="3638788" cy="32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Outfit" pitchFamily="34" charset="0"/>
                <a:ea typeface="Outfit" pitchFamily="34" charset="-122"/>
                <a:cs typeface="Outfit" pitchFamily="34" charset="-120"/>
              </a:rPr>
              <a:t>Plánování podle potřeb regionů</a:t>
            </a:r>
            <a:endParaRPr lang="en-US" sz="2000" dirty="0"/>
          </a:p>
        </p:txBody>
      </p:sp>
      <p:pic>
        <p:nvPicPr>
          <p:cNvPr id="10" name="Image 3" descr="Uživatelé obrys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791924" y="2774509"/>
            <a:ext cx="1400400" cy="140040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974937" y="4264148"/>
            <a:ext cx="2628186" cy="328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Veřejnost</a:t>
            </a:r>
            <a:endParaRPr lang="en-US" sz="2050" b="1" dirty="0">
              <a:solidFill>
                <a:srgbClr val="215F9A"/>
              </a:solidFill>
            </a:endParaRPr>
          </a:p>
        </p:txBody>
      </p:sp>
      <p:sp>
        <p:nvSpPr>
          <p:cNvPr id="12" name="Text 6"/>
          <p:cNvSpPr/>
          <p:nvPr/>
        </p:nvSpPr>
        <p:spPr>
          <a:xfrm>
            <a:off x="10110361" y="4754891"/>
            <a:ext cx="3401721" cy="32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Outfit" pitchFamily="34" charset="0"/>
                <a:ea typeface="Outfit" pitchFamily="34" charset="-122"/>
                <a:cs typeface="Outfit" pitchFamily="34" charset="-120"/>
              </a:rPr>
              <a:t>Přehledný pohled na školství</a:t>
            </a:r>
            <a:endParaRPr lang="en-US" sz="2000" dirty="0"/>
          </a:p>
        </p:txBody>
      </p:sp>
      <p:pic>
        <p:nvPicPr>
          <p:cNvPr id="13" name="Obrázek 12" descr="Obsah obrázku Písmo, Grafika, snímek obrazovky, grafický design&#10;&#10;AI-generated content may be incorrect.">
            <a:extLst>
              <a:ext uri="{FF2B5EF4-FFF2-40B4-BE49-F238E27FC236}">
                <a16:creationId xmlns:a16="http://schemas.microsoft.com/office/drawing/2014/main" id="{6BEDD55F-95B9-CB8B-B762-D6C7C8954E7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222" y="7323575"/>
            <a:ext cx="2567082" cy="63219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42146" y="629767"/>
            <a:ext cx="960417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Využívejme data pro lepší vzdělávání</a:t>
            </a:r>
            <a:endParaRPr lang="en-US" sz="4650" dirty="0"/>
          </a:p>
        </p:txBody>
      </p:sp>
      <p:sp>
        <p:nvSpPr>
          <p:cNvPr id="5" name="Text 2"/>
          <p:cNvSpPr/>
          <p:nvPr/>
        </p:nvSpPr>
        <p:spPr>
          <a:xfrm>
            <a:off x="1224537" y="3291688"/>
            <a:ext cx="5504140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Publikace a portál jsou otevřené a zdarma</a:t>
            </a:r>
            <a:endParaRPr lang="en-US" sz="2300" dirty="0"/>
          </a:p>
        </p:txBody>
      </p:sp>
      <p:sp>
        <p:nvSpPr>
          <p:cNvPr id="9" name="Text 5"/>
          <p:cNvSpPr/>
          <p:nvPr/>
        </p:nvSpPr>
        <p:spPr>
          <a:xfrm>
            <a:off x="1224537" y="4905894"/>
            <a:ext cx="613671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Podporují spravedlivější a kvalitnější vzdělávání</a:t>
            </a:r>
            <a:endParaRPr lang="en-US" sz="2300" dirty="0"/>
          </a:p>
        </p:txBody>
      </p:sp>
      <p:sp>
        <p:nvSpPr>
          <p:cNvPr id="13" name="Text 8"/>
          <p:cNvSpPr/>
          <p:nvPr/>
        </p:nvSpPr>
        <p:spPr>
          <a:xfrm>
            <a:off x="1224537" y="4098791"/>
            <a:ext cx="489811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Výzva k využívání dat při rozhodování</a:t>
            </a:r>
            <a:endParaRPr lang="en-US" sz="2300" dirty="0"/>
          </a:p>
        </p:txBody>
      </p:sp>
      <p:pic>
        <p:nvPicPr>
          <p:cNvPr id="16" name="Obrázek 15" descr="Obsah obrázku Písmo, Grafika, snímek obrazovky, grafický design&#10;&#10;AI-generated content may be incorrect.">
            <a:extLst>
              <a:ext uri="{FF2B5EF4-FFF2-40B4-BE49-F238E27FC236}">
                <a16:creationId xmlns:a16="http://schemas.microsoft.com/office/drawing/2014/main" id="{4B0ADAEF-5511-F502-AD4E-FE0C25CEFFD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222" y="7323575"/>
            <a:ext cx="2567082" cy="632192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9AD06909-7353-72E9-B34E-0CF09474F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256" y="1898752"/>
            <a:ext cx="6868484" cy="5144218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28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 animace 5s">
            <a:hlinkClick r:id="" action="ppaction://media"/>
            <a:extLst>
              <a:ext uri="{FF2B5EF4-FFF2-40B4-BE49-F238E27FC236}">
                <a16:creationId xmlns:a16="http://schemas.microsoft.com/office/drawing/2014/main" id="{A1080C8D-FB16-9A1B-28AA-BC3A6C1F8F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38235" y="1190753"/>
            <a:ext cx="7290792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Proč vznikla tato publikace?</a:t>
            </a:r>
            <a:endParaRPr lang="en-US" sz="4650" dirty="0"/>
          </a:p>
        </p:txBody>
      </p:sp>
      <p:sp>
        <p:nvSpPr>
          <p:cNvPr id="3" name="Shape 1"/>
          <p:cNvSpPr/>
          <p:nvPr/>
        </p:nvSpPr>
        <p:spPr>
          <a:xfrm>
            <a:off x="6438235" y="3006997"/>
            <a:ext cx="510302" cy="510302"/>
          </a:xfrm>
          <a:prstGeom prst="roundRect">
            <a:avLst>
              <a:gd name="adj" fmla="val 1792"/>
            </a:avLst>
          </a:prstGeom>
          <a:solidFill>
            <a:schemeClr val="accent2">
              <a:lumMod val="40000"/>
              <a:lumOff val="60000"/>
            </a:schemeClr>
          </a:solidFill>
          <a:ln w="7620">
            <a:noFill/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5" name="Text 2"/>
          <p:cNvSpPr/>
          <p:nvPr/>
        </p:nvSpPr>
        <p:spPr>
          <a:xfrm>
            <a:off x="7175351" y="3084864"/>
            <a:ext cx="521708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latin typeface="Outfit" pitchFamily="34" charset="0"/>
                <a:ea typeface="Outfit" pitchFamily="34" charset="-122"/>
                <a:cs typeface="Outfit" pitchFamily="34" charset="-120"/>
              </a:rPr>
              <a:t>Zachytit regionální rozdíly ve vzdělávání</a:t>
            </a:r>
            <a:endParaRPr lang="en-US" sz="2300" dirty="0"/>
          </a:p>
        </p:txBody>
      </p:sp>
      <p:sp>
        <p:nvSpPr>
          <p:cNvPr id="6" name="Shape 3"/>
          <p:cNvSpPr/>
          <p:nvPr/>
        </p:nvSpPr>
        <p:spPr>
          <a:xfrm>
            <a:off x="6438235" y="3970927"/>
            <a:ext cx="510302" cy="510302"/>
          </a:xfrm>
          <a:prstGeom prst="roundRect">
            <a:avLst>
              <a:gd name="adj" fmla="val 1792"/>
            </a:avLst>
          </a:prstGeom>
          <a:solidFill>
            <a:schemeClr val="accent2">
              <a:lumMod val="40000"/>
              <a:lumOff val="60000"/>
            </a:schemeClr>
          </a:solidFill>
          <a:ln w="7620">
            <a:noFill/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8" name="Text 4"/>
          <p:cNvSpPr/>
          <p:nvPr/>
        </p:nvSpPr>
        <p:spPr>
          <a:xfrm>
            <a:off x="7175351" y="4048794"/>
            <a:ext cx="659558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latin typeface="Outfit" pitchFamily="34" charset="0"/>
                <a:ea typeface="Outfit" pitchFamily="34" charset="-122"/>
                <a:cs typeface="Outfit" pitchFamily="34" charset="-120"/>
              </a:rPr>
              <a:t>Podpořit informované rozhodování na základě dat</a:t>
            </a:r>
            <a:endParaRPr lang="en-US" sz="2300" dirty="0"/>
          </a:p>
        </p:txBody>
      </p:sp>
      <p:sp>
        <p:nvSpPr>
          <p:cNvPr id="9" name="Shape 5"/>
          <p:cNvSpPr/>
          <p:nvPr/>
        </p:nvSpPr>
        <p:spPr>
          <a:xfrm>
            <a:off x="6438235" y="4934857"/>
            <a:ext cx="510302" cy="510302"/>
          </a:xfrm>
          <a:prstGeom prst="roundRect">
            <a:avLst>
              <a:gd name="adj" fmla="val 1792"/>
            </a:avLst>
          </a:prstGeom>
          <a:solidFill>
            <a:schemeClr val="accent2">
              <a:lumMod val="40000"/>
              <a:lumOff val="60000"/>
            </a:schemeClr>
          </a:solidFill>
          <a:ln w="7620">
            <a:noFill/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1" name="Text 6"/>
          <p:cNvSpPr/>
          <p:nvPr/>
        </p:nvSpPr>
        <p:spPr>
          <a:xfrm>
            <a:off x="7175351" y="5012724"/>
            <a:ext cx="675060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latin typeface="Outfit" pitchFamily="34" charset="0"/>
                <a:ea typeface="Outfit" pitchFamily="34" charset="-122"/>
                <a:cs typeface="Outfit" pitchFamily="34" charset="-120"/>
              </a:rPr>
              <a:t>Vizualizace pro snadné pochopení komplexních jevů</a:t>
            </a:r>
            <a:endParaRPr lang="en-US" sz="2300" dirty="0"/>
          </a:p>
        </p:txBody>
      </p:sp>
      <p:pic>
        <p:nvPicPr>
          <p:cNvPr id="13" name="Obrázek 12" descr="Obsah obrázku text, Písmo, grafický design, Grafika&#10;&#10;Obsah generovaný pomocí AI může být nesprávný.">
            <a:extLst>
              <a:ext uri="{FF2B5EF4-FFF2-40B4-BE49-F238E27FC236}">
                <a16:creationId xmlns:a16="http://schemas.microsoft.com/office/drawing/2014/main" id="{F69AED29-BA16-F5BB-21C7-ED8660674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463" y="896560"/>
            <a:ext cx="4456978" cy="630446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ázek 14" descr="Obsah obrázku Písmo, Grafika, snímek obrazovky, grafický design&#10;&#10;AI-generated content may be incorrect.">
            <a:extLst>
              <a:ext uri="{FF2B5EF4-FFF2-40B4-BE49-F238E27FC236}">
                <a16:creationId xmlns:a16="http://schemas.microsoft.com/office/drawing/2014/main" id="{EB9F9814-C9C9-6C39-7DE8-04BE62866C2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222" y="7323575"/>
            <a:ext cx="2567082" cy="63219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30950" y="1246781"/>
            <a:ext cx="7628334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Čtyři hlavní tematické oblasti</a:t>
            </a:r>
            <a:endParaRPr lang="en-US" sz="4650" dirty="0"/>
          </a:p>
        </p:txBody>
      </p:sp>
      <p:sp>
        <p:nvSpPr>
          <p:cNvPr id="3" name="Shape 1"/>
          <p:cNvSpPr/>
          <p:nvPr/>
        </p:nvSpPr>
        <p:spPr>
          <a:xfrm>
            <a:off x="700006" y="3059046"/>
            <a:ext cx="5981938" cy="840938"/>
          </a:xfrm>
          <a:prstGeom prst="roundRect">
            <a:avLst>
              <a:gd name="adj" fmla="val 1087"/>
            </a:avLst>
          </a:prstGeom>
          <a:solidFill>
            <a:schemeClr val="accent2">
              <a:lumMod val="20000"/>
              <a:lumOff val="80000"/>
            </a:schemeClr>
          </a:solidFill>
          <a:ln w="7620">
            <a:solidFill>
              <a:srgbClr val="C7C7D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4" name="Text 2"/>
          <p:cNvSpPr/>
          <p:nvPr/>
        </p:nvSpPr>
        <p:spPr>
          <a:xfrm>
            <a:off x="934440" y="3293480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1. Výsledky žáků</a:t>
            </a:r>
            <a:endParaRPr lang="en-US" sz="2300" dirty="0"/>
          </a:p>
        </p:txBody>
      </p:sp>
      <p:sp>
        <p:nvSpPr>
          <p:cNvPr id="5" name="Shape 3"/>
          <p:cNvSpPr/>
          <p:nvPr/>
        </p:nvSpPr>
        <p:spPr>
          <a:xfrm>
            <a:off x="6908758" y="3059046"/>
            <a:ext cx="5982057" cy="840938"/>
          </a:xfrm>
          <a:prstGeom prst="roundRect">
            <a:avLst>
              <a:gd name="adj" fmla="val 1087"/>
            </a:avLst>
          </a:prstGeom>
          <a:solidFill>
            <a:schemeClr val="accent2">
              <a:lumMod val="20000"/>
              <a:lumOff val="80000"/>
            </a:schemeClr>
          </a:solidFill>
          <a:ln w="7620">
            <a:solidFill>
              <a:srgbClr val="C7C7D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6" name="Text 4"/>
          <p:cNvSpPr/>
          <p:nvPr/>
        </p:nvSpPr>
        <p:spPr>
          <a:xfrm>
            <a:off x="7143192" y="3293480"/>
            <a:ext cx="306050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2. Podmínky vzdělávání</a:t>
            </a:r>
            <a:endParaRPr lang="en-US" sz="2300" dirty="0"/>
          </a:p>
        </p:txBody>
      </p:sp>
      <p:sp>
        <p:nvSpPr>
          <p:cNvPr id="7" name="Shape 5"/>
          <p:cNvSpPr/>
          <p:nvPr/>
        </p:nvSpPr>
        <p:spPr>
          <a:xfrm>
            <a:off x="700006" y="4126798"/>
            <a:ext cx="5981938" cy="840938"/>
          </a:xfrm>
          <a:prstGeom prst="roundRect">
            <a:avLst>
              <a:gd name="adj" fmla="val 1087"/>
            </a:avLst>
          </a:prstGeom>
          <a:solidFill>
            <a:schemeClr val="accent2">
              <a:lumMod val="20000"/>
              <a:lumOff val="80000"/>
            </a:schemeClr>
          </a:solidFill>
          <a:ln w="7620">
            <a:solidFill>
              <a:srgbClr val="C7C7D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8" name="Text 6"/>
          <p:cNvSpPr/>
          <p:nvPr/>
        </p:nvSpPr>
        <p:spPr>
          <a:xfrm>
            <a:off x="934440" y="436123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3. Aspirace žáků</a:t>
            </a:r>
            <a:endParaRPr lang="en-US" sz="2300" dirty="0"/>
          </a:p>
        </p:txBody>
      </p:sp>
      <p:sp>
        <p:nvSpPr>
          <p:cNvPr id="9" name="Shape 7"/>
          <p:cNvSpPr/>
          <p:nvPr/>
        </p:nvSpPr>
        <p:spPr>
          <a:xfrm>
            <a:off x="6908758" y="4126798"/>
            <a:ext cx="5982057" cy="840938"/>
          </a:xfrm>
          <a:prstGeom prst="roundRect">
            <a:avLst>
              <a:gd name="adj" fmla="val 1087"/>
            </a:avLst>
          </a:prstGeom>
          <a:solidFill>
            <a:schemeClr val="accent2">
              <a:lumMod val="20000"/>
              <a:lumOff val="80000"/>
            </a:schemeClr>
          </a:solidFill>
          <a:ln w="7620">
            <a:solidFill>
              <a:srgbClr val="C7C7D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cs-CZ"/>
          </a:p>
        </p:txBody>
      </p:sp>
      <p:sp>
        <p:nvSpPr>
          <p:cNvPr id="10" name="Text 8"/>
          <p:cNvSpPr/>
          <p:nvPr/>
        </p:nvSpPr>
        <p:spPr>
          <a:xfrm>
            <a:off x="7143192" y="4361232"/>
            <a:ext cx="342435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4. </a:t>
            </a:r>
            <a:r>
              <a:rPr lang="cs-CZ" sz="230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Kvalita š</a:t>
            </a:r>
            <a:r>
              <a:rPr lang="en-US" sz="230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kolní</a:t>
            </a:r>
            <a:r>
              <a:rPr lang="cs-CZ" sz="230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ho</a:t>
            </a:r>
            <a:r>
              <a:rPr lang="en-US" sz="230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 prostředí a výuka</a:t>
            </a:r>
            <a:endParaRPr lang="en-US" sz="2300" dirty="0"/>
          </a:p>
        </p:txBody>
      </p:sp>
      <p:pic>
        <p:nvPicPr>
          <p:cNvPr id="12" name="Obrázek 11" descr="Obsah obrázku Písmo, Grafika, snímek obrazovky, grafický design&#10;&#10;AI-generated content may be incorrect.">
            <a:extLst>
              <a:ext uri="{FF2B5EF4-FFF2-40B4-BE49-F238E27FC236}">
                <a16:creationId xmlns:a16="http://schemas.microsoft.com/office/drawing/2014/main" id="{28CE5A12-CF6C-112B-9C57-A26A25C981C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222" y="7323575"/>
            <a:ext cx="2567082" cy="63219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F3DD977-BA77-9083-63AD-70AF7D3B26F9}"/>
              </a:ext>
            </a:extLst>
          </p:cNvPr>
          <p:cNvSpPr/>
          <p:nvPr/>
        </p:nvSpPr>
        <p:spPr>
          <a:xfrm>
            <a:off x="566384" y="1804894"/>
            <a:ext cx="4223084" cy="506394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 0"/>
          <p:cNvSpPr/>
          <p:nvPr/>
        </p:nvSpPr>
        <p:spPr>
          <a:xfrm>
            <a:off x="793790" y="905906"/>
            <a:ext cx="9245798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Regionální rozdíly v úspěšnosti žáků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1024978" y="227004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Trvale nižší výsledky</a:t>
            </a:r>
            <a:endParaRPr lang="en-US" sz="2300" dirty="0">
              <a:solidFill>
                <a:srgbClr val="215F9A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1024977" y="2652725"/>
            <a:ext cx="369415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latin typeface="Outfit" pitchFamily="34" charset="0"/>
                <a:ea typeface="Outfit" pitchFamily="34" charset="-122"/>
                <a:cs typeface="Outfit" pitchFamily="34" charset="-120"/>
              </a:rPr>
              <a:t>Strukturálně postižené regiony vykazují dlouhodobě horší výsledky žáků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1024978" y="395418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Vyšší výsledky</a:t>
            </a:r>
            <a:endParaRPr lang="en-US" sz="2300" dirty="0">
              <a:solidFill>
                <a:srgbClr val="215F9A"/>
              </a:solidFill>
            </a:endParaRPr>
          </a:p>
        </p:txBody>
      </p:sp>
      <p:sp>
        <p:nvSpPr>
          <p:cNvPr id="6" name="Text 4"/>
          <p:cNvSpPr/>
          <p:nvPr/>
        </p:nvSpPr>
        <p:spPr>
          <a:xfrm>
            <a:off x="1024978" y="4336865"/>
            <a:ext cx="3694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latin typeface="Outfit" pitchFamily="34" charset="0"/>
                <a:ea typeface="Outfit" pitchFamily="34" charset="-122"/>
                <a:cs typeface="Outfit" pitchFamily="34" charset="-120"/>
              </a:rPr>
              <a:t>Praha, Brno, Zlínský kraj dosahují nadprůměrných výsledků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1024977" y="5351821"/>
            <a:ext cx="312598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Socioekonomický status</a:t>
            </a:r>
            <a:endParaRPr lang="en-US" sz="2300" dirty="0">
              <a:solidFill>
                <a:srgbClr val="215F9A"/>
              </a:solidFill>
            </a:endParaRPr>
          </a:p>
        </p:txBody>
      </p:sp>
      <p:sp>
        <p:nvSpPr>
          <p:cNvPr id="8" name="Text 6"/>
          <p:cNvSpPr/>
          <p:nvPr/>
        </p:nvSpPr>
        <p:spPr>
          <a:xfrm>
            <a:off x="1024978" y="5726920"/>
            <a:ext cx="3694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latin typeface="Outfit" pitchFamily="34" charset="0"/>
                <a:ea typeface="Outfit" pitchFamily="34" charset="-122"/>
                <a:cs typeface="Outfit" pitchFamily="34" charset="-120"/>
              </a:rPr>
              <a:t>Výrazná korelace mezi výsledky </a:t>
            </a:r>
            <a:endParaRPr lang="cs-CZ" sz="1750" dirty="0">
              <a:latin typeface="Outfit" pitchFamily="34" charset="0"/>
              <a:ea typeface="Outfit" pitchFamily="34" charset="-122"/>
              <a:cs typeface="Outfit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latin typeface="Outfit" pitchFamily="34" charset="0"/>
                <a:ea typeface="Outfit" pitchFamily="34" charset="-122"/>
                <a:cs typeface="Outfit" pitchFamily="34" charset="-120"/>
              </a:rPr>
              <a:t>a socioekonomickým zázemím</a:t>
            </a:r>
            <a:endParaRPr lang="en-US" sz="1750" dirty="0"/>
          </a:p>
        </p:txBody>
      </p:sp>
      <p:pic>
        <p:nvPicPr>
          <p:cNvPr id="10" name="Obrázek 9" descr="Obsah obrázku Písmo, Grafika, snímek obrazovky, grafický design&#10;&#10;AI-generated content may be incorrect.">
            <a:extLst>
              <a:ext uri="{FF2B5EF4-FFF2-40B4-BE49-F238E27FC236}">
                <a16:creationId xmlns:a16="http://schemas.microsoft.com/office/drawing/2014/main" id="{66E83515-C897-B9E1-0371-A36D24C72E8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222" y="7323575"/>
            <a:ext cx="2567082" cy="632192"/>
          </a:xfrm>
          <a:prstGeom prst="rect">
            <a:avLst/>
          </a:prstGeom>
        </p:spPr>
      </p:pic>
      <p:pic>
        <p:nvPicPr>
          <p:cNvPr id="11" name="image58.png" descr="Obsah obrázku mapa&#10;&#10;Obsah vygenerovaný umělou inteligencí může být nesprávný.">
            <a:extLst>
              <a:ext uri="{FF2B5EF4-FFF2-40B4-BE49-F238E27FC236}">
                <a16:creationId xmlns:a16="http://schemas.microsoft.com/office/drawing/2014/main" id="{776B08EF-B308-3D67-7DF6-124E99C27115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566058" y="1682014"/>
            <a:ext cx="7722000" cy="5342400"/>
          </a:xfrm>
          <a:prstGeom prst="rect">
            <a:avLst/>
          </a:prstGeom>
          <a:ln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07EC543D-DC5B-EAF0-89FB-E18DD8DDFA3D}"/>
              </a:ext>
            </a:extLst>
          </p:cNvPr>
          <p:cNvSpPr/>
          <p:nvPr/>
        </p:nvSpPr>
        <p:spPr>
          <a:xfrm>
            <a:off x="443782" y="2460750"/>
            <a:ext cx="4784262" cy="418513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 0"/>
          <p:cNvSpPr/>
          <p:nvPr/>
        </p:nvSpPr>
        <p:spPr>
          <a:xfrm>
            <a:off x="793790" y="716867"/>
            <a:ext cx="12190809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Kde chybí a budou chybět kvalifikovaní pedagogové?</a:t>
            </a:r>
            <a:endParaRPr lang="en-US" sz="4650" dirty="0"/>
          </a:p>
        </p:txBody>
      </p:sp>
      <p:sp>
        <p:nvSpPr>
          <p:cNvPr id="5" name="Text 1"/>
          <p:cNvSpPr/>
          <p:nvPr/>
        </p:nvSpPr>
        <p:spPr>
          <a:xfrm>
            <a:off x="924878" y="3059597"/>
            <a:ext cx="2563654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Nedostatek v Praze</a:t>
            </a:r>
            <a:endParaRPr lang="en-US" sz="2300" dirty="0">
              <a:solidFill>
                <a:srgbClr val="215F9A"/>
              </a:solidFill>
            </a:endParaRPr>
          </a:p>
        </p:txBody>
      </p:sp>
      <p:sp>
        <p:nvSpPr>
          <p:cNvPr id="6" name="Text 2"/>
          <p:cNvSpPr/>
          <p:nvPr/>
        </p:nvSpPr>
        <p:spPr>
          <a:xfrm>
            <a:off x="924878" y="3404459"/>
            <a:ext cx="256365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latin typeface="Outfit" pitchFamily="34" charset="0"/>
                <a:ea typeface="Outfit" pitchFamily="34" charset="-122"/>
                <a:cs typeface="Outfit" pitchFamily="34" charset="-120"/>
              </a:rPr>
              <a:t>Vysoké životní náklady</a:t>
            </a:r>
            <a:endParaRPr lang="en-US" sz="1750" dirty="0"/>
          </a:p>
        </p:txBody>
      </p:sp>
      <p:sp>
        <p:nvSpPr>
          <p:cNvPr id="10" name="Text 4"/>
          <p:cNvSpPr/>
          <p:nvPr/>
        </p:nvSpPr>
        <p:spPr>
          <a:xfrm>
            <a:off x="924878" y="4073056"/>
            <a:ext cx="3449360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Ústecký a Karlovarský kraj</a:t>
            </a:r>
            <a:endParaRPr lang="en-US" sz="2300" dirty="0">
              <a:solidFill>
                <a:srgbClr val="215F9A"/>
              </a:solidFill>
            </a:endParaRPr>
          </a:p>
        </p:txBody>
      </p:sp>
      <p:sp>
        <p:nvSpPr>
          <p:cNvPr id="11" name="Text 5"/>
          <p:cNvSpPr/>
          <p:nvPr/>
        </p:nvSpPr>
        <p:spPr>
          <a:xfrm>
            <a:off x="924878" y="4448698"/>
            <a:ext cx="344936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latin typeface="Outfit" pitchFamily="34" charset="0"/>
                <a:ea typeface="Outfit" pitchFamily="34" charset="-122"/>
                <a:cs typeface="Outfit" pitchFamily="34" charset="-120"/>
              </a:rPr>
              <a:t>Strukturálně postižené regiony</a:t>
            </a:r>
            <a:endParaRPr lang="en-US" sz="1750" dirty="0"/>
          </a:p>
        </p:txBody>
      </p:sp>
      <p:sp>
        <p:nvSpPr>
          <p:cNvPr id="15" name="Text 7"/>
          <p:cNvSpPr/>
          <p:nvPr/>
        </p:nvSpPr>
        <p:spPr>
          <a:xfrm>
            <a:off x="924878" y="5116937"/>
            <a:ext cx="3150394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Lepší situace na Moravě</a:t>
            </a:r>
            <a:endParaRPr lang="en-US" sz="2300" dirty="0">
              <a:solidFill>
                <a:srgbClr val="215F9A"/>
              </a:solidFill>
            </a:endParaRPr>
          </a:p>
        </p:txBody>
      </p:sp>
      <p:sp>
        <p:nvSpPr>
          <p:cNvPr id="16" name="Text 8"/>
          <p:cNvSpPr/>
          <p:nvPr/>
        </p:nvSpPr>
        <p:spPr>
          <a:xfrm>
            <a:off x="924878" y="5517356"/>
            <a:ext cx="41981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latin typeface="Outfit" pitchFamily="34" charset="0"/>
                <a:ea typeface="Outfit" pitchFamily="34" charset="-122"/>
                <a:cs typeface="Outfit" pitchFamily="34" charset="-120"/>
              </a:rPr>
              <a:t>Propojení s dostupností vysokoškolského </a:t>
            </a:r>
            <a:endParaRPr lang="cs-CZ" sz="1750" dirty="0">
              <a:latin typeface="Outfit" pitchFamily="34" charset="0"/>
              <a:ea typeface="Outfit" pitchFamily="34" charset="-122"/>
              <a:cs typeface="Outfit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latin typeface="Outfit" pitchFamily="34" charset="0"/>
                <a:ea typeface="Outfit" pitchFamily="34" charset="-122"/>
                <a:cs typeface="Outfit" pitchFamily="34" charset="-120"/>
              </a:rPr>
              <a:t>vzdělání</a:t>
            </a:r>
            <a:endParaRPr lang="en-US" sz="1750" dirty="0"/>
          </a:p>
        </p:txBody>
      </p:sp>
      <p:pic>
        <p:nvPicPr>
          <p:cNvPr id="3" name="image82.png" descr="Obsah obrázku mapa&#10;&#10;Obsah vygenerovaný umělou inteligencí může být nesprávný.">
            <a:extLst>
              <a:ext uri="{FF2B5EF4-FFF2-40B4-BE49-F238E27FC236}">
                <a16:creationId xmlns:a16="http://schemas.microsoft.com/office/drawing/2014/main" id="{B3A6E256-12FE-2B2D-5752-3F2FF584FAE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742825" y="1682886"/>
            <a:ext cx="7722870" cy="5342573"/>
          </a:xfrm>
          <a:prstGeom prst="rect">
            <a:avLst/>
          </a:prstGeom>
          <a:ln/>
        </p:spPr>
      </p:pic>
      <p:pic>
        <p:nvPicPr>
          <p:cNvPr id="4" name="Obrázek 3" descr="Obsah obrázku Písmo, Grafika, snímek obrazovky, grafický design&#10;&#10;AI-generated content may be incorrect.">
            <a:extLst>
              <a:ext uri="{FF2B5EF4-FFF2-40B4-BE49-F238E27FC236}">
                <a16:creationId xmlns:a16="http://schemas.microsoft.com/office/drawing/2014/main" id="{F810993E-E1B4-D7BB-1D14-7A72A6B07F2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222" y="7323575"/>
            <a:ext cx="2567082" cy="63219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E459D086-AF1C-2B1C-E67E-CE42C8356341}"/>
              </a:ext>
            </a:extLst>
          </p:cNvPr>
          <p:cNvSpPr/>
          <p:nvPr/>
        </p:nvSpPr>
        <p:spPr>
          <a:xfrm>
            <a:off x="411540" y="2187898"/>
            <a:ext cx="4640580" cy="506394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 0"/>
          <p:cNvSpPr/>
          <p:nvPr/>
        </p:nvSpPr>
        <p:spPr>
          <a:xfrm>
            <a:off x="766882" y="602456"/>
            <a:ext cx="7610237" cy="14377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50"/>
              </a:lnSpc>
              <a:buNone/>
            </a:pPr>
            <a:r>
              <a:rPr lang="en-US" sz="450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Jak se žáci a učitelé cítí </a:t>
            </a:r>
            <a:endParaRPr lang="cs-CZ" sz="4500" dirty="0">
              <a:solidFill>
                <a:srgbClr val="215F9A"/>
              </a:solidFill>
              <a:latin typeface="Outfit" pitchFamily="34" charset="0"/>
              <a:ea typeface="Outfit" pitchFamily="34" charset="-122"/>
              <a:cs typeface="Outfit" pitchFamily="34" charset="-120"/>
            </a:endParaRPr>
          </a:p>
          <a:p>
            <a:pPr marL="0" indent="0" algn="l">
              <a:lnSpc>
                <a:spcPts val="5650"/>
              </a:lnSpc>
              <a:buNone/>
            </a:pPr>
            <a:r>
              <a:rPr lang="en-US" sz="450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ve školách?</a:t>
            </a:r>
            <a:endParaRPr lang="en-US" sz="4500" dirty="0"/>
          </a:p>
        </p:txBody>
      </p:sp>
      <p:sp>
        <p:nvSpPr>
          <p:cNvPr id="5" name="Text 1"/>
          <p:cNvSpPr/>
          <p:nvPr/>
        </p:nvSpPr>
        <p:spPr>
          <a:xfrm>
            <a:off x="920771" y="2650748"/>
            <a:ext cx="2875836" cy="359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Rizikové chování</a:t>
            </a:r>
            <a:endParaRPr lang="en-US" sz="2250" dirty="0">
              <a:solidFill>
                <a:srgbClr val="215F9A"/>
              </a:solidFill>
            </a:endParaRPr>
          </a:p>
        </p:txBody>
      </p:sp>
      <p:sp>
        <p:nvSpPr>
          <p:cNvPr id="6" name="Text 2"/>
          <p:cNvSpPr/>
          <p:nvPr/>
        </p:nvSpPr>
        <p:spPr>
          <a:xfrm>
            <a:off x="920771" y="3050737"/>
            <a:ext cx="3816429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latin typeface="Outfit" pitchFamily="34" charset="0"/>
                <a:ea typeface="Outfit" pitchFamily="34" charset="-122"/>
                <a:cs typeface="Outfit" pitchFamily="34" charset="-120"/>
              </a:rPr>
              <a:t>Vnímání problémů ve školním prostředí</a:t>
            </a:r>
            <a:endParaRPr lang="en-US" sz="1700" dirty="0"/>
          </a:p>
        </p:txBody>
      </p:sp>
      <p:sp>
        <p:nvSpPr>
          <p:cNvPr id="8" name="Text 3"/>
          <p:cNvSpPr/>
          <p:nvPr/>
        </p:nvSpPr>
        <p:spPr>
          <a:xfrm>
            <a:off x="920771" y="3757314"/>
            <a:ext cx="2875836" cy="359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Význam vztahů</a:t>
            </a:r>
            <a:endParaRPr lang="en-US" sz="2250" dirty="0">
              <a:solidFill>
                <a:srgbClr val="215F9A"/>
              </a:solidFill>
            </a:endParaRPr>
          </a:p>
        </p:txBody>
      </p:sp>
      <p:sp>
        <p:nvSpPr>
          <p:cNvPr id="9" name="Text 4"/>
          <p:cNvSpPr/>
          <p:nvPr/>
        </p:nvSpPr>
        <p:spPr>
          <a:xfrm>
            <a:off x="920771" y="4156109"/>
            <a:ext cx="3896439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latin typeface="Outfit" pitchFamily="34" charset="0"/>
                <a:ea typeface="Outfit" pitchFamily="34" charset="-122"/>
                <a:cs typeface="Outfit" pitchFamily="34" charset="-120"/>
              </a:rPr>
              <a:t>Důležitost mezilidských vztahů ve škole</a:t>
            </a:r>
            <a:endParaRPr lang="en-US" sz="1700" dirty="0"/>
          </a:p>
        </p:txBody>
      </p:sp>
      <p:sp>
        <p:nvSpPr>
          <p:cNvPr id="11" name="Text 5"/>
          <p:cNvSpPr/>
          <p:nvPr/>
        </p:nvSpPr>
        <p:spPr>
          <a:xfrm>
            <a:off x="920771" y="4823221"/>
            <a:ext cx="2875836" cy="359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Spolupráce</a:t>
            </a:r>
            <a:endParaRPr lang="en-US" sz="2250" dirty="0">
              <a:solidFill>
                <a:srgbClr val="215F9A"/>
              </a:solidFill>
            </a:endParaRPr>
          </a:p>
        </p:txBody>
      </p:sp>
      <p:sp>
        <p:nvSpPr>
          <p:cNvPr id="12" name="Text 6"/>
          <p:cNvSpPr/>
          <p:nvPr/>
        </p:nvSpPr>
        <p:spPr>
          <a:xfrm>
            <a:off x="920771" y="5216062"/>
            <a:ext cx="2875836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latin typeface="Outfit" pitchFamily="34" charset="0"/>
                <a:ea typeface="Outfit" pitchFamily="34" charset="-122"/>
                <a:cs typeface="Outfit" pitchFamily="34" charset="-120"/>
              </a:rPr>
              <a:t>Kooperace mezi žáky a učiteli</a:t>
            </a:r>
            <a:endParaRPr lang="en-US" sz="1700" dirty="0"/>
          </a:p>
        </p:txBody>
      </p:sp>
      <p:sp>
        <p:nvSpPr>
          <p:cNvPr id="14" name="Text 7"/>
          <p:cNvSpPr/>
          <p:nvPr/>
        </p:nvSpPr>
        <p:spPr>
          <a:xfrm>
            <a:off x="920771" y="5887223"/>
            <a:ext cx="2875836" cy="359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Propojení s výsledky</a:t>
            </a:r>
            <a:endParaRPr lang="en-US" sz="2250" dirty="0">
              <a:solidFill>
                <a:srgbClr val="215F9A"/>
              </a:solidFill>
            </a:endParaRPr>
          </a:p>
        </p:txBody>
      </p:sp>
      <p:sp>
        <p:nvSpPr>
          <p:cNvPr id="15" name="Text 8"/>
          <p:cNvSpPr/>
          <p:nvPr/>
        </p:nvSpPr>
        <p:spPr>
          <a:xfrm>
            <a:off x="920831" y="6286018"/>
            <a:ext cx="3622119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latin typeface="Outfit" pitchFamily="34" charset="0"/>
                <a:ea typeface="Outfit" pitchFamily="34" charset="-122"/>
                <a:cs typeface="Outfit" pitchFamily="34" charset="-120"/>
              </a:rPr>
              <a:t>Vliv klimatu školy na studijní úspěchy</a:t>
            </a:r>
            <a:endParaRPr lang="en-US" sz="1700" dirty="0"/>
          </a:p>
        </p:txBody>
      </p:sp>
      <p:pic>
        <p:nvPicPr>
          <p:cNvPr id="2" name="image17.png" descr="Obsah obrázku mapa, atlas, text&#10;&#10;Obsah vygenerovaný umělou inteligencí může být nesprávný.">
            <a:extLst>
              <a:ext uri="{FF2B5EF4-FFF2-40B4-BE49-F238E27FC236}">
                <a16:creationId xmlns:a16="http://schemas.microsoft.com/office/drawing/2014/main" id="{9E6DE5C5-EA75-B5B4-691E-9D01F2655283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638992" y="665083"/>
            <a:ext cx="5158740" cy="3484245"/>
          </a:xfrm>
          <a:prstGeom prst="rect">
            <a:avLst/>
          </a:prstGeom>
          <a:ln/>
        </p:spPr>
      </p:pic>
      <p:pic>
        <p:nvPicPr>
          <p:cNvPr id="17" name="image55.png" descr="Obsah obrázku mapa, text&#10;&#10;Obsah vygenerovaný umělou inteligencí může být nesprávný.">
            <a:extLst>
              <a:ext uri="{FF2B5EF4-FFF2-40B4-BE49-F238E27FC236}">
                <a16:creationId xmlns:a16="http://schemas.microsoft.com/office/drawing/2014/main" id="{FC211086-59D7-64E8-54C8-942C90543876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638992" y="4110720"/>
            <a:ext cx="5158740" cy="3484245"/>
          </a:xfrm>
          <a:prstGeom prst="rect">
            <a:avLst/>
          </a:prstGeom>
          <a:ln/>
        </p:spPr>
      </p:pic>
      <p:pic>
        <p:nvPicPr>
          <p:cNvPr id="18" name="Obrázek 17" descr="Obsah obrázku Písmo, Grafika, snímek obrazovky, grafický design&#10;&#10;AI-generated content may be incorrect.">
            <a:extLst>
              <a:ext uri="{FF2B5EF4-FFF2-40B4-BE49-F238E27FC236}">
                <a16:creationId xmlns:a16="http://schemas.microsoft.com/office/drawing/2014/main" id="{8F191106-820F-5DED-BF74-47348DEDA2F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222" y="7323575"/>
            <a:ext cx="2567082" cy="63219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8F77F10D-9117-3537-CD3B-5E06B174C500}"/>
              </a:ext>
            </a:extLst>
          </p:cNvPr>
          <p:cNvSpPr/>
          <p:nvPr/>
        </p:nvSpPr>
        <p:spPr>
          <a:xfrm>
            <a:off x="531042" y="1817077"/>
            <a:ext cx="5248611" cy="343486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 0"/>
          <p:cNvSpPr/>
          <p:nvPr/>
        </p:nvSpPr>
        <p:spPr>
          <a:xfrm>
            <a:off x="793790" y="638175"/>
            <a:ext cx="7885509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Kam míří žáci základních škol?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909906" y="2193245"/>
            <a:ext cx="324076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30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Vyšší aspirace v městech</a:t>
            </a:r>
            <a:endParaRPr lang="en-US" sz="2300" dirty="0">
              <a:solidFill>
                <a:srgbClr val="215F9A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-218571" y="2500212"/>
            <a:ext cx="35084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latin typeface="Outfit" pitchFamily="34" charset="0"/>
                <a:ea typeface="Outfit" pitchFamily="34" charset="-122"/>
                <a:cs typeface="Outfit" pitchFamily="34" charset="-120"/>
              </a:rPr>
              <a:t>Větší zájem o gymnázia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976989" y="3028468"/>
            <a:ext cx="35996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Výrazné rozdíly v regionech</a:t>
            </a:r>
            <a:endParaRPr lang="en-US" sz="2300" dirty="0">
              <a:solidFill>
                <a:srgbClr val="215F9A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1020634" y="3337025"/>
            <a:ext cx="362188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latin typeface="Outfit" pitchFamily="34" charset="0"/>
                <a:ea typeface="Outfit" pitchFamily="34" charset="-122"/>
                <a:cs typeface="Outfit" pitchFamily="34" charset="-120"/>
              </a:rPr>
              <a:t>Nerovnoměrné rozložení zájmu</a:t>
            </a:r>
            <a:endParaRPr lang="en-US" sz="1750" dirty="0"/>
          </a:p>
        </p:txBody>
      </p:sp>
      <p:sp>
        <p:nvSpPr>
          <p:cNvPr id="11" name="Text 5"/>
          <p:cNvSpPr/>
          <p:nvPr/>
        </p:nvSpPr>
        <p:spPr>
          <a:xfrm>
            <a:off x="1020634" y="380844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cs-CZ" sz="230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Nízké aspirace v některých územích</a:t>
            </a:r>
            <a:endParaRPr lang="en-US" sz="2300" dirty="0">
              <a:solidFill>
                <a:srgbClr val="215F9A"/>
              </a:solidFill>
            </a:endParaRPr>
          </a:p>
        </p:txBody>
      </p:sp>
      <p:sp>
        <p:nvSpPr>
          <p:cNvPr id="12" name="Text 6"/>
          <p:cNvSpPr/>
          <p:nvPr/>
        </p:nvSpPr>
        <p:spPr>
          <a:xfrm>
            <a:off x="976989" y="4218980"/>
            <a:ext cx="362188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cs-CZ" sz="1750" dirty="0">
                <a:latin typeface="Outfit" pitchFamily="34" charset="0"/>
                <a:ea typeface="Outfit" pitchFamily="34" charset="-122"/>
                <a:cs typeface="Outfit" pitchFamily="34" charset="-120"/>
              </a:rPr>
              <a:t>Ovlivněno vyšší koncentrací sociálních a ekonomických problémů</a:t>
            </a:r>
            <a:endParaRPr lang="en-US" sz="175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1163339-4D5C-D5CC-E241-2994556A5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42" y="5417292"/>
            <a:ext cx="5966924" cy="2427921"/>
          </a:xfrm>
          <a:prstGeom prst="rect">
            <a:avLst/>
          </a:prstGeom>
        </p:spPr>
      </p:pic>
      <p:pic>
        <p:nvPicPr>
          <p:cNvPr id="9" name="Obrázek 8" descr="Obsah obrázku Písmo, Grafika, snímek obrazovky, grafický design&#10;&#10;AI-generated content may be incorrect.">
            <a:extLst>
              <a:ext uri="{FF2B5EF4-FFF2-40B4-BE49-F238E27FC236}">
                <a16:creationId xmlns:a16="http://schemas.microsoft.com/office/drawing/2014/main" id="{9831EB01-B83B-B177-4D77-34FB6E7999F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222" y="7323575"/>
            <a:ext cx="2567082" cy="632192"/>
          </a:xfrm>
          <a:prstGeom prst="rect">
            <a:avLst/>
          </a:prstGeom>
        </p:spPr>
      </p:pic>
      <p:pic>
        <p:nvPicPr>
          <p:cNvPr id="10" name="image61.png" descr="Obsah obrázku mapa, text&#10;&#10;Obsah vygenerovaný umělou inteligencí může být nesprávný.">
            <a:extLst>
              <a:ext uri="{FF2B5EF4-FFF2-40B4-BE49-F238E27FC236}">
                <a16:creationId xmlns:a16="http://schemas.microsoft.com/office/drawing/2014/main" id="{B917E953-F853-3D5D-0E0A-A31537077DAF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8132436" y="945736"/>
            <a:ext cx="5013576" cy="3319200"/>
          </a:xfrm>
          <a:prstGeom prst="rect">
            <a:avLst/>
          </a:prstGeom>
          <a:ln/>
        </p:spPr>
      </p:pic>
      <p:pic>
        <p:nvPicPr>
          <p:cNvPr id="13" name="image87.png" descr="Obsah obrázku mapa, atlas, text&#10;&#10;Obsah vygenerovaný umělou inteligencí může být nesprávný.">
            <a:extLst>
              <a:ext uri="{FF2B5EF4-FFF2-40B4-BE49-F238E27FC236}">
                <a16:creationId xmlns:a16="http://schemas.microsoft.com/office/drawing/2014/main" id="{0C401EB1-6EC7-BF4E-ACAA-27F683F07F42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8132436" y="4103204"/>
            <a:ext cx="5013576" cy="3320100"/>
          </a:xfrm>
          <a:prstGeom prst="rect">
            <a:avLst/>
          </a:prstGeom>
          <a:ln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55151734-0B31-0CD1-05FF-5F7DDD791E41}"/>
              </a:ext>
            </a:extLst>
          </p:cNvPr>
          <p:cNvSpPr/>
          <p:nvPr/>
        </p:nvSpPr>
        <p:spPr>
          <a:xfrm>
            <a:off x="0" y="2271562"/>
            <a:ext cx="14630400" cy="46682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 0"/>
          <p:cNvSpPr/>
          <p:nvPr/>
        </p:nvSpPr>
        <p:spPr>
          <a:xfrm>
            <a:off x="8759834" y="589421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Propojení s portálem Vzdělávání v datech</a:t>
            </a:r>
            <a:endParaRPr lang="en-US" sz="4650" dirty="0"/>
          </a:p>
        </p:txBody>
      </p:sp>
      <p:sp>
        <p:nvSpPr>
          <p:cNvPr id="5" name="Text 2"/>
          <p:cNvSpPr/>
          <p:nvPr/>
        </p:nvSpPr>
        <p:spPr>
          <a:xfrm>
            <a:off x="9561006" y="304838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Webový portál</a:t>
            </a:r>
            <a:endParaRPr lang="en-US" sz="2300" dirty="0">
              <a:solidFill>
                <a:srgbClr val="215F9A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9561008" y="3426365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u="sng" dirty="0">
                <a:latin typeface="Outfit" pitchFamily="34" charset="0"/>
                <a:ea typeface="Outfit" pitchFamily="34" charset="-122"/>
                <a:cs typeface="Outfit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www.vzdelavanivdatech.cz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9561007" y="402740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Regionální přehledy</a:t>
            </a:r>
            <a:endParaRPr lang="en-US" sz="2300" dirty="0">
              <a:solidFill>
                <a:srgbClr val="215F9A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9561008" y="4390904"/>
            <a:ext cx="67626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latin typeface="Outfit" pitchFamily="34" charset="0"/>
                <a:ea typeface="Outfit" pitchFamily="34" charset="-122"/>
                <a:cs typeface="Outfit" pitchFamily="34" charset="-120"/>
              </a:rPr>
              <a:t>Možnost filtrace a detailního zobrazení dat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9561008" y="496730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Propojení s mapami</a:t>
            </a:r>
            <a:endParaRPr lang="en-US" sz="2300" dirty="0">
              <a:solidFill>
                <a:srgbClr val="215F9A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9561008" y="5339373"/>
            <a:ext cx="642235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latin typeface="Outfit" pitchFamily="34" charset="0"/>
                <a:ea typeface="Outfit" pitchFamily="34" charset="-122"/>
                <a:cs typeface="Outfit" pitchFamily="34" charset="-120"/>
              </a:rPr>
              <a:t>Interaktivní vizualizace a datové sady</a:t>
            </a:r>
            <a:endParaRPr lang="en-US" sz="1750" dirty="0"/>
          </a:p>
        </p:txBody>
      </p:sp>
      <p:pic>
        <p:nvPicPr>
          <p:cNvPr id="2" name="Obrázek 1" descr="Obsah obrázku Písmo, Grafika, snímek obrazovky, grafický design&#10;&#10;AI-generated content may be incorrect.">
            <a:extLst>
              <a:ext uri="{FF2B5EF4-FFF2-40B4-BE49-F238E27FC236}">
                <a16:creationId xmlns:a16="http://schemas.microsoft.com/office/drawing/2014/main" id="{8EC82D12-3E1B-BC83-A2D9-109B6F2CBB2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222" y="7323575"/>
            <a:ext cx="2567082" cy="63219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042518A-9FC4-D7D9-CA49-093E07B21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8" y="1137717"/>
            <a:ext cx="4149164" cy="287799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EDA2242-62D0-93F3-8492-61AE759A60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636" y="820715"/>
            <a:ext cx="3509379" cy="335084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057CCE4F-23E0-6577-B5F1-0A1EF1026E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28" y="4399474"/>
            <a:ext cx="7933721" cy="3355403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B83AF538-D885-DEB3-7E38-7558BC4423CB}"/>
              </a:ext>
            </a:extLst>
          </p:cNvPr>
          <p:cNvSpPr/>
          <p:nvPr/>
        </p:nvSpPr>
        <p:spPr>
          <a:xfrm>
            <a:off x="235604" y="787653"/>
            <a:ext cx="7933721" cy="687648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Písmo, Grafika, snímek obrazovky, grafický design&#10;&#10;AI-generated content may be incorrect.">
            <a:extLst>
              <a:ext uri="{FF2B5EF4-FFF2-40B4-BE49-F238E27FC236}">
                <a16:creationId xmlns:a16="http://schemas.microsoft.com/office/drawing/2014/main" id="{3158E3A6-11E1-4A9A-CF24-F5221AC5BCC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222" y="7323575"/>
            <a:ext cx="2567082" cy="632192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D40082DE-D148-8337-2B57-54AC3420D5C1}"/>
              </a:ext>
            </a:extLst>
          </p:cNvPr>
          <p:cNvSpPr/>
          <p:nvPr/>
        </p:nvSpPr>
        <p:spPr>
          <a:xfrm>
            <a:off x="661437" y="770396"/>
            <a:ext cx="9307629" cy="8774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cs-CZ" sz="465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Vzdělávání a ekonomická efektivita</a:t>
            </a:r>
            <a:endParaRPr lang="en-US" sz="465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4107C30-5FDD-B015-2E66-ED7BF7418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45" y="2615083"/>
            <a:ext cx="7713790" cy="4379788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579CD4D-B4F3-7524-CA11-38327772F8D9}"/>
              </a:ext>
            </a:extLst>
          </p:cNvPr>
          <p:cNvSpPr txBox="1"/>
          <p:nvPr/>
        </p:nvSpPr>
        <p:spPr>
          <a:xfrm>
            <a:off x="661437" y="1925583"/>
            <a:ext cx="8777838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25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Mapy umožňují sledovat </a:t>
            </a:r>
            <a:r>
              <a:rPr lang="cs-CZ" sz="2250" b="1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náklady vs. výsledky </a:t>
            </a:r>
            <a:r>
              <a:rPr lang="cs-CZ" sz="2250" dirty="0">
                <a:solidFill>
                  <a:srgbClr val="215F9A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v regionech</a:t>
            </a:r>
            <a:endParaRPr lang="cs-CZ" sz="2250" dirty="0">
              <a:solidFill>
                <a:srgbClr val="215F9A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2DCB881-B060-B7C4-9220-A630EEF0F278}"/>
              </a:ext>
            </a:extLst>
          </p:cNvPr>
          <p:cNvSpPr txBox="1"/>
          <p:nvPr/>
        </p:nvSpPr>
        <p:spPr>
          <a:xfrm>
            <a:off x="9420201" y="3528744"/>
            <a:ext cx="450532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700" dirty="0">
                <a:latin typeface="Outfit" pitchFamily="34" charset="0"/>
                <a:ea typeface="Outfit" pitchFamily="34" charset="-122"/>
                <a:cs typeface="Outfit" pitchFamily="34" charset="-120"/>
              </a:rPr>
              <a:t>Lze vyhodnocovat poměr vstupů (učitelé, kapacity škol) a výstupů (výsledky žáků)</a:t>
            </a:r>
            <a:endParaRPr lang="cs-CZ" sz="17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69E7676-D4D0-3407-1787-D8CCBEABCD03}"/>
              </a:ext>
            </a:extLst>
          </p:cNvPr>
          <p:cNvSpPr txBox="1"/>
          <p:nvPr/>
        </p:nvSpPr>
        <p:spPr>
          <a:xfrm>
            <a:off x="9439275" y="4225139"/>
            <a:ext cx="4505325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700" dirty="0">
                <a:latin typeface="Outfit" pitchFamily="34" charset="0"/>
                <a:ea typeface="Outfit" pitchFamily="34" charset="-122"/>
                <a:cs typeface="Outfit" pitchFamily="34" charset="-120"/>
              </a:rPr>
              <a:t>Pomoc při plánování </a:t>
            </a:r>
            <a:r>
              <a:rPr lang="cs-CZ" sz="1700" b="1" dirty="0">
                <a:latin typeface="Outfit" pitchFamily="34" charset="0"/>
                <a:ea typeface="Outfit" pitchFamily="34" charset="-122"/>
                <a:cs typeface="Outfit" pitchFamily="34" charset="-120"/>
              </a:rPr>
              <a:t>alokací zdrojů</a:t>
            </a:r>
            <a:r>
              <a:rPr lang="cs-CZ" sz="1700" dirty="0">
                <a:latin typeface="Outfit" pitchFamily="34" charset="0"/>
                <a:ea typeface="Outfit" pitchFamily="34" charset="-122"/>
                <a:cs typeface="Outfit" pitchFamily="34" charset="-120"/>
              </a:rPr>
              <a:t>, zřizování škol či podpory škol ve znevýhodněných podmínkách</a:t>
            </a:r>
            <a:endParaRPr lang="cs-CZ" sz="17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4ECAD20-9C6F-39DE-9A65-D46B1388BCC4}"/>
              </a:ext>
            </a:extLst>
          </p:cNvPr>
          <p:cNvSpPr txBox="1"/>
          <p:nvPr/>
        </p:nvSpPr>
        <p:spPr>
          <a:xfrm>
            <a:off x="9420202" y="5183145"/>
            <a:ext cx="450532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700" dirty="0">
                <a:latin typeface="Outfit" pitchFamily="34" charset="0"/>
                <a:ea typeface="Outfit" pitchFamily="34" charset="-122"/>
                <a:cs typeface="Outfit" pitchFamily="34" charset="-120"/>
              </a:rPr>
              <a:t>Inspirace pro </a:t>
            </a:r>
            <a:r>
              <a:rPr lang="cs-CZ" sz="1700" b="1" dirty="0">
                <a:latin typeface="Outfit" pitchFamily="34" charset="0"/>
                <a:ea typeface="Outfit" pitchFamily="34" charset="-122"/>
                <a:cs typeface="Outfit" pitchFamily="34" charset="-120"/>
              </a:rPr>
              <a:t>nákladově efektivní praxi </a:t>
            </a:r>
          </a:p>
          <a:p>
            <a:r>
              <a:rPr lang="cs-CZ" sz="1700" dirty="0">
                <a:latin typeface="Outfit" pitchFamily="34" charset="0"/>
                <a:ea typeface="Outfit" pitchFamily="34" charset="-122"/>
                <a:cs typeface="Outfit" pitchFamily="34" charset="-120"/>
              </a:rPr>
              <a:t>v jiných regionech</a:t>
            </a:r>
            <a:endParaRPr lang="cs-CZ" sz="1700" dirty="0"/>
          </a:p>
        </p:txBody>
      </p:sp>
      <p:pic>
        <p:nvPicPr>
          <p:cNvPr id="17" name="Grafický objekt 16" descr="Zaškrtnutí obrys">
            <a:extLst>
              <a:ext uri="{FF2B5EF4-FFF2-40B4-BE49-F238E27FC236}">
                <a16:creationId xmlns:a16="http://schemas.microsoft.com/office/drawing/2014/main" id="{B1E8D51A-B267-3B85-498C-E8A86D3E0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54665" y="3653029"/>
            <a:ext cx="365536" cy="365536"/>
          </a:xfrm>
          <a:prstGeom prst="rect">
            <a:avLst/>
          </a:prstGeom>
        </p:spPr>
      </p:pic>
      <p:pic>
        <p:nvPicPr>
          <p:cNvPr id="18" name="Grafický objekt 17" descr="Zaškrtnutí obrys">
            <a:extLst>
              <a:ext uri="{FF2B5EF4-FFF2-40B4-BE49-F238E27FC236}">
                <a16:creationId xmlns:a16="http://schemas.microsoft.com/office/drawing/2014/main" id="{717BE87F-8A3D-9435-0211-F5B60DD2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54665" y="4439441"/>
            <a:ext cx="365536" cy="365536"/>
          </a:xfrm>
          <a:prstGeom prst="rect">
            <a:avLst/>
          </a:prstGeom>
        </p:spPr>
      </p:pic>
      <p:pic>
        <p:nvPicPr>
          <p:cNvPr id="19" name="Grafický objekt 18" descr="Zaškrtnutí obrys">
            <a:extLst>
              <a:ext uri="{FF2B5EF4-FFF2-40B4-BE49-F238E27FC236}">
                <a16:creationId xmlns:a16="http://schemas.microsoft.com/office/drawing/2014/main" id="{6006D5BC-B080-9E48-8DB3-19CDF320D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54665" y="5266170"/>
            <a:ext cx="365536" cy="36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7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3165</TotalTime>
  <Words>341</Words>
  <Application>Microsoft Office PowerPoint</Application>
  <PresentationFormat>Vlastní</PresentationFormat>
  <Paragraphs>79</Paragraphs>
  <Slides>12</Slides>
  <Notes>9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12</vt:i4>
      </vt:variant>
    </vt:vector>
  </HeadingPairs>
  <TitlesOfParts>
    <vt:vector size="19" baseType="lpstr">
      <vt:lpstr>Aptos</vt:lpstr>
      <vt:lpstr>Outfit</vt:lpstr>
      <vt:lpstr>Arial</vt:lpstr>
      <vt:lpstr>Aptos Display</vt:lpstr>
      <vt:lpstr>Segoe UI</vt:lpstr>
      <vt:lpstr>Office Theme</vt:lpstr>
      <vt:lpstr>1_Motiv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Brzybohatá Anna</cp:lastModifiedBy>
  <cp:revision>6</cp:revision>
  <dcterms:created xsi:type="dcterms:W3CDTF">2025-06-12T08:51:57Z</dcterms:created>
  <dcterms:modified xsi:type="dcterms:W3CDTF">2025-08-18T11:15:57Z</dcterms:modified>
</cp:coreProperties>
</file>