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notesMasterIdLst>
    <p:notesMasterId r:id="rId37"/>
  </p:notesMasterIdLst>
  <p:sldIdLst>
    <p:sldId id="256" r:id="rId6"/>
    <p:sldId id="761" r:id="rId7"/>
    <p:sldId id="498" r:id="rId8"/>
    <p:sldId id="752" r:id="rId9"/>
    <p:sldId id="757" r:id="rId10"/>
    <p:sldId id="762" r:id="rId11"/>
    <p:sldId id="753" r:id="rId12"/>
    <p:sldId id="763" r:id="rId13"/>
    <p:sldId id="764" r:id="rId14"/>
    <p:sldId id="754" r:id="rId15"/>
    <p:sldId id="785" r:id="rId16"/>
    <p:sldId id="771" r:id="rId17"/>
    <p:sldId id="765" r:id="rId18"/>
    <p:sldId id="773" r:id="rId19"/>
    <p:sldId id="774" r:id="rId20"/>
    <p:sldId id="775" r:id="rId21"/>
    <p:sldId id="776" r:id="rId22"/>
    <p:sldId id="777" r:id="rId23"/>
    <p:sldId id="772" r:id="rId24"/>
    <p:sldId id="778" r:id="rId25"/>
    <p:sldId id="768" r:id="rId26"/>
    <p:sldId id="780" r:id="rId27"/>
    <p:sldId id="782" r:id="rId28"/>
    <p:sldId id="781" r:id="rId29"/>
    <p:sldId id="783" r:id="rId30"/>
    <p:sldId id="784" r:id="rId31"/>
    <p:sldId id="751" r:id="rId32"/>
    <p:sldId id="750" r:id="rId33"/>
    <p:sldId id="789" r:id="rId34"/>
    <p:sldId id="461" r:id="rId35"/>
    <p:sldId id="787" r:id="rId3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mavý vzhled" id="{5D17C389-D887-DB46-BB98-F62E6D5AFF22}">
          <p14:sldIdLst>
            <p14:sldId id="256"/>
          </p14:sldIdLst>
        </p14:section>
        <p14:section name="Světlý vzhled" id="{847CB7C1-D25C-C94A-90F9-9FA2FE0242E5}">
          <p14:sldIdLst>
            <p14:sldId id="761"/>
            <p14:sldId id="498"/>
            <p14:sldId id="752"/>
            <p14:sldId id="757"/>
            <p14:sldId id="762"/>
            <p14:sldId id="753"/>
            <p14:sldId id="763"/>
            <p14:sldId id="764"/>
            <p14:sldId id="754"/>
            <p14:sldId id="785"/>
            <p14:sldId id="771"/>
            <p14:sldId id="765"/>
            <p14:sldId id="773"/>
            <p14:sldId id="774"/>
            <p14:sldId id="775"/>
            <p14:sldId id="776"/>
            <p14:sldId id="777"/>
            <p14:sldId id="772"/>
            <p14:sldId id="778"/>
            <p14:sldId id="768"/>
            <p14:sldId id="780"/>
            <p14:sldId id="782"/>
            <p14:sldId id="781"/>
            <p14:sldId id="783"/>
            <p14:sldId id="784"/>
            <p14:sldId id="751"/>
            <p14:sldId id="750"/>
            <p14:sldId id="789"/>
            <p14:sldId id="461"/>
            <p14:sldId id="78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339"/>
    <a:srgbClr val="FFFFFF"/>
    <a:srgbClr val="FFAA00"/>
    <a:srgbClr val="FCF9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Střední styl 3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52" autoAdjust="0"/>
    <p:restoredTop sz="90336" autoAdjust="0"/>
  </p:normalViewPr>
  <p:slideViewPr>
    <p:cSldViewPr snapToGrid="0">
      <p:cViewPr varScale="1">
        <p:scale>
          <a:sx n="58" d="100"/>
          <a:sy n="58" d="100"/>
        </p:scale>
        <p:origin x="904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85" d="100"/>
        <a:sy n="85" d="100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EE7B8BB-D9D6-467F-9994-F012167BAEAE}" type="datetimeFigureOut">
              <a:rPr lang="cs-CZ" smtClean="0"/>
              <a:pPr/>
              <a:t>25.05.2026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658EE2B-939F-47CD-9BC5-5FD16CEF397F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5218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8EE2B-939F-47CD-9BC5-5FD16CEF397F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135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4" name="Obrázek 3" descr="Obsah obrázku text, Písmo, snímek obrazovky, Grafika&#10;&#10;Obsah generovaný pomocí AI může být nesprávný.">
            <a:extLst>
              <a:ext uri="{FF2B5EF4-FFF2-40B4-BE49-F238E27FC236}">
                <a16:creationId xmlns:a16="http://schemas.microsoft.com/office/drawing/2014/main" id="{373417D8-D1D7-B82B-DC1C-39B8F973C1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7" t="23749" r="10361" b="23269"/>
          <a:stretch>
            <a:fillRect/>
          </a:stretch>
        </p:blipFill>
        <p:spPr>
          <a:xfrm>
            <a:off x="719999" y="641675"/>
            <a:ext cx="3653217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810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mal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7003"/>
            <a:ext cx="8964000" cy="3915521"/>
          </a:xfrm>
        </p:spPr>
        <p:txBody>
          <a:bodyPr numCol="1" spcCol="360000">
            <a:normAutofit/>
          </a:bodyPr>
          <a:lstStyle>
            <a:lvl1pPr marL="360000" indent="-360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667C9E67-68A9-C008-6034-D232C1AF110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3407055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ředělový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1015999"/>
            <a:ext cx="9900000" cy="2413001"/>
          </a:xfrm>
        </p:spPr>
        <p:txBody>
          <a:bodyPr anchor="b"/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684000" y="3676651"/>
            <a:ext cx="9900000" cy="2413000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0801033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1599"/>
            <a:ext cx="9900000" cy="216000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2838500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s obrázk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5">
            <a:extLst>
              <a:ext uri="{FF2B5EF4-FFF2-40B4-BE49-F238E27FC236}">
                <a16:creationId xmlns:a16="http://schemas.microsoft.com/office/drawing/2014/main" id="{0EED0200-723A-192F-A0AB-3C11FC5331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3174"/>
            <a:ext cx="5412000" cy="338435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4766654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ěžný s obrázke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56504"/>
            <a:ext cx="4476000" cy="3797036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BB38CCEF-CF1A-B72B-D67E-9A39E14D3E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98501" y="2213429"/>
            <a:ext cx="4285499" cy="361866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9217DFE5-4AB5-CB80-1E80-AF1A38727F6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4102232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dva sloupc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4BF51896-151D-3843-DB7C-41BB6E22FE4B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60477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06D5A9D-5B24-E761-D1A3-27947B1C890A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21705855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93601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7671851E-E145-B540-BFE6-BCB164F7650F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19333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5DD8208-8E62-3BCD-5295-A5DE908611E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408009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2" name="Zástupný symbol pro číslo snímku 5">
            <a:extLst>
              <a:ext uri="{FF2B5EF4-FFF2-40B4-BE49-F238E27FC236}">
                <a16:creationId xmlns:a16="http://schemas.microsoft.com/office/drawing/2014/main" id="{C2D358F0-6A79-42DF-456E-F8DBAF212BBF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2346318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3 sloupce podbarven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0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2C9E7C88-D105-85BB-7817-7828128845B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156517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F3B495C6-E9D9-BB16-034D-BB35D518475B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420259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6362B212-FD62-9F50-CE3D-DFF199FD57C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6830137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 podbarvené se šipkami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6B0AA4C-B328-7C47-A4DA-F8ED2EFC47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85314" y="3880589"/>
            <a:ext cx="363853" cy="301120"/>
          </a:xfrm>
          <a:prstGeom prst="rect">
            <a:avLst/>
          </a:prstGeom>
        </p:spPr>
      </p:pic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63E211A-EC28-5A07-3501-03AC420E839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4056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A544A6B-12C5-DC1B-EDF5-D0332255C4D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5448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7D22E6FE-C4C5-B012-E7A4-C906162897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46114" y="3880589"/>
            <a:ext cx="363853" cy="301120"/>
          </a:xfrm>
          <a:prstGeom prst="rect">
            <a:avLst/>
          </a:prstGeom>
        </p:spPr>
      </p:pic>
      <p:sp>
        <p:nvSpPr>
          <p:cNvPr id="13" name="Zástupný text 8">
            <a:extLst>
              <a:ext uri="{FF2B5EF4-FFF2-40B4-BE49-F238E27FC236}">
                <a16:creationId xmlns:a16="http://schemas.microsoft.com/office/drawing/2014/main" id="{E61F4B55-11B4-1167-283D-55E922C634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4" name="Zástupný symbol pro číslo snímku 5">
            <a:extLst>
              <a:ext uri="{FF2B5EF4-FFF2-40B4-BE49-F238E27FC236}">
                <a16:creationId xmlns:a16="http://schemas.microsoft.com/office/drawing/2014/main" id="{82C2015C-6855-8BFE-A304-EDB16134EE6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9077225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8" name="Zástupný symbol pro číslo snímku 5">
            <a:extLst>
              <a:ext uri="{FF2B5EF4-FFF2-40B4-BE49-F238E27FC236}">
                <a16:creationId xmlns:a16="http://schemas.microsoft.com/office/drawing/2014/main" id="{E6FDC1DE-B4B0-083B-CF86-1E57EC819B1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4254742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9F0403E7-BC0D-3F6B-6A17-DC5CF67E19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5905499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516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731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4" name="Obrázek 3" descr="Obsah obrázku text, Písmo, snímek obrazovky, Grafika&#10;&#10;Obsah generovaný pomocí AI může být nesprávný.">
            <a:extLst>
              <a:ext uri="{FF2B5EF4-FFF2-40B4-BE49-F238E27FC236}">
                <a16:creationId xmlns:a16="http://schemas.microsoft.com/office/drawing/2014/main" id="{C67F1D9B-A262-3956-FFB9-E7341D3666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7" t="23749" r="10361" b="23269"/>
          <a:stretch>
            <a:fillRect/>
          </a:stretch>
        </p:blipFill>
        <p:spPr>
          <a:xfrm>
            <a:off x="719999" y="641675"/>
            <a:ext cx="3653217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930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 indent="0"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60B77F-477A-D5FB-8405-23971B2738BD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37128440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dnadpis, 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8" name="Zástupný symbol pro číslo snímku 5">
            <a:extLst>
              <a:ext uri="{FF2B5EF4-FFF2-40B4-BE49-F238E27FC236}">
                <a16:creationId xmlns:a16="http://schemas.microsoft.com/office/drawing/2014/main" id="{0E9E0BDC-B470-B4BC-892A-7CD72300D49D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5201656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 a popise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7556DA22-95D2-B84C-8D36-C93C88F1A70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9986508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graf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bg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1846262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6068FBD-80A0-A131-94EA-3F77B4064DB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2338423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graf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bg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2175418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4979A1C8-AB56-208C-E695-4985A095C3C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FFB432D-C3B5-D43F-DAB7-52E395EF4C4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30260777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tabulk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5400942" y="2213361"/>
            <a:ext cx="6097458" cy="2836476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B66658BE-27EF-DD53-8F17-938260B54B8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1620000" y="2167003"/>
            <a:ext cx="3516021" cy="3915521"/>
          </a:xfrm>
        </p:spPr>
        <p:txBody>
          <a:bodyPr numCol="1" spcCol="360000">
            <a:normAutofit/>
          </a:bodyPr>
          <a:lstStyle>
            <a:lvl1pPr marL="288000" indent="-288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11" name="Zástupný symbol pro číslo snímku 5">
            <a:extLst>
              <a:ext uri="{FF2B5EF4-FFF2-40B4-BE49-F238E27FC236}">
                <a16:creationId xmlns:a16="http://schemas.microsoft.com/office/drawing/2014/main" id="{E903755D-63C9-7F62-34B8-C0C2AFB43970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26520197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4D3900D-FEF7-DC42-A070-58AF49658B8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30792740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9063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věr a shrnutí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0" indent="-504000">
              <a:lnSpc>
                <a:spcPct val="120000"/>
              </a:lnSpc>
              <a:spcAft>
                <a:spcPts val="1000"/>
              </a:spcAft>
              <a:buNone/>
              <a:defRPr sz="2000">
                <a:solidFill>
                  <a:schemeClr val="accent5"/>
                </a:solidFill>
              </a:defRPr>
            </a:lvl1pPr>
            <a:lvl2pPr marL="0"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marL="0"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marL="0"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marL="0"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9254956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Závěr a poděkování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5" name="Obrázek 4" descr="Obsah obrázku text, Písmo, snímek obrazovky, Grafika&#10;&#10;Obsah generovaný pomocí AI může být nesprávný.">
            <a:extLst>
              <a:ext uri="{FF2B5EF4-FFF2-40B4-BE49-F238E27FC236}">
                <a16:creationId xmlns:a16="http://schemas.microsoft.com/office/drawing/2014/main" id="{BE1D7B25-CFF7-E0CC-F7DE-42D8AC57E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7" t="23749" r="10361" b="23269"/>
          <a:stretch>
            <a:fillRect/>
          </a:stretch>
        </p:blipFill>
        <p:spPr>
          <a:xfrm>
            <a:off x="719999" y="641675"/>
            <a:ext cx="3653217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4921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00000" y="2340000"/>
            <a:ext cx="63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00000" y="4500000"/>
            <a:ext cx="63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4" name="Obrázek 3" descr="Obsah obrázku text, Písmo, snímek obrazovky, Grafika&#10;&#10;Obsah generovaný pomocí AI může být nesprávný.">
            <a:extLst>
              <a:ext uri="{FF2B5EF4-FFF2-40B4-BE49-F238E27FC236}">
                <a16:creationId xmlns:a16="http://schemas.microsoft.com/office/drawing/2014/main" id="{AC9FC7C4-2866-EDE0-470D-243E4DA9A5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7" t="23749" r="10361" b="23269"/>
          <a:stretch>
            <a:fillRect/>
          </a:stretch>
        </p:blipFill>
        <p:spPr>
          <a:xfrm>
            <a:off x="719999" y="641675"/>
            <a:ext cx="3653217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7050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4" name="Obrázek 3" descr="Obsah obrázku text, Písmo, snímek obrazovky, Grafika&#10;&#10;Obsah generovaný pomocí AI může být nesprávný.">
            <a:extLst>
              <a:ext uri="{FF2B5EF4-FFF2-40B4-BE49-F238E27FC236}">
                <a16:creationId xmlns:a16="http://schemas.microsoft.com/office/drawing/2014/main" id="{E4E3C3DD-3866-6F53-02B5-1DB404D3BB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t="23657" r="14538" b="23008"/>
          <a:stretch>
            <a:fillRect/>
          </a:stretch>
        </p:blipFill>
        <p:spPr>
          <a:xfrm>
            <a:off x="720001" y="636329"/>
            <a:ext cx="3440196" cy="158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793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9F0403E7-BC0D-3F6B-6A17-DC5CF67E19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5905499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516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731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5" name="Obrázek 4" descr="Obsah obrázku text, Písmo, snímek obrazovky, Grafika&#10;&#10;Obsah generovaný pomocí AI může být nesprávný.">
            <a:extLst>
              <a:ext uri="{FF2B5EF4-FFF2-40B4-BE49-F238E27FC236}">
                <a16:creationId xmlns:a16="http://schemas.microsoft.com/office/drawing/2014/main" id="{BDCA6ACC-DA08-30BC-5BBE-7FC47F595A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t="23657" r="14538" b="23008"/>
          <a:stretch>
            <a:fillRect/>
          </a:stretch>
        </p:blipFill>
        <p:spPr>
          <a:xfrm>
            <a:off x="720001" y="636329"/>
            <a:ext cx="3440196" cy="158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7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00000" y="2340000"/>
            <a:ext cx="63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00000" y="4500000"/>
            <a:ext cx="63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4" name="Obrázek 3" descr="Obsah obrázku text, Písmo, snímek obrazovky, Grafika&#10;&#10;Obsah generovaný pomocí AI může být nesprávný.">
            <a:extLst>
              <a:ext uri="{FF2B5EF4-FFF2-40B4-BE49-F238E27FC236}">
                <a16:creationId xmlns:a16="http://schemas.microsoft.com/office/drawing/2014/main" id="{CA50FF28-B021-8DDC-398E-1D1728FE05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t="23657" r="14538" b="23008"/>
          <a:stretch>
            <a:fillRect/>
          </a:stretch>
        </p:blipFill>
        <p:spPr>
          <a:xfrm>
            <a:off x="720001" y="636329"/>
            <a:ext cx="3440196" cy="158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048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klad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0000"/>
            <a:ext cx="8964000" cy="396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1000"/>
              </a:spcAft>
              <a:defRPr/>
            </a:lvl1pPr>
            <a:lvl2pPr>
              <a:spcAft>
                <a:spcPts val="600"/>
              </a:spcAft>
              <a:defRPr sz="1800"/>
            </a:lvl2pPr>
            <a:lvl3pPr marL="684000" indent="-180000">
              <a:spcAft>
                <a:spcPts val="600"/>
              </a:spcAft>
              <a:defRPr>
                <a:solidFill>
                  <a:schemeClr val="accent1"/>
                </a:solidFill>
              </a:defRPr>
            </a:lvl3pPr>
            <a:lvl4pPr marL="684000" indent="-180000">
              <a:spcAft>
                <a:spcPts val="600"/>
              </a:spcAft>
              <a:defRPr/>
            </a:lvl4pPr>
            <a:lvl5pPr marL="684000" indent="-180000">
              <a:spcAft>
                <a:spcPts val="600"/>
              </a:spcAft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2833127-FA44-2449-652E-7C7C47C7D87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CC50D58-9C13-7041-41AC-823B5DE45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3980106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kladní s podnadpise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0000"/>
            <a:ext cx="8964000" cy="396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1000"/>
              </a:spcAft>
              <a:defRPr/>
            </a:lvl1pPr>
            <a:lvl2pPr>
              <a:spcAft>
                <a:spcPts val="600"/>
              </a:spcAft>
              <a:defRPr sz="1800"/>
            </a:lvl2pPr>
            <a:lvl3pPr marL="684000" indent="-180000">
              <a:spcAft>
                <a:spcPts val="600"/>
              </a:spcAft>
              <a:defRPr>
                <a:solidFill>
                  <a:schemeClr val="accent1"/>
                </a:solidFill>
              </a:defRPr>
            </a:lvl3pPr>
            <a:lvl4pPr marL="684000" indent="-180000">
              <a:spcAft>
                <a:spcPts val="600"/>
              </a:spcAft>
              <a:defRPr/>
            </a:lvl4pPr>
            <a:lvl5pPr marL="684000" indent="-180000">
              <a:spcAft>
                <a:spcPts val="600"/>
              </a:spcAft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2833127-FA44-2449-652E-7C7C47C7D87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CC50D58-9C13-7041-41AC-823B5DE45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76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2" name="Zástupný text 8">
            <a:extLst>
              <a:ext uri="{FF2B5EF4-FFF2-40B4-BE49-F238E27FC236}">
                <a16:creationId xmlns:a16="http://schemas.microsoft.com/office/drawing/2014/main" id="{C52BA4E9-4796-3725-545B-D2330E79384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0304314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09551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velk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22525"/>
            <a:ext cx="8964000" cy="3960000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FB23D414-7544-6455-E8D2-C72A3EBC3FA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8331627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  <p15:guide id="2" orient="horz" pos="411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běž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56503"/>
            <a:ext cx="8964000" cy="3926021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2BBC0884-F87E-1907-FF5F-2AB324A5C47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816794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velk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35605"/>
            <a:ext cx="8964000" cy="3946919"/>
          </a:xfrm>
        </p:spPr>
        <p:txBody>
          <a:bodyPr numCol="1" spcCol="360000">
            <a:normAutofit/>
          </a:bodyPr>
          <a:lstStyle>
            <a:lvl1pPr marL="504000" indent="-50400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84905BBB-F9FE-9FBF-15BB-B1658C5A09FF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785083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ma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7003"/>
            <a:ext cx="8964000" cy="3915521"/>
          </a:xfrm>
        </p:spPr>
        <p:txBody>
          <a:bodyPr numCol="1" spcCol="360000">
            <a:normAutofit/>
          </a:bodyPr>
          <a:lstStyle>
            <a:lvl1pPr marL="360000" indent="-360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93163992-C525-2C66-6CAF-F1C6D7A2FF4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300737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kladní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1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BC27F63E-15DF-3417-C4BA-8EDE44B12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55200" y="6300000"/>
            <a:ext cx="2743200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720C6785-6DA0-9A87-9D9D-BA69ABBE0164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2949276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ředělový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1015999"/>
            <a:ext cx="9900000" cy="2413001"/>
          </a:xfrm>
        </p:spPr>
        <p:txBody>
          <a:bodyPr anchor="b"/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684000" y="3676651"/>
            <a:ext cx="9900000" cy="2413000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749703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1599"/>
            <a:ext cx="9900000" cy="216000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8568647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s obrázk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5">
            <a:extLst>
              <a:ext uri="{FF2B5EF4-FFF2-40B4-BE49-F238E27FC236}">
                <a16:creationId xmlns:a16="http://schemas.microsoft.com/office/drawing/2014/main" id="{0EED0200-723A-192F-A0AB-3C11FC5331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3174"/>
            <a:ext cx="5412000" cy="338435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6809195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ěžný s obráz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56504"/>
            <a:ext cx="4476000" cy="3797036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BB38CCEF-CF1A-B72B-D67E-9A39E14D3E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98501" y="2213429"/>
            <a:ext cx="4285499" cy="361866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2C7EEF15-9663-FDF8-3786-E9D1170BC09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394102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C2843CF9-B3FD-9E68-3D7A-392FEBCB4FEE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266427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1A2E329E-B047-5BCC-C0F2-88F14A418F05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1820280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93601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7671851E-E145-B540-BFE6-BCB164F7650F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19333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5DD8208-8E62-3BCD-5295-A5DE908611E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408009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7B9A68AD-FB4B-8978-5212-ECDC03A6FB0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4355645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3 sloupce podbarve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0" y="2257436"/>
            <a:ext cx="3355437" cy="3590706"/>
          </a:xfr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2C9E7C88-D105-85BB-7817-7828128845B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156517" y="2257436"/>
            <a:ext cx="3355437" cy="3590706"/>
          </a:xfr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F3B495C6-E9D9-BB16-034D-BB35D518475B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420259" y="2257436"/>
            <a:ext cx="3355437" cy="3590706"/>
          </a:xfr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C1C452-BE80-BC5C-7921-09A8FE89B91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4288470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 podbarvené se šip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63E211A-EC28-5A07-3501-03AC420E839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405601" y="2246803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A544A6B-12C5-DC1B-EDF5-D0332255C4D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5448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2A3086D1-EC65-B74C-A8BB-C58567182B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85314" y="3880589"/>
            <a:ext cx="360717" cy="301120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CAAABE1A-E3F7-8D77-4BC1-22DA8776E5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46114" y="3880589"/>
            <a:ext cx="360717" cy="301120"/>
          </a:xfrm>
          <a:prstGeom prst="rect">
            <a:avLst/>
          </a:prstGeom>
        </p:spPr>
      </p:pic>
      <p:sp>
        <p:nvSpPr>
          <p:cNvPr id="21" name="Zástupný text 8">
            <a:extLst>
              <a:ext uri="{FF2B5EF4-FFF2-40B4-BE49-F238E27FC236}">
                <a16:creationId xmlns:a16="http://schemas.microsoft.com/office/drawing/2014/main" id="{EE858B53-D403-C768-50C6-B820DCD4E5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22" name="Zástupný symbol pro číslo snímku 5">
            <a:extLst>
              <a:ext uri="{FF2B5EF4-FFF2-40B4-BE49-F238E27FC236}">
                <a16:creationId xmlns:a16="http://schemas.microsoft.com/office/drawing/2014/main" id="{7BDEE34E-2AD1-D45A-CDC5-B7356B87F96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92248586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96F11FE-78A2-69C8-0643-BE729D4F1FD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34406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34D6FE-BA08-8A8E-D5AE-55D3E756260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3610148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kladní s podnadpise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760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1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BC27F63E-15DF-3417-C4BA-8EDE44B12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55200" y="6300000"/>
            <a:ext cx="2743200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720C6785-6DA0-9A87-9D9D-BA69ABBE0164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  <p:sp>
        <p:nvSpPr>
          <p:cNvPr id="6" name="Zástupný text 8">
            <a:extLst>
              <a:ext uri="{FF2B5EF4-FFF2-40B4-BE49-F238E27FC236}">
                <a16:creationId xmlns:a16="http://schemas.microsoft.com/office/drawing/2014/main" id="{660ED184-F5BA-81AC-E62D-8CA75BBEAC8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7681359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6BCC6951-FCF3-7B03-5562-7840A02525D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76891814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 a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893E901C-6AA0-0F75-C9B1-BE19FABFC393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25833800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tx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1846262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C3AB57E5-30E5-1721-7ABB-F3BD27E78527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31508938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tx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2165625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4F692555-6195-4F09-FB48-4EF6E638FA7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80B733-56AF-86CD-D756-629084A16536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36118284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5400942" y="2213361"/>
            <a:ext cx="6097458" cy="2836476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1AA2B79E-EBDF-2530-1330-B70DF2E98A5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1620000" y="2167003"/>
            <a:ext cx="3516021" cy="3915521"/>
          </a:xfrm>
        </p:spPr>
        <p:txBody>
          <a:bodyPr numCol="1" spcCol="360000">
            <a:normAutofit/>
          </a:bodyPr>
          <a:lstStyle>
            <a:lvl1pPr marL="288000" indent="-288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0CAAE527-231E-9248-0A0C-52E8BA0AF60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65724562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73882446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408327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věr a shrnut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0" indent="-504000">
              <a:lnSpc>
                <a:spcPct val="120000"/>
              </a:lnSpc>
              <a:spcAft>
                <a:spcPts val="1000"/>
              </a:spcAft>
              <a:buNone/>
              <a:defRPr sz="2000">
                <a:solidFill>
                  <a:schemeClr val="tx1"/>
                </a:solidFill>
              </a:defRPr>
            </a:lvl1pPr>
            <a:lvl2pPr marL="0"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marL="0"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marL="0"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marL="0"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71630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Závěr a poděkov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5" name="Obrázek 4" descr="Obsah obrázku text, Písmo, snímek obrazovky, Grafika&#10;&#10;Obsah generovaný pomocí AI může být nesprávný.">
            <a:extLst>
              <a:ext uri="{FF2B5EF4-FFF2-40B4-BE49-F238E27FC236}">
                <a16:creationId xmlns:a16="http://schemas.microsoft.com/office/drawing/2014/main" id="{D5AB6AC5-6A4B-4D6E-3293-D497CF31FD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t="23657" r="14538" b="23008"/>
          <a:stretch>
            <a:fillRect/>
          </a:stretch>
        </p:blipFill>
        <p:spPr>
          <a:xfrm>
            <a:off x="720001" y="636329"/>
            <a:ext cx="3440196" cy="158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339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5638249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velký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22525"/>
            <a:ext cx="8964000" cy="3960000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FB23D414-7544-6455-E8D2-C72A3EBC3FA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5499228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  <p15:guide id="2" orient="horz" pos="411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běžný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56503"/>
            <a:ext cx="8964000" cy="3926021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287EABB6-9EA1-4F27-1C21-C571E0100C5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3767757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velk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35605"/>
            <a:ext cx="8964000" cy="3946919"/>
          </a:xfrm>
        </p:spPr>
        <p:txBody>
          <a:bodyPr numCol="1" spcCol="360000">
            <a:normAutofit/>
          </a:bodyPr>
          <a:lstStyle>
            <a:lvl1pPr marL="504000" indent="-504000">
              <a:lnSpc>
                <a:spcPct val="100000"/>
              </a:lnSpc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B5547E9F-BA9C-9C4B-9DF5-F81989FE809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2562001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26" Type="http://schemas.openxmlformats.org/officeDocument/2006/relationships/slideLayout" Target="../slideLayouts/slideLayout55.xml"/><Relationship Id="rId3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50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5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29" Type="http://schemas.openxmlformats.org/officeDocument/2006/relationships/slideLayout" Target="../slideLayouts/slideLayout58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24" Type="http://schemas.openxmlformats.org/officeDocument/2006/relationships/slideLayout" Target="../slideLayouts/slideLayout53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23" Type="http://schemas.openxmlformats.org/officeDocument/2006/relationships/slideLayout" Target="../slideLayouts/slideLayout52.xml"/><Relationship Id="rId28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slideLayout" Target="../slideLayouts/slideLayout51.xml"/><Relationship Id="rId27" Type="http://schemas.openxmlformats.org/officeDocument/2006/relationships/slideLayout" Target="../slideLayouts/slideLayout56.xml"/><Relationship Id="rId30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4000" y="1825625"/>
            <a:ext cx="99000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55200" y="6300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 descr="Obsah obrázku symbol, Grafika, logo, snímek obrazovky&#10;&#10;Obsah generovaný pomocí AI může být nesprávný.">
            <a:extLst>
              <a:ext uri="{FF2B5EF4-FFF2-40B4-BE49-F238E27FC236}">
                <a16:creationId xmlns:a16="http://schemas.microsoft.com/office/drawing/2014/main" id="{DF67F3F1-F3D2-EC43-5EB5-2BB7ED887C96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1" t="23639" r="32108" b="23684"/>
          <a:stretch>
            <a:fillRect/>
          </a:stretch>
        </p:blipFill>
        <p:spPr>
          <a:xfrm>
            <a:off x="11037600" y="0"/>
            <a:ext cx="504859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724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5" r:id="rId2"/>
    <p:sldLayoutId id="2147483660" r:id="rId3"/>
    <p:sldLayoutId id="2147483718" r:id="rId4"/>
    <p:sldLayoutId id="2147483721" r:id="rId5"/>
    <p:sldLayoutId id="2147483650" r:id="rId6"/>
    <p:sldLayoutId id="2147483676" r:id="rId7"/>
    <p:sldLayoutId id="2147483677" r:id="rId8"/>
    <p:sldLayoutId id="2147483678" r:id="rId9"/>
    <p:sldLayoutId id="2147483679" r:id="rId10"/>
    <p:sldLayoutId id="2147483651" r:id="rId11"/>
    <p:sldLayoutId id="2147483680" r:id="rId12"/>
    <p:sldLayoutId id="2147483681" r:id="rId13"/>
    <p:sldLayoutId id="2147483682" r:id="rId14"/>
    <p:sldLayoutId id="2147483652" r:id="rId15"/>
    <p:sldLayoutId id="2147483683" r:id="rId16"/>
    <p:sldLayoutId id="2147483684" r:id="rId17"/>
    <p:sldLayoutId id="2147483685" r:id="rId18"/>
    <p:sldLayoutId id="2147483686" r:id="rId19"/>
    <p:sldLayoutId id="2147483687" r:id="rId20"/>
    <p:sldLayoutId id="2147483688" r:id="rId21"/>
    <p:sldLayoutId id="2147483689" r:id="rId22"/>
    <p:sldLayoutId id="2147483690" r:id="rId23"/>
    <p:sldLayoutId id="2147483716" r:id="rId24"/>
    <p:sldLayoutId id="2147483691" r:id="rId25"/>
    <p:sldLayoutId id="2147483654" r:id="rId26"/>
    <p:sldLayoutId id="2147483655" r:id="rId27"/>
    <p:sldLayoutId id="2147483719" r:id="rId28"/>
    <p:sldLayoutId id="2147483723" r:id="rId2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Font typeface="Wingdings" pitchFamily="2" charset="2"/>
        <a:buChar char="§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kern="1200">
          <a:solidFill>
            <a:schemeClr val="accent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accent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3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77971" y="2160000"/>
            <a:ext cx="8906029" cy="407806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55200" y="6300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4" name="Obrázek 3" descr="Obsah obrázku symbol, Grafika, logo, snímek obrazovky&#10;&#10;Obsah generovaný pomocí AI může být nesprávný.">
            <a:extLst>
              <a:ext uri="{FF2B5EF4-FFF2-40B4-BE49-F238E27FC236}">
                <a16:creationId xmlns:a16="http://schemas.microsoft.com/office/drawing/2014/main" id="{025FCB21-8AB5-EA3D-1803-9CBD8B12DF84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1" t="23639" r="32108" b="23684"/>
          <a:stretch>
            <a:fillRect/>
          </a:stretch>
        </p:blipFill>
        <p:spPr>
          <a:xfrm>
            <a:off x="11037600" y="0"/>
            <a:ext cx="504859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1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66" r:id="rId4"/>
    <p:sldLayoutId id="2147483722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  <p:sldLayoutId id="2147483708" r:id="rId19"/>
    <p:sldLayoutId id="2147483709" r:id="rId20"/>
    <p:sldLayoutId id="2147483710" r:id="rId21"/>
    <p:sldLayoutId id="2147483711" r:id="rId22"/>
    <p:sldLayoutId id="2147483712" r:id="rId23"/>
    <p:sldLayoutId id="2147483717" r:id="rId24"/>
    <p:sldLayoutId id="2147483713" r:id="rId25"/>
    <p:sldLayoutId id="2147483668" r:id="rId26"/>
    <p:sldLayoutId id="2147483669" r:id="rId27"/>
    <p:sldLayoutId id="2147483720" r:id="rId28"/>
    <p:sldLayoutId id="2147483724" r:id="rId2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5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sdv.msmt.cz/vzdelavani/stredni-vzdelavani/metodicky-navod-pro-zavedeni-oboru-vzdelani-l0-h-do-bezneho" TargetMode="External"/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3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6.sv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msmt.gov.cz/vzdelavani/stredni-vzdelavani/metodicke-informace-k-dualnimu-praktickemu-vyucovani" TargetMode="External"/><Relationship Id="rId1" Type="http://schemas.openxmlformats.org/officeDocument/2006/relationships/slideLayout" Target="../slideLayouts/slideLayout3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mailto:lenka.navratova@msmt.gov.cz" TargetMode="External"/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356D5B0D-2628-1059-698D-594BA7D021B7}"/>
              </a:ext>
            </a:extLst>
          </p:cNvPr>
          <p:cNvSpPr txBox="1">
            <a:spLocks/>
          </p:cNvSpPr>
          <p:nvPr/>
        </p:nvSpPr>
        <p:spPr>
          <a:xfrm>
            <a:off x="529213" y="588790"/>
            <a:ext cx="11133573" cy="13514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mbria" panose="02040503050406030204" pitchFamily="18" charset="0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34311FE-B1A4-26E4-8928-FC56469691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51672" y="2470567"/>
            <a:ext cx="8470027" cy="1916866"/>
          </a:xfrm>
        </p:spPr>
        <p:txBody>
          <a:bodyPr>
            <a:normAutofit/>
          </a:bodyPr>
          <a:lstStyle/>
          <a:p>
            <a:r>
              <a:rPr lang="cs-CZ" dirty="0"/>
              <a:t>Závěrečná zkouška s výučním listem v kontextu platné legislativy</a:t>
            </a:r>
            <a:endParaRPr lang="cs-CZ" sz="2800" b="0" dirty="0">
              <a:solidFill>
                <a:schemeClr val="accent5"/>
              </a:solidFill>
            </a:endParaRP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62C1B0FB-2315-BCF9-FB40-F0A73981A2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52782" y="4240504"/>
            <a:ext cx="5400000" cy="1354476"/>
          </a:xfrm>
        </p:spPr>
        <p:txBody>
          <a:bodyPr>
            <a:normAutofit/>
          </a:bodyPr>
          <a:lstStyle/>
          <a:p>
            <a:r>
              <a:rPr lang="cs-CZ" sz="2400" dirty="0"/>
              <a:t>Ing. Mgr. Lenka Návratová</a:t>
            </a:r>
          </a:p>
          <a:p>
            <a:r>
              <a:rPr lang="cs-CZ" b="1" dirty="0"/>
              <a:t>Oddělení odborného a dalšího vzdělávání</a:t>
            </a:r>
            <a:endParaRPr lang="cs-CZ" sz="2400" dirty="0"/>
          </a:p>
        </p:txBody>
      </p:sp>
      <p:sp>
        <p:nvSpPr>
          <p:cNvPr id="14" name="Zástupný symbol pro datum 3">
            <a:extLst>
              <a:ext uri="{FF2B5EF4-FFF2-40B4-BE49-F238E27FC236}">
                <a16:creationId xmlns:a16="http://schemas.microsoft.com/office/drawing/2014/main" id="{D8987507-98AD-D361-3036-433E803010CE}"/>
              </a:ext>
            </a:extLst>
          </p:cNvPr>
          <p:cNvSpPr txBox="1">
            <a:spLocks/>
          </p:cNvSpPr>
          <p:nvPr/>
        </p:nvSpPr>
        <p:spPr>
          <a:xfrm>
            <a:off x="720000" y="5976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14. května 2026</a:t>
            </a:r>
          </a:p>
        </p:txBody>
      </p:sp>
    </p:spTree>
    <p:extLst>
      <p:ext uri="{BB962C8B-B14F-4D97-AF65-F5344CB8AC3E}">
        <p14:creationId xmlns:p14="http://schemas.microsoft.com/office/powerpoint/2010/main" val="2237099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9A49F3-32C3-19C8-A445-8809C4AD7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916" y="294935"/>
            <a:ext cx="9900000" cy="613957"/>
          </a:xfrm>
        </p:spPr>
        <p:txBody>
          <a:bodyPr/>
          <a:lstStyle/>
          <a:p>
            <a:r>
              <a:rPr lang="cs-CZ" dirty="0"/>
              <a:t>Klasifikace a hodnocení ZZ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0C197E-1E2D-BD06-865A-6292C11D1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084" y="908891"/>
            <a:ext cx="11142796" cy="5654173"/>
          </a:xfrm>
        </p:spPr>
        <p:txBody>
          <a:bodyPr>
            <a:normAutofit lnSpcReduction="10000"/>
          </a:bodyPr>
          <a:lstStyle/>
          <a:p>
            <a:r>
              <a:rPr lang="cs-CZ" dirty="0"/>
              <a:t>👉</a:t>
            </a:r>
            <a:r>
              <a:rPr lang="cs-CZ" b="1" dirty="0"/>
              <a:t>§ 74 odst. 10 ŠZ</a:t>
            </a:r>
          </a:p>
          <a:p>
            <a:r>
              <a:rPr lang="cs-CZ" b="1" dirty="0"/>
              <a:t>👉 § 4 vyhlášky  č. 47/2005 Sb.</a:t>
            </a:r>
          </a:p>
          <a:p>
            <a:endParaRPr lang="cs-CZ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dirty="0"/>
              <a:t>klasifikace jednotlivých zkoušek ZZ se provádí známkou (1-5 )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dirty="0"/>
              <a:t>každá </a:t>
            </a:r>
            <a:r>
              <a:rPr lang="cs-CZ" b="1" dirty="0"/>
              <a:t>jednotlivá</a:t>
            </a:r>
            <a:r>
              <a:rPr lang="cs-CZ" dirty="0"/>
              <a:t> zkouška se hodnotí </a:t>
            </a:r>
            <a:r>
              <a:rPr lang="cs-CZ" b="1" dirty="0"/>
              <a:t>samostatně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dirty="0"/>
              <a:t>celkové hodnocení ZZ (prospěl s vyznamenáním, prospěl, neprospěl)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dirty="0"/>
              <a:t>zkušební komise rozhoduje hlasováním, při rovnosti hlasů rozhoduje hlas předsedy (§ 74 ŠZ)</a:t>
            </a:r>
          </a:p>
          <a:p>
            <a:pPr algn="just"/>
            <a:r>
              <a:rPr kumimoji="0" lang="cs-CZ" sz="3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r>
              <a:rPr lang="cs-CZ" b="1" dirty="0"/>
              <a:t> </a:t>
            </a:r>
            <a:r>
              <a:rPr lang="cs-CZ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Jakým způsobem probíhá hlasování zkušební komise u ZZ o hodnocení žáka? Hlasuje komise o každé jednotlivé zkoušce zvlášť?</a:t>
            </a:r>
            <a:endParaRPr lang="cs-CZ" i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cs-CZ" b="1" i="1" dirty="0">
                <a:solidFill>
                  <a:srgbClr val="007339"/>
                </a:solidFill>
              </a:rPr>
              <a:t>Zkušební komise rozhoduje o výsledku každé jednotlivé zkoušky (písemné / praktické / ústní) hlasováním. Při rovnosti hlasů, má rozhodující hlas předseda komise. Hodnocení písemné a praktické zkoušky se oznámí žákům nejpozději </a:t>
            </a:r>
            <a:r>
              <a:rPr lang="cs-CZ" b="1" i="1" u="sng" dirty="0">
                <a:solidFill>
                  <a:srgbClr val="007339"/>
                </a:solidFill>
              </a:rPr>
              <a:t>týden</a:t>
            </a:r>
            <a:r>
              <a:rPr lang="cs-CZ" b="1" i="1" dirty="0">
                <a:solidFill>
                  <a:srgbClr val="007339"/>
                </a:solidFill>
              </a:rPr>
              <a:t> před zahájením ústní zkoušky tzn., že komise musí hlasovat již o výsledku písemné a praktické zkoušky před konáním ústní zkoušky. Pokud není u písemné a praktické zkoušky přítomna zkušební komise, navrhuje klasifikaci dané zkoušky člen komise, který byl u zkoušky přítomen.</a:t>
            </a:r>
            <a:endParaRPr lang="cs-CZ" b="1" dirty="0">
              <a:solidFill>
                <a:srgbClr val="007339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5C775BB-9320-2D34-5716-344188506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2856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CD124F-1967-FCD5-3B7C-D6BC173B7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03788"/>
          </a:xfrm>
        </p:spPr>
        <p:txBody>
          <a:bodyPr/>
          <a:lstStyle/>
          <a:p>
            <a:r>
              <a:rPr lang="cs-CZ" dirty="0"/>
              <a:t>Hodnocení SOP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1B50B9-EF65-6653-6FB5-7E33FC228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1222872"/>
            <a:ext cx="10641340" cy="4638101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b="1" kern="100" dirty="0">
                <a:effectLst/>
                <a:ea typeface="Aptos" panose="020B0004020202020204" pitchFamily="34" charset="0"/>
              </a:rPr>
              <a:t> </a:t>
            </a:r>
            <a:r>
              <a:rPr lang="cs-CZ" sz="3200" b="1" i="1" dirty="0">
                <a:solidFill>
                  <a:srgbClr val="FF0000"/>
                </a:solidFill>
              </a:rPr>
              <a:t>?</a:t>
            </a:r>
            <a:r>
              <a:rPr lang="cs-CZ" b="1" kern="100" dirty="0">
                <a:effectLst/>
                <a:ea typeface="Aptos" panose="020B0004020202020204" pitchFamily="34" charset="0"/>
              </a:rPr>
              <a:t>  </a:t>
            </a:r>
            <a:r>
              <a:rPr lang="cs-CZ" sz="2200" b="1" i="1" kern="1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Aptos" panose="020B0004020202020204" pitchFamily="34" charset="0"/>
              </a:rPr>
              <a:t>Musí žáci vypracovat a obhájit SOP u stanovených oborů Cermatem a jak postupovat v případě, že SOP neodevzdají?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200" dirty="0"/>
              <a:t>👉</a:t>
            </a:r>
            <a:r>
              <a:rPr lang="cs-CZ" sz="2200" b="1" dirty="0"/>
              <a:t>§ 74 odst. 3 ŠZ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200" dirty="0"/>
              <a:t>👉 </a:t>
            </a:r>
            <a:r>
              <a:rPr lang="cs-CZ" sz="2200" b="1" dirty="0"/>
              <a:t>metodika Cermat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cs-CZ" kern="100" dirty="0">
              <a:effectLst/>
              <a:ea typeface="Aptos" panose="020B00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200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U oborů vzdělání, u nichž je závěrečná zkouška koncipována se samostatnou odbornou prací (SOP), jsou žáci povinni SOP vypracovat a obhájit, a to v rozsahu a podle zadání stanoveného Cermatem (resp. jednotným zadáním závěrečné zkoušky). Samostatná odborná práce je součástí praktické závěrečné zkoušky. Jestliže žák neodevzdá SOP ve stanoveném termínu, může ředitel školy v odůvodněných případech povolit odevzdání SOP v náhradním termínu. Jestliže žák SOP neodevzdá, nebude bodově hodnocen za příslušnou část ZZ, což může ovlivnit celkové hodnocení ZZ. </a:t>
            </a:r>
            <a:endParaRPr lang="cs-CZ" sz="2200" b="1" kern="100" dirty="0">
              <a:solidFill>
                <a:srgbClr val="007339"/>
              </a:solidFill>
              <a:effectLst/>
              <a:ea typeface="Aptos" panose="020B00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i="1" kern="100" dirty="0">
                <a:solidFill>
                  <a:srgbClr val="215E99"/>
                </a:solidFill>
                <a:effectLst/>
                <a:ea typeface="Aptos" panose="020B0004020202020204" pitchFamily="34" charset="0"/>
              </a:rPr>
              <a:t> </a:t>
            </a:r>
            <a:endParaRPr lang="cs-CZ" kern="100" dirty="0">
              <a:effectLst/>
              <a:ea typeface="Aptos" panose="020B000402020202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B1EF8A4-571A-F25C-41E9-7E030E694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22541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B43081-3151-F975-7A08-16A5DCAFB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680058"/>
          </a:xfrm>
        </p:spPr>
        <p:txBody>
          <a:bodyPr/>
          <a:lstStyle/>
          <a:p>
            <a:r>
              <a:rPr lang="cs-CZ" dirty="0"/>
              <a:t>Přezkoumání průběhu a výsledků ZZ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93F934-5CFE-7FF1-B83B-AF203BB62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179" y="1299990"/>
            <a:ext cx="11501088" cy="5365135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👉 § 82 ŠZ</a:t>
            </a:r>
          </a:p>
          <a:p>
            <a:pPr marL="504000" marR="0" lvl="0" indent="-504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Font typeface="Wingdings" pitchFamily="2" charset="2"/>
              <a:buNone/>
              <a:tabLst/>
              <a:defRPr/>
            </a:pPr>
            <a:r>
              <a:rPr lang="cs-CZ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r>
              <a:rPr kumimoji="0" lang="cs-CZ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r>
              <a:rPr lang="cs-CZ" b="1" i="1" kern="1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Aptos" panose="020B0004020202020204" pitchFamily="34" charset="0"/>
              </a:rPr>
              <a:t>Jaký je postup při stížnosti žáka/rodiče na průběh nebo hodnocení ZZ? </a:t>
            </a:r>
            <a:endParaRPr lang="cs-CZ" i="1" kern="100" dirty="0">
              <a:solidFill>
                <a:schemeClr val="tx2">
                  <a:lumMod val="75000"/>
                  <a:lumOff val="25000"/>
                </a:schemeClr>
              </a:solidFill>
              <a:effectLst/>
              <a:ea typeface="Aptos" panose="020B00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Pokud má žák (nebo zákonný zástupce nezletilého žáka) pochybnosti o správnosti výsledku nebo regulérnosti průběhu, může podat písemnou žádost o přezkoumání průběhu a výsledku ZZ </a:t>
            </a:r>
            <a:r>
              <a:rPr lang="cs-CZ" b="1" i="1" kern="100" dirty="0">
                <a:solidFill>
                  <a:srgbClr val="007339"/>
                </a:solidFill>
                <a:ea typeface="Aptos" panose="020B0004020202020204" pitchFamily="34" charset="0"/>
              </a:rPr>
              <a:t>podl</a:t>
            </a:r>
            <a:r>
              <a:rPr lang="cs-CZ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e § 82 školského zákona.</a:t>
            </a:r>
            <a:endParaRPr lang="cs-CZ" b="1" kern="100" dirty="0">
              <a:solidFill>
                <a:srgbClr val="007339"/>
              </a:solidFill>
              <a:effectLst/>
              <a:ea typeface="Aptos" panose="020B00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Žádost se podává </a:t>
            </a:r>
            <a:r>
              <a:rPr lang="cs-CZ" b="1" i="1" u="sng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krajskému úřadu </a:t>
            </a:r>
            <a:r>
              <a:rPr lang="cs-CZ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(podle sídla školy) a musí být podána do </a:t>
            </a:r>
            <a:r>
              <a:rPr lang="cs-CZ" b="1" i="1" u="sng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20</a:t>
            </a:r>
            <a:r>
              <a:rPr lang="cs-CZ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 dnů</a:t>
            </a:r>
            <a:r>
              <a:rPr lang="cs-CZ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 </a:t>
            </a:r>
            <a:r>
              <a:rPr lang="cs-CZ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od konce období stanoveného pro konání ZZ</a:t>
            </a:r>
            <a:r>
              <a:rPr lang="cs-CZ" b="1" i="1" kern="100" dirty="0">
                <a:solidFill>
                  <a:srgbClr val="FF0000"/>
                </a:solidFill>
                <a:effectLst/>
                <a:ea typeface="Aptos" panose="020B0004020202020204" pitchFamily="34" charset="0"/>
              </a:rPr>
              <a:t> </a:t>
            </a:r>
            <a:r>
              <a:rPr lang="cs-CZ" i="1" kern="100" dirty="0">
                <a:solidFill>
                  <a:srgbClr val="FF0000"/>
                </a:solidFill>
                <a:effectLst/>
                <a:ea typeface="Aptos" panose="020B0004020202020204" pitchFamily="34" charset="0"/>
              </a:rPr>
              <a:t>(30.6.) tzn., že žádost musí být podána nejpozději </a:t>
            </a:r>
            <a:r>
              <a:rPr lang="cs-CZ" b="1" i="1" u="sng" kern="100" dirty="0">
                <a:solidFill>
                  <a:srgbClr val="FF0000"/>
                </a:solidFill>
                <a:effectLst/>
                <a:ea typeface="Aptos" panose="020B0004020202020204" pitchFamily="34" charset="0"/>
              </a:rPr>
              <a:t>do 20. 7. </a:t>
            </a:r>
            <a:r>
              <a:rPr lang="cs-CZ" i="1" kern="100" dirty="0">
                <a:solidFill>
                  <a:srgbClr val="FF0000"/>
                </a:solidFill>
                <a:effectLst/>
                <a:ea typeface="Aptos" panose="020B0004020202020204" pitchFamily="34" charset="0"/>
              </a:rPr>
              <a:t>v případě řádného termínu ZZ.</a:t>
            </a:r>
            <a:endParaRPr lang="cs-CZ" kern="100" dirty="0">
              <a:solidFill>
                <a:srgbClr val="FF0000"/>
              </a:solidFill>
              <a:effectLst/>
              <a:ea typeface="Aptos" panose="020B0004020202020204" pitchFamily="34" charset="0"/>
            </a:endParaRPr>
          </a:p>
          <a:p>
            <a:pPr lvl="0" algn="just">
              <a:lnSpc>
                <a:spcPct val="107000"/>
              </a:lnSpc>
              <a:buClr>
                <a:srgbClr val="215E99"/>
              </a:buClr>
            </a:pPr>
            <a:r>
              <a:rPr lang="cs-CZ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Podle § 82 odst.1 ŠZ krajský úřad má na vyřízení žádosti 30 dnů od jejího doručení.  Pokud krajský úřad zjistí, že při ZZ byly porušeny právní předpisy nebo se vyskytly jiné závažné nedostatky a tyto mohly mít vliv na řádný průběh nebo výsledek zkoušky, pak výsledek </a:t>
            </a:r>
            <a:r>
              <a:rPr lang="cs-CZ" b="1" i="1" kern="100" dirty="0">
                <a:solidFill>
                  <a:srgbClr val="FF0000"/>
                </a:solidFill>
                <a:effectLst/>
                <a:ea typeface="Aptos" panose="020B0004020202020204" pitchFamily="34" charset="0"/>
              </a:rPr>
              <a:t>změní nebo zruší</a:t>
            </a:r>
            <a:r>
              <a:rPr lang="cs-CZ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 a </a:t>
            </a:r>
            <a:r>
              <a:rPr lang="cs-CZ" b="1" i="1" kern="100" dirty="0">
                <a:solidFill>
                  <a:srgbClr val="FF0000"/>
                </a:solidFill>
                <a:effectLst/>
                <a:ea typeface="Aptos" panose="020B0004020202020204" pitchFamily="34" charset="0"/>
              </a:rPr>
              <a:t>nařídí opakování </a:t>
            </a:r>
            <a:r>
              <a:rPr lang="cs-CZ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zkoušky. Pokud bylo vše v pořádku, krajský úřad výsledek potvrdí a </a:t>
            </a:r>
            <a:r>
              <a:rPr lang="cs-CZ" b="1" i="1" kern="100" dirty="0">
                <a:solidFill>
                  <a:srgbClr val="FF0000"/>
                </a:solidFill>
                <a:effectLst/>
                <a:ea typeface="Aptos" panose="020B0004020202020204" pitchFamily="34" charset="0"/>
              </a:rPr>
              <a:t>žádost zamítne</a:t>
            </a:r>
            <a:r>
              <a:rPr lang="cs-CZ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.</a:t>
            </a:r>
            <a:endParaRPr lang="cs-CZ" b="1" kern="100" dirty="0">
              <a:solidFill>
                <a:srgbClr val="007339"/>
              </a:solidFill>
              <a:effectLst/>
              <a:ea typeface="Aptos" panose="020B000402020202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200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 </a:t>
            </a:r>
            <a:endParaRPr lang="cs-CZ" sz="2200" b="1" kern="100" dirty="0">
              <a:solidFill>
                <a:srgbClr val="007339"/>
              </a:solidFill>
              <a:effectLst/>
              <a:ea typeface="Aptos" panose="020B000402020202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CC3E527-71AF-FD05-82F3-68AF37750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42309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04FCF6-2D84-D676-D0BC-F6D64347B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735143"/>
          </a:xfrm>
        </p:spPr>
        <p:txBody>
          <a:bodyPr/>
          <a:lstStyle/>
          <a:p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00459B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Předání vysvědčení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E660F8-FB16-F6C4-7095-7926FEB8F5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877" y="1298182"/>
            <a:ext cx="10925523" cy="5001818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000" b="1" kern="1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Aptos" panose="020B0004020202020204" pitchFamily="34" charset="0"/>
              </a:rPr>
              <a:t>👉 § 3 odst. 1 vyhlášky č. 16/2005 Sb. o organizaci školního roku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000" b="1" kern="1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Aptos" panose="020B0004020202020204" pitchFamily="34" charset="0"/>
              </a:rPr>
              <a:t>👉 § 6 odst. 7 vyhlášky č. 47/2005 Sb.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000" b="1" kern="1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Aptos" panose="020B0004020202020204" pitchFamily="34" charset="0"/>
              </a:rPr>
              <a:t> </a:t>
            </a:r>
            <a:r>
              <a:rPr kumimoji="0" lang="cs-CZ" sz="3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?</a:t>
            </a:r>
            <a:r>
              <a:rPr lang="cs-CZ" b="1" kern="1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Aptos" panose="020B0004020202020204" pitchFamily="34" charset="0"/>
              </a:rPr>
              <a:t>  </a:t>
            </a:r>
            <a:r>
              <a:rPr lang="cs-CZ" b="1" i="1" kern="1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Aptos" panose="020B0004020202020204" pitchFamily="34" charset="0"/>
              </a:rPr>
              <a:t>Je stanoven termín vydání vysvědčení za 3. ročník a termín vydání vysvědčení o ZZ s výučním listem? Je možné spojit vydání obou vysvědčení žákovi v jeden den např. při slavnostním předání?</a:t>
            </a:r>
            <a:endParaRPr lang="cs-CZ" i="1" kern="100" dirty="0">
              <a:solidFill>
                <a:schemeClr val="tx2">
                  <a:lumMod val="75000"/>
                  <a:lumOff val="25000"/>
                </a:schemeClr>
              </a:solidFill>
              <a:effectLst/>
              <a:ea typeface="Aptos" panose="020B0004020202020204" pitchFamily="34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Ročníkové vysvědčení za 3. roč. se žákům vydává v </a:t>
            </a:r>
            <a:r>
              <a:rPr lang="cs-CZ" b="1" i="1" u="sng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posledním vyučovacím dni </a:t>
            </a:r>
            <a:r>
              <a:rPr lang="cs-CZ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posledního týdne před zahájením ústních zkoušek.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b="1" i="1" kern="100" dirty="0">
                <a:solidFill>
                  <a:srgbClr val="007339"/>
                </a:solidFill>
                <a:ea typeface="Aptos" panose="020B0004020202020204" pitchFamily="34" charset="0"/>
              </a:rPr>
              <a:t>Vys</a:t>
            </a:r>
            <a:r>
              <a:rPr lang="cs-CZ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vědčení o závěrečné zkoušce a výuční list vydá škola žákovi </a:t>
            </a:r>
            <a:r>
              <a:rPr lang="cs-CZ" b="1" i="1" u="sng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do 7 dnů od závěrečné porady zkušební komise</a:t>
            </a:r>
            <a:r>
              <a:rPr lang="cs-CZ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3000" b="1" i="1" kern="100" dirty="0">
                <a:solidFill>
                  <a:srgbClr val="FF0000"/>
                </a:solidFill>
                <a:effectLst/>
                <a:ea typeface="Aptos" panose="020B0004020202020204" pitchFamily="34" charset="0"/>
              </a:rPr>
              <a:t>!</a:t>
            </a:r>
            <a:r>
              <a:rPr lang="cs-CZ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 Spojí-li škola vydání ročníkového vysvědčení za 3. roč. s vydáním vysvědčení o ZZ s výučním listem , pak se jedná o </a:t>
            </a:r>
            <a:r>
              <a:rPr lang="cs-CZ" b="1" i="1" u="sng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nesprávný postup</a:t>
            </a:r>
            <a:r>
              <a:rPr lang="cs-CZ" b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.</a:t>
            </a:r>
            <a:r>
              <a:rPr lang="cs-CZ" b="1" kern="100" dirty="0">
                <a:effectLst/>
                <a:ea typeface="Aptos" panose="020B0004020202020204" pitchFamily="34" charset="0"/>
              </a:rPr>
              <a:t> </a:t>
            </a:r>
            <a:endParaRPr lang="cs-CZ" b="1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E830C55-1070-9EB2-ACAA-C03E4E607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13</a:t>
            </a:fld>
            <a:endParaRPr lang="cs-CZ"/>
          </a:p>
        </p:txBody>
      </p:sp>
      <p:pic>
        <p:nvPicPr>
          <p:cNvPr id="8" name="Grafický objekt 7" descr="Seznam obrys">
            <a:extLst>
              <a:ext uri="{FF2B5EF4-FFF2-40B4-BE49-F238E27FC236}">
                <a16:creationId xmlns:a16="http://schemas.microsoft.com/office/drawing/2014/main" id="{FA3293C2-331F-4B5F-BED5-0195F7E7C00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24655">
            <a:off x="8810140" y="572279"/>
            <a:ext cx="1397596" cy="173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9462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479853-7B12-94AC-4FD2-77D389F5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40098"/>
            <a:ext cx="9900000" cy="535378"/>
          </a:xfrm>
        </p:spPr>
        <p:txBody>
          <a:bodyPr/>
          <a:lstStyle/>
          <a:p>
            <a:r>
              <a:rPr lang="cs-CZ" dirty="0"/>
              <a:t>Opravné a náhradní zkoušky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7BE3B8-DF7C-89E9-4643-BFF99A537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1053463"/>
            <a:ext cx="11126082" cy="5093949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b="1" kern="100" dirty="0">
                <a:solidFill>
                  <a:schemeClr val="tx2">
                    <a:lumMod val="75000"/>
                    <a:lumOff val="25000"/>
                  </a:schemeClr>
                </a:solidFill>
                <a:ea typeface="Aptos" panose="020B0004020202020204" pitchFamily="34" charset="0"/>
              </a:rPr>
              <a:t>👉 § 5  vyhlášky č. 47/2005 Sb.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b="1" kern="100" dirty="0">
                <a:solidFill>
                  <a:schemeClr val="tx2">
                    <a:lumMod val="75000"/>
                    <a:lumOff val="25000"/>
                  </a:schemeClr>
                </a:solidFill>
                <a:ea typeface="Aptos" panose="020B0004020202020204" pitchFamily="34" charset="0"/>
              </a:rPr>
              <a:t>👉 § 75 odst. 2 ŠZ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b="1" kern="100" dirty="0">
                <a:solidFill>
                  <a:schemeClr val="tx2">
                    <a:lumMod val="75000"/>
                    <a:lumOff val="25000"/>
                  </a:schemeClr>
                </a:solidFill>
                <a:ea typeface="Aptos" panose="020B0004020202020204" pitchFamily="34" charset="0"/>
              </a:rPr>
              <a:t>Termíny viz v úvodu</a:t>
            </a:r>
          </a:p>
          <a:p>
            <a:pPr algn="just"/>
            <a:r>
              <a:rPr lang="cs-CZ" b="1" dirty="0"/>
              <a:t> </a:t>
            </a:r>
            <a:r>
              <a:rPr kumimoji="0" lang="cs-CZ" sz="3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?</a:t>
            </a:r>
            <a:r>
              <a:rPr kumimoji="0" lang="cs-CZ" sz="2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lang="cs-CZ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V</a:t>
            </a:r>
            <a:r>
              <a:rPr lang="cs-CZ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 případě neúspěchu u ZZ, může si žák vybrat opravný termín, jestli půjde v září,  v prosinci, případně až v červnu příští </a:t>
            </a:r>
            <a:r>
              <a:rPr lang="cs-CZ" b="1" i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šk</a:t>
            </a:r>
            <a:r>
              <a:rPr lang="cs-CZ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 r. ?</a:t>
            </a:r>
          </a:p>
          <a:p>
            <a:pPr algn="just"/>
            <a:r>
              <a:rPr lang="cs-CZ" b="1" i="1" dirty="0">
                <a:solidFill>
                  <a:srgbClr val="007339"/>
                </a:solidFill>
              </a:rPr>
              <a:t>Ředitel školy stanoví opravné termíny ZZ v souladu s § 5 vyhlášky č. 47/2005 Sb. v září, v prosinci a v červnu (zde se jedná o řádný termín, ve kterém je také možné konat i opravné a náhradní termíny).</a:t>
            </a:r>
          </a:p>
          <a:p>
            <a:pPr algn="just"/>
            <a:r>
              <a:rPr lang="cs-CZ" b="1" i="1" dirty="0">
                <a:solidFill>
                  <a:srgbClr val="007339"/>
                </a:solidFill>
              </a:rPr>
              <a:t>Žák si </a:t>
            </a:r>
            <a:r>
              <a:rPr lang="cs-CZ" b="1" i="1" dirty="0">
                <a:solidFill>
                  <a:srgbClr val="FF0000"/>
                </a:solidFill>
              </a:rPr>
              <a:t>volí</a:t>
            </a:r>
            <a:r>
              <a:rPr lang="cs-CZ" b="1" i="1" dirty="0">
                <a:solidFill>
                  <a:srgbClr val="007339"/>
                </a:solidFill>
              </a:rPr>
              <a:t>, v kterém z  termínů opravnou ZZ vykoná tzn., že žák se nemusí přihlásit na nejbližší opravný termín.</a:t>
            </a:r>
          </a:p>
          <a:p>
            <a:pPr algn="just"/>
            <a:r>
              <a:rPr lang="cs-CZ" b="1" i="1" dirty="0">
                <a:solidFill>
                  <a:srgbClr val="007339"/>
                </a:solidFill>
              </a:rPr>
              <a:t>Podle § 5 odst. 2 vyhlášky č. 47/2005 Sb. je žák povinen písemně oznámit řediteli školy zvolený termín tak, aby mu toto oznámení bylo doručeno nejpozději </a:t>
            </a:r>
            <a:r>
              <a:rPr lang="cs-CZ" b="1" i="1" dirty="0">
                <a:solidFill>
                  <a:srgbClr val="FF0000"/>
                </a:solidFill>
              </a:rPr>
              <a:t>1 měsíc </a:t>
            </a:r>
            <a:r>
              <a:rPr lang="cs-CZ" b="1" i="1" dirty="0">
                <a:solidFill>
                  <a:srgbClr val="007339"/>
                </a:solidFill>
              </a:rPr>
              <a:t>před konáním ZZ.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cs-CZ" b="1" kern="100" dirty="0">
              <a:solidFill>
                <a:schemeClr val="tx2">
                  <a:lumMod val="75000"/>
                  <a:lumOff val="25000"/>
                </a:schemeClr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D5E63B-133E-2FFA-8507-76868498F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84514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193A12-8F8E-302C-ACB2-AF16E3844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628" y="192875"/>
            <a:ext cx="9900000" cy="913950"/>
          </a:xfrm>
        </p:spPr>
        <p:txBody>
          <a:bodyPr>
            <a:normAutofit/>
          </a:bodyPr>
          <a:lstStyle/>
          <a:p>
            <a:r>
              <a:rPr lang="cs-CZ" dirty="0"/>
              <a:t>Opravné a náhradní zkoušky </a:t>
            </a:r>
            <a:r>
              <a:rPr lang="cs-CZ" sz="2000" dirty="0"/>
              <a:t>(pokračování)</a:t>
            </a:r>
            <a:br>
              <a:rPr lang="cs-CZ" sz="2000" dirty="0"/>
            </a:br>
            <a:r>
              <a:rPr lang="cs-CZ" sz="2000" dirty="0"/>
              <a:t>Poslední možnost pro žáky konající ZZ v době covidu.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01ABB38-8878-6A16-7DEE-11095F390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841" y="1368845"/>
            <a:ext cx="11280318" cy="4120310"/>
          </a:xfrm>
        </p:spPr>
        <p:txBody>
          <a:bodyPr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459B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cs-CZ" sz="2200" b="1" i="0" u="none" strike="noStrike" kern="100" cap="none" spc="0" normalizeH="0" baseline="0" noProof="0" dirty="0">
                <a:ln>
                  <a:noFill/>
                </a:ln>
                <a:solidFill>
                  <a:srgbClr val="0C1838">
                    <a:lumMod val="75000"/>
                    <a:lumOff val="25000"/>
                  </a:srgbClr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👉 § 75 odst. 4 ŠZ</a:t>
            </a: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459B"/>
              </a:buClr>
              <a:buSzTx/>
              <a:buFont typeface="Wingdings" pitchFamily="2" charset="2"/>
              <a:buNone/>
              <a:tabLst/>
              <a:defRPr/>
            </a:pPr>
            <a:endParaRPr kumimoji="0" lang="cs-CZ" sz="2200" b="1" i="0" u="none" strike="noStrike" kern="100" cap="none" spc="0" normalizeH="0" baseline="0" noProof="0" dirty="0">
              <a:ln>
                <a:noFill/>
              </a:ln>
              <a:solidFill>
                <a:srgbClr val="0C1838">
                  <a:lumMod val="75000"/>
                  <a:lumOff val="25000"/>
                </a:srgbClr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kumimoji="0" lang="cs-CZ" sz="3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r>
              <a:rPr kumimoji="0" lang="cs-CZ" sz="2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cs-CZ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Pokud žák neuspěl u ZZ v době covidu, kdy ZZ byly upraveny Opatřením obecné povahy a konal pouze 2 zkoušky ze 3, které zkoušky má nyní v opravném termínu konat?</a:t>
            </a:r>
          </a:p>
          <a:p>
            <a:pPr algn="just"/>
            <a:r>
              <a:rPr lang="cs-CZ" b="1" i="1" dirty="0">
                <a:solidFill>
                  <a:srgbClr val="007339"/>
                </a:solidFill>
              </a:rPr>
              <a:t>Konání závěrečné zkoušky v roce 2021 upravilo opatření obecné povahy MŠMT </a:t>
            </a:r>
            <a:br>
              <a:rPr lang="cs-CZ" b="1" i="1" dirty="0">
                <a:solidFill>
                  <a:srgbClr val="007339"/>
                </a:solidFill>
              </a:rPr>
            </a:br>
            <a:r>
              <a:rPr lang="cs-CZ" b="1" i="1" dirty="0">
                <a:solidFill>
                  <a:srgbClr val="007339"/>
                </a:solidFill>
              </a:rPr>
              <a:t>č. j. MSMT-3258/2021-1 (dále jen „OOP“), spolu s dodatkem č. j. MSMT-3258/2021-2 (dále jen „dodatek“).</a:t>
            </a:r>
          </a:p>
          <a:p>
            <a:pPr algn="just"/>
            <a:r>
              <a:rPr lang="cs-CZ" b="1" i="1" dirty="0">
                <a:solidFill>
                  <a:srgbClr val="007339"/>
                </a:solidFill>
              </a:rPr>
              <a:t>Podle bodu V. OOP platilo, že žák konal pouze dvě zkoušky namísto obvyklých tří zkoušek. Žák vždy musel konat praktickou zkoušku. Dále žák konal buď písemnou zkoušku, anebo ústní zkoušku, a to podle výběru ředitele školy. Toto platí i pro opravné a náhradní zkoušky (v rámci 5 let od data, kdy přestal být žákem školy). </a:t>
            </a:r>
          </a:p>
          <a:p>
            <a:pPr algn="just"/>
            <a:r>
              <a:rPr lang="cs-CZ" b="1" i="1" dirty="0">
                <a:solidFill>
                  <a:srgbClr val="007339"/>
                </a:solidFill>
              </a:rPr>
              <a:t>Uvedené platí pouze pro žáky, kteří ve školním roce </a:t>
            </a:r>
            <a:r>
              <a:rPr lang="cs-CZ" b="1" i="1" dirty="0">
                <a:solidFill>
                  <a:srgbClr val="FF0000"/>
                </a:solidFill>
              </a:rPr>
              <a:t>2020/2021</a:t>
            </a:r>
            <a:r>
              <a:rPr lang="cs-CZ" b="1" i="1" dirty="0">
                <a:solidFill>
                  <a:srgbClr val="007339"/>
                </a:solidFill>
              </a:rPr>
              <a:t> konali řádný termín zkoušky. </a:t>
            </a:r>
          </a:p>
          <a:p>
            <a:r>
              <a:rPr lang="cs-CZ" sz="2300" b="1" dirty="0">
                <a:solidFill>
                  <a:srgbClr val="007339"/>
                </a:solidFill>
              </a:rPr>
              <a:t> </a:t>
            </a:r>
          </a:p>
          <a:p>
            <a:r>
              <a:rPr lang="cs-CZ" sz="2300" b="1" dirty="0">
                <a:solidFill>
                  <a:srgbClr val="007339"/>
                </a:solidFill>
              </a:rPr>
              <a:t> 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D762E5-1806-1B89-751E-EAAF5BD97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1190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B0C177-D8D3-70AB-9616-0DDDD601A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441631"/>
            <a:ext cx="9900000" cy="470679"/>
          </a:xfrm>
        </p:spPr>
        <p:txBody>
          <a:bodyPr>
            <a:normAutofit fontScale="90000"/>
          </a:bodyPr>
          <a:lstStyle/>
          <a:p>
            <a:r>
              <a:rPr lang="cs-CZ" dirty="0"/>
              <a:t>Žák vs. status studenta po ZZ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85E161-E80E-8BEE-DB27-A8C576EE7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39" y="912310"/>
            <a:ext cx="10850661" cy="550405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3000" b="1" i="1" dirty="0">
                <a:solidFill>
                  <a:srgbClr val="FF0000"/>
                </a:solidFill>
                <a:ea typeface="Aptos" panose="020B0004020202020204" pitchFamily="34" charset="0"/>
              </a:rPr>
              <a:t>?</a:t>
            </a:r>
            <a:r>
              <a:rPr lang="cs-CZ" sz="2000" b="1" kern="100" dirty="0">
                <a:effectLst/>
                <a:ea typeface="Aptos" panose="020B0004020202020204" pitchFamily="34" charset="0"/>
              </a:rPr>
              <a:t>   </a:t>
            </a:r>
            <a:r>
              <a:rPr lang="cs-CZ" sz="2000" b="1" i="1" kern="1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Aptos" panose="020B0004020202020204" pitchFamily="34" charset="0"/>
              </a:rPr>
              <a:t>Kdy žák přestává být žákem školy po úspěšném vykonání ZZ a kdy, v případě, že byl u ZZ neúspěšný?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b="1" kern="100" dirty="0">
                <a:solidFill>
                  <a:srgbClr val="0C1838">
                    <a:lumMod val="75000"/>
                    <a:lumOff val="25000"/>
                  </a:srgbClr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👉 </a:t>
            </a:r>
            <a:r>
              <a:rPr lang="cs-CZ" sz="1800" b="1" kern="100" dirty="0">
                <a:solidFill>
                  <a:srgbClr val="0C1838">
                    <a:lumMod val="75000"/>
                    <a:lumOff val="25000"/>
                  </a:srgbClr>
                </a:solidFill>
                <a:ea typeface="Aptos" panose="020B0004020202020204" pitchFamily="34" charset="0"/>
              </a:rPr>
              <a:t>§ 75 odst. 3 ŠZ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000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Žák přestává být žákem školy dnem následujícím po dni, v němž </a:t>
            </a:r>
            <a:r>
              <a:rPr lang="cs-CZ" sz="2000" b="1" i="1" u="sng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úspěšně </a:t>
            </a:r>
            <a:r>
              <a:rPr lang="cs-CZ" sz="2000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vykonal ZZ tzn., např. zkoušku úspěšně vykonal 17. 6., tak dne 18. 6. přestává být žákem školy.</a:t>
            </a:r>
            <a:endParaRPr lang="cs-CZ" sz="1800" b="1" kern="100" dirty="0">
              <a:solidFill>
                <a:srgbClr val="007339"/>
              </a:solidFill>
              <a:effectLst/>
              <a:ea typeface="Aptos" panose="020B00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000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V případě, že žák ZZ </a:t>
            </a:r>
            <a:r>
              <a:rPr lang="cs-CZ" sz="2000" b="1" i="1" u="sng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nevykonal úspěšně, </a:t>
            </a:r>
            <a:r>
              <a:rPr lang="cs-CZ" sz="2000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tak přestává být žákem školy 30. 6.  školního roku, v němž měl vzdělání řádně ukončit.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b="1" i="1" kern="1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Aptos" panose="020B0004020202020204" pitchFamily="34" charset="0"/>
              </a:rPr>
              <a:t> </a:t>
            </a:r>
            <a:r>
              <a:rPr kumimoji="0" lang="cs-CZ" sz="3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r>
              <a:rPr kumimoji="0" lang="cs-CZ" b="1" i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</a:t>
            </a:r>
            <a:r>
              <a:rPr lang="cs-CZ" b="1" i="1" kern="1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Aptos" panose="020B0004020202020204" pitchFamily="34" charset="0"/>
              </a:rPr>
              <a:t>o kdy má žák status „studenta“ ?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kumimoji="0" lang="cs-CZ" sz="2000" b="1" i="0" u="none" strike="noStrike" kern="100" cap="none" spc="0" normalizeH="0" baseline="0" noProof="0" dirty="0">
                <a:ln>
                  <a:noFill/>
                </a:ln>
                <a:solidFill>
                  <a:srgbClr val="0C1838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cs-CZ" b="1" kern="100" dirty="0">
                <a:solidFill>
                  <a:srgbClr val="0C1838">
                    <a:lumMod val="75000"/>
                    <a:lumOff val="25000"/>
                  </a:srgbClr>
                </a:solidFill>
                <a:ea typeface="Aptos" panose="020B0004020202020204" pitchFamily="34" charset="0"/>
              </a:rPr>
              <a:t>👉 </a:t>
            </a:r>
            <a:r>
              <a:rPr kumimoji="0" lang="cs-CZ" sz="2000" b="1" i="0" u="none" strike="noStrike" kern="100" cap="none" spc="0" normalizeH="0" baseline="0" noProof="0" dirty="0">
                <a:ln>
                  <a:noFill/>
                </a:ln>
                <a:solidFill>
                  <a:srgbClr val="0C1838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§ 13 odst. 2 písm. b) a c) zákona č. 117/1995 Sb. o státní sociální podpoře</a:t>
            </a:r>
            <a:endParaRPr kumimoji="0" lang="cs-CZ" sz="1800" u="none" strike="noStrike" kern="100" cap="none" spc="0" normalizeH="0" baseline="0" noProof="0" dirty="0">
              <a:ln>
                <a:noFill/>
              </a:ln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Z</a:t>
            </a:r>
            <a:r>
              <a:rPr lang="cs-CZ" sz="2000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a soustavnou přípravu dítěte se na budoucí povolání na střední škole považuje doba od úspěšného vykonání závěrečné zkoušky, je-li tato zkouška konána v květnu nebo červnu, do konce období školního vyučování školního roku, v němž byla taková zkouška konána a doba školních prázdnin bezprostředně navazujících na toto období nebo na skončení studia. </a:t>
            </a:r>
            <a:r>
              <a:rPr lang="cs-CZ" sz="2000" b="1" i="1" kern="100" dirty="0">
                <a:solidFill>
                  <a:srgbClr val="FF0000"/>
                </a:solidFill>
                <a:effectLst/>
                <a:ea typeface="Aptos" panose="020B0004020202020204" pitchFamily="34" charset="0"/>
              </a:rPr>
              <a:t>Jinými slovy zpravidla mají žáci „status studenta“ do konce srpna příslušného školního roku. 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5D61320-6FA7-ECD5-9059-D9E83FC52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65644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F72641-1B57-DF81-1491-327A4EA95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911" y="311460"/>
            <a:ext cx="10189648" cy="922430"/>
          </a:xfrm>
        </p:spPr>
        <p:txBody>
          <a:bodyPr>
            <a:normAutofit fontScale="90000"/>
          </a:bodyPr>
          <a:lstStyle/>
          <a:p>
            <a:r>
              <a:rPr lang="cs-CZ" dirty="0"/>
              <a:t>Možnosti žáka po neúspěchu u ZZ včetně opravných termínů. </a:t>
            </a:r>
            <a:r>
              <a:rPr lang="cs-CZ" sz="2400" dirty="0"/>
              <a:t>Opakování ročníku vs. nové přijetí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F3D4A5-884F-14B8-5E4D-30A846675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911" y="1309439"/>
            <a:ext cx="11138053" cy="5173123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3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cs-CZ" sz="2600" b="1" i="0" u="none" strike="noStrike" kern="1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ea typeface="Aptos" panose="020B0004020202020204" pitchFamily="34" charset="0"/>
              </a:rPr>
              <a:t>👉 </a:t>
            </a:r>
            <a:r>
              <a:rPr kumimoji="0" lang="cs-CZ" sz="2200" b="1" i="0" u="none" strike="noStrike" kern="1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ea typeface="Aptos" panose="020B0004020202020204" pitchFamily="34" charset="0"/>
              </a:rPr>
              <a:t>§ 63  ŠZ</a:t>
            </a:r>
            <a:r>
              <a:rPr lang="cs-CZ" sz="2200" b="1" kern="100" dirty="0">
                <a:solidFill>
                  <a:schemeClr val="tx1">
                    <a:lumMod val="50000"/>
                  </a:schemeClr>
                </a:solidFill>
                <a:effectLst/>
                <a:ea typeface="Aptos" panose="020B0004020202020204" pitchFamily="34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3200" b="1" kern="100" dirty="0">
                <a:effectLst/>
                <a:ea typeface="Aptos" panose="020B0004020202020204" pitchFamily="34" charset="0"/>
              </a:rPr>
              <a:t> </a:t>
            </a:r>
            <a:r>
              <a:rPr kumimoji="0" lang="cs-CZ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?</a:t>
            </a:r>
            <a:r>
              <a:rPr lang="cs-CZ" sz="3200" b="1" kern="100" dirty="0">
                <a:effectLst/>
                <a:ea typeface="Aptos" panose="020B0004020202020204" pitchFamily="34" charset="0"/>
              </a:rPr>
              <a:t>  </a:t>
            </a:r>
            <a:r>
              <a:rPr lang="cs-CZ" sz="2200" b="1" i="1" kern="1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Aptos" panose="020B0004020202020204" pitchFamily="34" charset="0"/>
              </a:rPr>
              <a:t>Jak postupovat, když žák nevykoná úspěšně ZZ ani na druhý opravný termín? Může ředitel školy přijmout žáka do vyššího ročníku </a:t>
            </a:r>
            <a:r>
              <a:rPr lang="cs-CZ" sz="2200" b="1" i="1" u="sng" kern="100" dirty="0">
                <a:solidFill>
                  <a:srgbClr val="FF0000"/>
                </a:solidFill>
                <a:effectLst/>
                <a:ea typeface="Aptos" panose="020B0004020202020204" pitchFamily="34" charset="0"/>
              </a:rPr>
              <a:t>stejného oboru</a:t>
            </a:r>
            <a:r>
              <a:rPr lang="cs-CZ" sz="2200" b="1" i="1" kern="100" dirty="0">
                <a:solidFill>
                  <a:srgbClr val="FF0000"/>
                </a:solidFill>
                <a:effectLst/>
                <a:ea typeface="Aptos" panose="020B0004020202020204" pitchFamily="34" charset="0"/>
              </a:rPr>
              <a:t> </a:t>
            </a:r>
            <a:r>
              <a:rPr lang="cs-CZ" sz="2200" b="1" i="1" kern="1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Aptos" panose="020B0004020202020204" pitchFamily="34" charset="0"/>
              </a:rPr>
              <a:t>nebo musí se jednat o jiný obor, případně je možné přijetí pouze na jiné škole?</a:t>
            </a:r>
            <a:endParaRPr lang="cs-CZ" sz="2200" i="1" kern="100" dirty="0">
              <a:solidFill>
                <a:schemeClr val="tx2">
                  <a:lumMod val="75000"/>
                  <a:lumOff val="25000"/>
                </a:schemeClr>
              </a:solidFill>
              <a:effectLst/>
              <a:ea typeface="Aptos" panose="020B00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200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Nevykoná-li žák úspěšně ZZ ani ve druhém opravném termínu, je tím vyčerpána zákonná možnost opakování závěrečné zkoušky.</a:t>
            </a:r>
            <a:endParaRPr lang="cs-CZ" sz="2200" b="1" kern="100" dirty="0">
              <a:solidFill>
                <a:srgbClr val="007339"/>
              </a:solidFill>
              <a:effectLst/>
              <a:ea typeface="Aptos" panose="020B00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200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Opakování ročníku není po vyčerpání termínů ZZ právně možné, neboť žák úspěšně již ukončil poslední ročník vzdělávání, ale byl neúspěšný „pouze“ u ZZ tzn., že </a:t>
            </a:r>
            <a:r>
              <a:rPr lang="cs-CZ" sz="2200" b="1" i="1" kern="100" dirty="0">
                <a:solidFill>
                  <a:srgbClr val="FF0000"/>
                </a:solidFill>
                <a:effectLst/>
                <a:ea typeface="Aptos" panose="020B0004020202020204" pitchFamily="34" charset="0"/>
              </a:rPr>
              <a:t>ředitel nemůže povolit opakování ročníku.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200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Osoba (nikoliv již žák) může být přijata do vyššího ročníku </a:t>
            </a:r>
            <a:r>
              <a:rPr lang="cs-CZ" sz="2200" b="1" i="1" kern="100" dirty="0">
                <a:solidFill>
                  <a:srgbClr val="FF0000"/>
                </a:solidFill>
                <a:effectLst/>
                <a:ea typeface="Aptos" panose="020B0004020202020204" pitchFamily="34" charset="0"/>
              </a:rPr>
              <a:t>stejného oboru na stejné škole</a:t>
            </a:r>
            <a:r>
              <a:rPr lang="cs-CZ" sz="2200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, případně může samozřejmě zvolit i jinou školu a jiný obor. Pro přijímání do vyššího ročníku se uplatní  pravidla stanovená v § 63 ŠZ. Nebo může podat přihlášku do 1. roč. stejného nebo jiného oboru.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200" b="1" i="1" kern="100" dirty="0">
                <a:solidFill>
                  <a:srgbClr val="007339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cs-CZ" sz="22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34D2B74-DFA5-6D2B-995D-BA18D73B8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27951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97EABB-28F8-38F1-A55C-26B279648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221" y="1369078"/>
            <a:ext cx="9900000" cy="4513929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Font typeface="Wingdings" pitchFamily="2" charset="2"/>
              <a:buNone/>
              <a:tabLst/>
              <a:defRPr/>
            </a:pPr>
            <a:r>
              <a:rPr lang="cs-CZ" dirty="0"/>
              <a:t>Komplementární obory v souvislosti se ZZ</a:t>
            </a:r>
            <a:br>
              <a:rPr lang="cs-CZ" dirty="0"/>
            </a:br>
            <a:br>
              <a:rPr lang="cs-CZ" dirty="0"/>
            </a:br>
            <a:r>
              <a:rPr kumimoji="0" lang="cs-CZ" sz="2200" b="1" i="0" u="none" strike="noStrike" kern="100" cap="none" spc="0" normalizeH="0" baseline="0" noProof="0" dirty="0">
                <a:ln>
                  <a:noFill/>
                </a:ln>
                <a:solidFill>
                  <a:srgbClr val="0C1838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👉 D6) NV č. 211/ 2010 Sb. o soustavě oborů vzdělání v základním, </a:t>
            </a:r>
            <a:br>
              <a:rPr kumimoji="0" lang="cs-CZ" sz="2200" b="1" i="0" u="none" strike="noStrike" kern="100" cap="none" spc="0" normalizeH="0" baseline="0" noProof="0" dirty="0">
                <a:ln>
                  <a:noFill/>
                </a:ln>
                <a:solidFill>
                  <a:srgbClr val="0C1838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kumimoji="0" lang="cs-CZ" sz="2200" b="1" i="0" u="none" strike="noStrike" kern="100" cap="none" spc="0" normalizeH="0" baseline="0" noProof="0" dirty="0">
                <a:ln>
                  <a:noFill/>
                </a:ln>
                <a:solidFill>
                  <a:srgbClr val="0C1838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     středním a vyšším odborném vzdělávání</a:t>
            </a:r>
            <a:b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cs-CZ" dirty="0"/>
          </a:p>
        </p:txBody>
      </p:sp>
      <p:pic>
        <p:nvPicPr>
          <p:cNvPr id="6" name="Grafický objekt 5" descr="Puzzle se souvislou výplní">
            <a:extLst>
              <a:ext uri="{FF2B5EF4-FFF2-40B4-BE49-F238E27FC236}">
                <a16:creationId xmlns:a16="http://schemas.microsoft.com/office/drawing/2014/main" id="{0BD9B673-7566-3987-C524-BE41BDF407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77221" y="3947710"/>
            <a:ext cx="2260295" cy="2260295"/>
          </a:xfrm>
          <a:prstGeom prst="rect">
            <a:avLst/>
          </a:prstGeom>
        </p:spPr>
      </p:pic>
      <p:pic>
        <p:nvPicPr>
          <p:cNvPr id="8" name="Grafický objekt 7" descr="Puzzle obrys">
            <a:extLst>
              <a:ext uri="{FF2B5EF4-FFF2-40B4-BE49-F238E27FC236}">
                <a16:creationId xmlns:a16="http://schemas.microsoft.com/office/drawing/2014/main" id="{9968D5F2-C594-2200-B9D4-575E8820F0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85980" y="3368406"/>
            <a:ext cx="1382618" cy="138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9326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58E459-381F-8E41-BC41-A7AF0FD5D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998" y="333571"/>
            <a:ext cx="9900000" cy="621359"/>
          </a:xfrm>
        </p:spPr>
        <p:txBody>
          <a:bodyPr>
            <a:normAutofit fontScale="90000"/>
          </a:bodyPr>
          <a:lstStyle/>
          <a:p>
            <a:r>
              <a:rPr lang="cs-CZ" dirty="0"/>
              <a:t>Komplementární obory </a:t>
            </a:r>
            <a:r>
              <a:rPr lang="cs-CZ" sz="3100" dirty="0"/>
              <a:t>(L0+H) – základní informace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1CCF4F-6F3A-6A8A-46C3-4E69968D3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998" y="1189822"/>
            <a:ext cx="11247269" cy="518894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prstClr val="black"/>
                </a:solidFill>
              </a:rPr>
              <a:t>MŠMT zahájilo v roce 2012 podle § 171 odst. 1 školského zákona pokusné ověřování (PO), v jehož rámci žáci v několika školách a vybraných oborech vzdělání L0 a H ověřovali možnosti propojení některých příbuzných oborů kategorie L0 + 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Na základě pozitivních výsledků z PO bylo postupně od r. 2020 implementováno </a:t>
            </a:r>
            <a:r>
              <a:rPr lang="cs-CZ" b="1" dirty="0"/>
              <a:t>do nařízení vlády č. 211/2010 Sb.  v příloze D6 již 30 dvojic oborů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Nyní již v PO je poslední dvojce oborů a to: 43-57-L/01 Technik dokončovacího zpracování tiskovin a 34-57-H/01 Knihař</a:t>
            </a:r>
          </a:p>
          <a:p>
            <a:endParaRPr lang="cs-CZ" dirty="0"/>
          </a:p>
          <a:p>
            <a:pPr marL="446088" lvl="0" indent="-338138">
              <a:spcAft>
                <a:spcPts val="0"/>
              </a:spcAft>
            </a:pPr>
            <a:r>
              <a:rPr lang="cs-CZ" b="1" dirty="0"/>
              <a:t>Benefity komplementárních oborů</a:t>
            </a:r>
            <a:r>
              <a:rPr lang="cs-CZ" dirty="0"/>
              <a:t>:</a:t>
            </a:r>
          </a:p>
          <a:p>
            <a:pPr marL="45085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dirty="0"/>
              <a:t>Souběžným studiem (4 roky) je možné získat </a:t>
            </a:r>
            <a:r>
              <a:rPr lang="cs-CZ" b="1" dirty="0"/>
              <a:t>maturitní vysvědčení </a:t>
            </a:r>
            <a:r>
              <a:rPr lang="cs-CZ" dirty="0"/>
              <a:t>a </a:t>
            </a:r>
            <a:r>
              <a:rPr lang="cs-CZ" b="1" dirty="0"/>
              <a:t>výuční list	</a:t>
            </a:r>
          </a:p>
          <a:p>
            <a:pPr marL="45085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b="1" dirty="0"/>
              <a:t>Dobrovolnost vykonání ZZ</a:t>
            </a:r>
          </a:p>
          <a:p>
            <a:pPr marL="45085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dirty="0"/>
              <a:t>Dvojí kvalifikace jako možnost „</a:t>
            </a:r>
            <a:r>
              <a:rPr lang="cs-CZ" b="1" dirty="0"/>
              <a:t>záchranného systému</a:t>
            </a:r>
            <a:r>
              <a:rPr lang="cs-CZ" dirty="0"/>
              <a:t>“, pokud žák, který nezíská maturitní zkoušku, odchází do praxe jako kvalifikovaný absolvent s výučním listem </a:t>
            </a:r>
            <a:endParaRPr lang="cs-CZ" b="1" dirty="0"/>
          </a:p>
          <a:p>
            <a:pPr marL="45085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dirty="0"/>
              <a:t>Pro</a:t>
            </a:r>
            <a:r>
              <a:rPr lang="cs-CZ" b="1" dirty="0"/>
              <a:t> </a:t>
            </a:r>
            <a:r>
              <a:rPr lang="cs-CZ" dirty="0"/>
              <a:t>absolventy lepší možnost </a:t>
            </a:r>
            <a:r>
              <a:rPr lang="cs-CZ" b="1" dirty="0"/>
              <a:t>uplatnění na trhu práce</a:t>
            </a:r>
          </a:p>
          <a:p>
            <a:pPr marL="108000" algn="just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7DE5F84-2A1E-5ABA-55D9-BD8EF6F99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601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E71C67-6176-BE0C-ED2E-B9B00A62E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F495AD-621B-5DDC-5ECA-EC8F1AED6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1700" y="1465243"/>
            <a:ext cx="10498555" cy="4526161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dirty="0"/>
              <a:t>Výklad </a:t>
            </a:r>
            <a:r>
              <a:rPr lang="cs-CZ" b="1" dirty="0"/>
              <a:t>vybraných </a:t>
            </a:r>
            <a:r>
              <a:rPr lang="cs-CZ" b="1" dirty="0">
                <a:solidFill>
                  <a:schemeClr val="tx2"/>
                </a:solidFill>
              </a:rPr>
              <a:t>§</a:t>
            </a:r>
            <a:r>
              <a:rPr lang="cs-CZ" b="1" dirty="0"/>
              <a:t> ŠZ a vyhlášky č. 47/2005 Sb.</a:t>
            </a:r>
            <a:r>
              <a:rPr lang="cs-CZ" dirty="0"/>
              <a:t> o ukončování vzdělávaní ve středních školách závěrečnou zkouškou a o ukončování vzdělávání v konzervatoři absolutoriem </a:t>
            </a:r>
            <a:r>
              <a:rPr lang="cs-CZ" b="1" dirty="0"/>
              <a:t>doplněné o výklad dotazů, </a:t>
            </a:r>
            <a:r>
              <a:rPr lang="cs-CZ" dirty="0"/>
              <a:t>které jsme obdrželi od  ŘŠ a rodičů/žáků.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dirty="0"/>
              <a:t>Informace o oborech vzdělání poskytující střední vzdělání s výučním listem a střední vzdělání s maturitní zkouškou tzv. </a:t>
            </a:r>
            <a:r>
              <a:rPr lang="cs-CZ" b="1" dirty="0"/>
              <a:t>komplementární obory </a:t>
            </a:r>
            <a:r>
              <a:rPr lang="cs-CZ" dirty="0"/>
              <a:t>uvedené v příloze D6)</a:t>
            </a:r>
            <a:br>
              <a:rPr lang="cs-CZ" dirty="0"/>
            </a:br>
            <a:r>
              <a:rPr lang="cs-CZ" dirty="0"/>
              <a:t>NV č. 211/2020 Sb. v souvislosti s konáním ZZ a úpravou vysvědčení.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b="1" dirty="0"/>
              <a:t>Zmínka</a:t>
            </a:r>
            <a:r>
              <a:rPr lang="cs-CZ" dirty="0"/>
              <a:t> o duálním praktickém vyučování v souvislosti se závěrečnou zkouškou.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8701913-F3FC-EE07-3918-02650A28A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43427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0B3C7D-3F69-A9BB-62E0-497CA460B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422486"/>
            <a:ext cx="9900000" cy="547856"/>
          </a:xfrm>
        </p:spPr>
        <p:txBody>
          <a:bodyPr/>
          <a:lstStyle/>
          <a:p>
            <a:r>
              <a:rPr lang="cs-CZ" dirty="0"/>
              <a:t>Rejstřík škol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84B482-A94F-F631-990D-401DDCFE4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060" y="1189823"/>
            <a:ext cx="10993880" cy="5110178"/>
          </a:xfrm>
        </p:spPr>
        <p:txBody>
          <a:bodyPr>
            <a:normAutofit/>
          </a:bodyPr>
          <a:lstStyle/>
          <a:p>
            <a:pPr marL="450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tx2">
                  <a:lumMod val="75000"/>
                  <a:lumOff val="25000"/>
                </a:scheme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Střední školy mohou vzdělávání v doplňujících se oborech L0+H uskutečňovat </a:t>
            </a:r>
            <a:r>
              <a:rPr kumimoji="0" lang="cs-CZ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jen v těch dvojicích oborů vzdělání, které jsou uvedeny v části D6 </a:t>
            </a:r>
            <a:r>
              <a:rPr kumimoji="0" lang="cs-CZ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přílohy č. 1 NV č. 211/2010 Sb. </a:t>
            </a:r>
          </a:p>
          <a:p>
            <a:pPr marL="450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tx2">
                  <a:lumMod val="75000"/>
                  <a:lumOff val="25000"/>
                </a:scheme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Tyto dvojice oborů vzdělání, resp. </a:t>
            </a:r>
            <a:r>
              <a:rPr kumimoji="0" lang="cs-CZ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jejich kombinace jsou</a:t>
            </a:r>
            <a:r>
              <a:rPr kumimoji="0" lang="cs-CZ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cs-CZ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neměnné a nezaměnitelné </a:t>
            </a:r>
            <a:r>
              <a:rPr kumimoji="0" lang="cs-CZ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po dobu platnosti uvedeného nařízení vlády. Pokud by měly být doplněny další dvojice oborů musí být nově začleněny do NV č. 211/2010 Sb. </a:t>
            </a:r>
          </a:p>
          <a:p>
            <a:pPr marL="450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tx2">
                  <a:lumMod val="75000"/>
                  <a:lumOff val="25000"/>
                </a:scheme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Pokud chce střední škola vzdělávat v obou oborech vzdělání L0 + H podle přílohy č.1 D6) </a:t>
            </a:r>
            <a:br>
              <a:rPr kumimoji="0" lang="cs-CZ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cs-CZ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NV č. 211/2010 Sb., musí mít </a:t>
            </a:r>
            <a:r>
              <a:rPr kumimoji="0" lang="cs-CZ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oba doplňující se obory vzdělání zapsány v rejstříku škol a školských zařízení</a:t>
            </a:r>
          </a:p>
          <a:p>
            <a:pPr marL="108000"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tx2">
                  <a:lumMod val="75000"/>
                  <a:lumOff val="25000"/>
                </a:schemeClr>
              </a:buClr>
              <a:buSzTx/>
              <a:tabLst/>
              <a:defRPr/>
            </a:pPr>
            <a:endParaRPr kumimoji="0" lang="cs-CZ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10800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SzTx/>
              <a:buFont typeface="Calibri Light" panose="020F0302020204030204" pitchFamily="34" charset="0"/>
              <a:buNone/>
              <a:tabLst/>
              <a:defRPr/>
            </a:pPr>
            <a:r>
              <a:rPr kumimoji="0" lang="cs-CZ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Metodické doporučení je zveřejněno na webových stránkách ministerstva. </a:t>
            </a:r>
            <a:r>
              <a:rPr kumimoji="0" lang="cs-CZ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https://sdv.msmt.cz/vzdelavani/stredni-vzdelavani/metodicky-navod-pro-zavedeni-oboru-vzdelani-l0-h-do-bezneho</a:t>
            </a:r>
            <a:endParaRPr kumimoji="0" lang="cs-CZ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  <a:p>
            <a:pPr marL="324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SzTx/>
              <a:buFont typeface="Calibri Light" panose="020F0302020204030204" pitchFamily="34" charset="0"/>
              <a:buChar char="●"/>
              <a:tabLst/>
              <a:defRPr/>
            </a:pP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960250B-3CC0-3610-9156-94AFF3DF6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77793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6915" y="386633"/>
            <a:ext cx="10838169" cy="924633"/>
          </a:xfrm>
        </p:spPr>
        <p:txBody>
          <a:bodyPr>
            <a:normAutofit fontScale="90000"/>
          </a:bodyPr>
          <a:lstStyle/>
          <a:p>
            <a:r>
              <a:rPr lang="cs-CZ" sz="3100" b="1" dirty="0"/>
              <a:t>Pojetí výuky umožňujícího dosažení středního vzdělání s výučním listem a středního vzdělání s maturitní zkouškou </a:t>
            </a:r>
            <a:br>
              <a:rPr lang="cs-CZ" sz="3100" b="1" dirty="0"/>
            </a:br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6915" y="1134737"/>
            <a:ext cx="10515600" cy="5489996"/>
          </a:xfrm>
        </p:spPr>
        <p:txBody>
          <a:bodyPr/>
          <a:lstStyle/>
          <a:p>
            <a:pPr marL="108000" indent="0" algn="just">
              <a:buNone/>
            </a:pPr>
            <a:endParaRPr lang="cs-CZ" sz="2000" dirty="0"/>
          </a:p>
          <a:p>
            <a:pPr marL="108000" indent="0" algn="just">
              <a:buNone/>
            </a:pPr>
            <a:endParaRPr lang="cs-CZ" sz="2000" dirty="0"/>
          </a:p>
          <a:p>
            <a:pPr marL="108000" indent="0" algn="just">
              <a:buNone/>
            </a:pPr>
            <a:endParaRPr lang="cs-CZ" sz="2000" dirty="0"/>
          </a:p>
          <a:p>
            <a:pPr marL="108000" indent="0" algn="just">
              <a:buNone/>
            </a:pPr>
            <a:endParaRPr lang="cs-CZ" sz="2000" dirty="0"/>
          </a:p>
          <a:p>
            <a:pPr marL="108000" indent="0" algn="just">
              <a:buNone/>
            </a:pPr>
            <a:endParaRPr lang="cs-CZ" sz="2000" dirty="0"/>
          </a:p>
          <a:p>
            <a:pPr marL="108000" indent="0" algn="just">
              <a:buNone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11694566" y="101218"/>
            <a:ext cx="4974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 baseline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BD8D3-A9DD-40CB-A396-ADCE34852C74}" type="slidenum">
              <a:rPr lang="cs-CZ" smtClean="0"/>
              <a:pPr/>
              <a:t>21</a:t>
            </a:fld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C497098-B8AC-4315-927A-C633C67E7433}"/>
              </a:ext>
            </a:extLst>
          </p:cNvPr>
          <p:cNvPicPr/>
          <p:nvPr/>
        </p:nvPicPr>
        <p:blipFill rotWithShape="1">
          <a:blip r:embed="rId2"/>
          <a:srcRect l="41557" t="34098" r="52601" b="35331"/>
          <a:stretch/>
        </p:blipFill>
        <p:spPr bwMode="auto">
          <a:xfrm>
            <a:off x="891522" y="2399888"/>
            <a:ext cx="909801" cy="26476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Zaoblený obdélník 12">
            <a:extLst>
              <a:ext uri="{FF2B5EF4-FFF2-40B4-BE49-F238E27FC236}">
                <a16:creationId xmlns:a16="http://schemas.microsoft.com/office/drawing/2014/main" id="{B3321D32-0FEB-4715-B0E2-B1F596F75EAB}"/>
              </a:ext>
            </a:extLst>
          </p:cNvPr>
          <p:cNvSpPr/>
          <p:nvPr/>
        </p:nvSpPr>
        <p:spPr>
          <a:xfrm>
            <a:off x="1893660" y="3067590"/>
            <a:ext cx="1484860" cy="89742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Přihláška na střední školu</a:t>
            </a:r>
          </a:p>
        </p:txBody>
      </p:sp>
      <p:sp>
        <p:nvSpPr>
          <p:cNvPr id="11" name="Zaoblený obdélník 4">
            <a:extLst>
              <a:ext uri="{FF2B5EF4-FFF2-40B4-BE49-F238E27FC236}">
                <a16:creationId xmlns:a16="http://schemas.microsoft.com/office/drawing/2014/main" id="{88A1D368-D425-40B4-B283-F86BE8627E0B}"/>
              </a:ext>
            </a:extLst>
          </p:cNvPr>
          <p:cNvSpPr/>
          <p:nvPr/>
        </p:nvSpPr>
        <p:spPr>
          <a:xfrm>
            <a:off x="3733549" y="1874770"/>
            <a:ext cx="1784673" cy="1252422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65-41-L/01 Gastronomie</a:t>
            </a:r>
          </a:p>
        </p:txBody>
      </p:sp>
      <p:sp>
        <p:nvSpPr>
          <p:cNvPr id="12" name="Zaoblený obdélník 5">
            <a:extLst>
              <a:ext uri="{FF2B5EF4-FFF2-40B4-BE49-F238E27FC236}">
                <a16:creationId xmlns:a16="http://schemas.microsoft.com/office/drawing/2014/main" id="{FAAC04C6-C374-403C-8E39-58E6E740FB3E}"/>
              </a:ext>
            </a:extLst>
          </p:cNvPr>
          <p:cNvSpPr/>
          <p:nvPr/>
        </p:nvSpPr>
        <p:spPr>
          <a:xfrm>
            <a:off x="3902571" y="4656384"/>
            <a:ext cx="1784673" cy="955639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65-51-H/01 Kuchař-číšník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372A4B65-CEED-4495-8923-9540B9ABA6F2}"/>
              </a:ext>
            </a:extLst>
          </p:cNvPr>
          <p:cNvSpPr txBox="1"/>
          <p:nvPr/>
        </p:nvSpPr>
        <p:spPr>
          <a:xfrm>
            <a:off x="3950534" y="4235516"/>
            <a:ext cx="17846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Obor doplňující </a:t>
            </a:r>
          </a:p>
        </p:txBody>
      </p:sp>
      <p:sp>
        <p:nvSpPr>
          <p:cNvPr id="14" name="Vývojový diagram: spojnice 13">
            <a:extLst>
              <a:ext uri="{FF2B5EF4-FFF2-40B4-BE49-F238E27FC236}">
                <a16:creationId xmlns:a16="http://schemas.microsoft.com/office/drawing/2014/main" id="{309E0CA0-6400-43DB-8891-4296A00D1522}"/>
              </a:ext>
            </a:extLst>
          </p:cNvPr>
          <p:cNvSpPr/>
          <p:nvPr/>
        </p:nvSpPr>
        <p:spPr>
          <a:xfrm>
            <a:off x="5856267" y="1874770"/>
            <a:ext cx="792088" cy="797251"/>
          </a:xfrm>
          <a:prstGeom prst="flowChartConnector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RVP</a:t>
            </a:r>
          </a:p>
        </p:txBody>
      </p:sp>
      <p:sp>
        <p:nvSpPr>
          <p:cNvPr id="15" name="Vývojový diagram: spojnice 14">
            <a:extLst>
              <a:ext uri="{FF2B5EF4-FFF2-40B4-BE49-F238E27FC236}">
                <a16:creationId xmlns:a16="http://schemas.microsoft.com/office/drawing/2014/main" id="{72C2875C-6DA3-41A0-A29E-2EABE0CD0392}"/>
              </a:ext>
            </a:extLst>
          </p:cNvPr>
          <p:cNvSpPr/>
          <p:nvPr/>
        </p:nvSpPr>
        <p:spPr>
          <a:xfrm>
            <a:off x="5829884" y="4076322"/>
            <a:ext cx="792088" cy="792088"/>
          </a:xfrm>
          <a:prstGeom prst="flowChartConnector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RVP</a:t>
            </a:r>
          </a:p>
        </p:txBody>
      </p:sp>
      <p:sp>
        <p:nvSpPr>
          <p:cNvPr id="16" name="Zaoblený obdélník 9">
            <a:extLst>
              <a:ext uri="{FF2B5EF4-FFF2-40B4-BE49-F238E27FC236}">
                <a16:creationId xmlns:a16="http://schemas.microsoft.com/office/drawing/2014/main" id="{2D9A7294-B433-4632-8D2F-6F736904BCD2}"/>
              </a:ext>
            </a:extLst>
          </p:cNvPr>
          <p:cNvSpPr/>
          <p:nvPr/>
        </p:nvSpPr>
        <p:spPr>
          <a:xfrm>
            <a:off x="7188339" y="2806042"/>
            <a:ext cx="1584176" cy="1058416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Školní vzdělávací program</a:t>
            </a:r>
          </a:p>
        </p:txBody>
      </p:sp>
      <p:sp>
        <p:nvSpPr>
          <p:cNvPr id="18" name="Zaoblený obdélník 17">
            <a:extLst>
              <a:ext uri="{FF2B5EF4-FFF2-40B4-BE49-F238E27FC236}">
                <a16:creationId xmlns:a16="http://schemas.microsoft.com/office/drawing/2014/main" id="{D71DF0DA-454F-4DCC-AED9-F48723A4B830}"/>
              </a:ext>
            </a:extLst>
          </p:cNvPr>
          <p:cNvSpPr/>
          <p:nvPr/>
        </p:nvSpPr>
        <p:spPr>
          <a:xfrm>
            <a:off x="9177422" y="2818499"/>
            <a:ext cx="1484860" cy="1058411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3. ročník</a:t>
            </a:r>
          </a:p>
          <a:p>
            <a:pPr algn="ctr"/>
            <a:r>
              <a:rPr lang="cs-CZ" dirty="0">
                <a:solidFill>
                  <a:schemeClr val="bg1"/>
                </a:solidFill>
              </a:rPr>
              <a:t>Závěrečná zkouška</a:t>
            </a:r>
          </a:p>
        </p:txBody>
      </p:sp>
      <p:sp>
        <p:nvSpPr>
          <p:cNvPr id="19" name="Zaoblený obdélník 20">
            <a:extLst>
              <a:ext uri="{FF2B5EF4-FFF2-40B4-BE49-F238E27FC236}">
                <a16:creationId xmlns:a16="http://schemas.microsoft.com/office/drawing/2014/main" id="{DA1BBC49-99A7-425B-BD53-4B65E1570CE7}"/>
              </a:ext>
            </a:extLst>
          </p:cNvPr>
          <p:cNvSpPr/>
          <p:nvPr/>
        </p:nvSpPr>
        <p:spPr>
          <a:xfrm>
            <a:off x="9177422" y="4656384"/>
            <a:ext cx="1484860" cy="905194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4. ročník</a:t>
            </a:r>
          </a:p>
          <a:p>
            <a:pPr algn="ctr"/>
            <a:r>
              <a:rPr lang="cs-CZ" dirty="0">
                <a:solidFill>
                  <a:schemeClr val="bg1"/>
                </a:solidFill>
              </a:rPr>
              <a:t>Maturitní </a:t>
            </a:r>
            <a:r>
              <a:rPr lang="cs-CZ" dirty="0" err="1">
                <a:solidFill>
                  <a:schemeClr val="bg1"/>
                </a:solidFill>
              </a:rPr>
              <a:t>zkouska</a:t>
            </a:r>
            <a:r>
              <a:rPr lang="cs-CZ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1" name="Znak plus 20">
            <a:extLst>
              <a:ext uri="{FF2B5EF4-FFF2-40B4-BE49-F238E27FC236}">
                <a16:creationId xmlns:a16="http://schemas.microsoft.com/office/drawing/2014/main" id="{5DA7E9DA-C8C2-4A47-991A-E114057B6069}"/>
              </a:ext>
            </a:extLst>
          </p:cNvPr>
          <p:cNvSpPr/>
          <p:nvPr/>
        </p:nvSpPr>
        <p:spPr>
          <a:xfrm>
            <a:off x="4282955" y="3203943"/>
            <a:ext cx="548640" cy="511943"/>
          </a:xfrm>
          <a:prstGeom prst="mathPlu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3" name="Přímá spojnice se šipkou 22">
            <a:extLst>
              <a:ext uri="{FF2B5EF4-FFF2-40B4-BE49-F238E27FC236}">
                <a16:creationId xmlns:a16="http://schemas.microsoft.com/office/drawing/2014/main" id="{EAEAA10C-697F-43BB-916A-81207BB71E61}"/>
              </a:ext>
            </a:extLst>
          </p:cNvPr>
          <p:cNvCxnSpPr>
            <a:cxnSpLocks/>
            <a:stCxn id="9" idx="3"/>
            <a:endCxn id="11" idx="1"/>
          </p:cNvCxnSpPr>
          <p:nvPr/>
        </p:nvCxnSpPr>
        <p:spPr>
          <a:xfrm flipV="1">
            <a:off x="3378520" y="2500981"/>
            <a:ext cx="355029" cy="10153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se šipkou 24">
            <a:extLst>
              <a:ext uri="{FF2B5EF4-FFF2-40B4-BE49-F238E27FC236}">
                <a16:creationId xmlns:a16="http://schemas.microsoft.com/office/drawing/2014/main" id="{3916A7DB-EEAF-4AB0-8E4E-8A3A4157A973}"/>
              </a:ext>
            </a:extLst>
          </p:cNvPr>
          <p:cNvCxnSpPr>
            <a:cxnSpLocks/>
            <a:stCxn id="9" idx="3"/>
            <a:endCxn id="12" idx="1"/>
          </p:cNvCxnSpPr>
          <p:nvPr/>
        </p:nvCxnSpPr>
        <p:spPr>
          <a:xfrm>
            <a:off x="3378520" y="3516301"/>
            <a:ext cx="524051" cy="161790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se šipkou 28">
            <a:extLst>
              <a:ext uri="{FF2B5EF4-FFF2-40B4-BE49-F238E27FC236}">
                <a16:creationId xmlns:a16="http://schemas.microsoft.com/office/drawing/2014/main" id="{80975FFF-FBD3-4E96-8460-70697AF51B87}"/>
              </a:ext>
            </a:extLst>
          </p:cNvPr>
          <p:cNvCxnSpPr>
            <a:cxnSpLocks/>
            <a:stCxn id="11" idx="3"/>
            <a:endCxn id="14" idx="2"/>
          </p:cNvCxnSpPr>
          <p:nvPr/>
        </p:nvCxnSpPr>
        <p:spPr>
          <a:xfrm flipV="1">
            <a:off x="5518222" y="2273396"/>
            <a:ext cx="338045" cy="22758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BB3DB5DB-B379-4C69-AA0E-A25BFEDC301F}"/>
              </a:ext>
            </a:extLst>
          </p:cNvPr>
          <p:cNvCxnSpPr>
            <a:cxnSpLocks/>
            <a:endCxn id="15" idx="3"/>
          </p:cNvCxnSpPr>
          <p:nvPr/>
        </p:nvCxnSpPr>
        <p:spPr>
          <a:xfrm flipV="1">
            <a:off x="5547159" y="4752411"/>
            <a:ext cx="398724" cy="3450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Přímá spojnice se šipkou 34">
            <a:extLst>
              <a:ext uri="{FF2B5EF4-FFF2-40B4-BE49-F238E27FC236}">
                <a16:creationId xmlns:a16="http://schemas.microsoft.com/office/drawing/2014/main" id="{92301819-D856-4819-AB7B-8486EDC46D2F}"/>
              </a:ext>
            </a:extLst>
          </p:cNvPr>
          <p:cNvCxnSpPr>
            <a:cxnSpLocks/>
            <a:stCxn id="14" idx="5"/>
          </p:cNvCxnSpPr>
          <p:nvPr/>
        </p:nvCxnSpPr>
        <p:spPr>
          <a:xfrm>
            <a:off x="6532356" y="2555266"/>
            <a:ext cx="625724" cy="7583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se šipkou 35">
            <a:extLst>
              <a:ext uri="{FF2B5EF4-FFF2-40B4-BE49-F238E27FC236}">
                <a16:creationId xmlns:a16="http://schemas.microsoft.com/office/drawing/2014/main" id="{0EC60F02-14FA-4DA8-90C0-B44744C7935B}"/>
              </a:ext>
            </a:extLst>
          </p:cNvPr>
          <p:cNvCxnSpPr>
            <a:cxnSpLocks/>
            <a:stCxn id="15" idx="6"/>
            <a:endCxn id="16" idx="1"/>
          </p:cNvCxnSpPr>
          <p:nvPr/>
        </p:nvCxnSpPr>
        <p:spPr>
          <a:xfrm flipV="1">
            <a:off x="6621972" y="3335250"/>
            <a:ext cx="566367" cy="113711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se šipkou 41">
            <a:extLst>
              <a:ext uri="{FF2B5EF4-FFF2-40B4-BE49-F238E27FC236}">
                <a16:creationId xmlns:a16="http://schemas.microsoft.com/office/drawing/2014/main" id="{08A8C6D7-A65D-4415-A6BF-CFEFC74C2549}"/>
              </a:ext>
            </a:extLst>
          </p:cNvPr>
          <p:cNvCxnSpPr>
            <a:cxnSpLocks/>
            <a:stCxn id="16" idx="3"/>
            <a:endCxn id="18" idx="1"/>
          </p:cNvCxnSpPr>
          <p:nvPr/>
        </p:nvCxnSpPr>
        <p:spPr>
          <a:xfrm>
            <a:off x="8772515" y="3335250"/>
            <a:ext cx="404907" cy="1245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Přímá spojnice se šipkou 43">
            <a:extLst>
              <a:ext uri="{FF2B5EF4-FFF2-40B4-BE49-F238E27FC236}">
                <a16:creationId xmlns:a16="http://schemas.microsoft.com/office/drawing/2014/main" id="{0376219D-23A9-41EA-934F-08D428898310}"/>
              </a:ext>
            </a:extLst>
          </p:cNvPr>
          <p:cNvCxnSpPr>
            <a:cxnSpLocks/>
            <a:stCxn id="18" idx="2"/>
            <a:endCxn id="19" idx="0"/>
          </p:cNvCxnSpPr>
          <p:nvPr/>
        </p:nvCxnSpPr>
        <p:spPr>
          <a:xfrm>
            <a:off x="9919852" y="3876910"/>
            <a:ext cx="0" cy="77947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1040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/>
      <p:bldP spid="14" grpId="0" animBg="1"/>
      <p:bldP spid="15" grpId="0" animBg="1"/>
      <p:bldP spid="16" grpId="0" animBg="1"/>
      <p:bldP spid="18" grpId="0" animBg="1"/>
      <p:bldP spid="19" grpId="0" animBg="1"/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E248B1-CF78-3094-AAEF-185462907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779210"/>
          </a:xfrm>
        </p:spPr>
        <p:txBody>
          <a:bodyPr/>
          <a:lstStyle/>
          <a:p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00459B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ZZ u komplementárních oborů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6BE197-5BE7-DCB6-A80A-3EF76AB371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212" y="1399143"/>
            <a:ext cx="11046187" cy="4671152"/>
          </a:xfrm>
        </p:spPr>
        <p:txBody>
          <a:bodyPr>
            <a:normAutofit/>
          </a:bodyPr>
          <a:lstStyle/>
          <a:p>
            <a:pPr marL="504000" marR="0" lvl="0" indent="-504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Font typeface="Wingdings" pitchFamily="2" charset="2"/>
              <a:buNone/>
              <a:tabLst/>
              <a:defRPr/>
            </a:pPr>
            <a:endParaRPr kumimoji="0" lang="cs-CZ" sz="2200" b="1" i="0" u="none" strike="noStrike" kern="100" cap="none" spc="0" normalizeH="0" baseline="0" noProof="0" dirty="0">
              <a:ln>
                <a:noFill/>
              </a:ln>
              <a:solidFill>
                <a:srgbClr val="0C1838">
                  <a:lumMod val="75000"/>
                  <a:lumOff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kumimoji="0" lang="cs-CZ" sz="3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r>
              <a:rPr kumimoji="0" lang="cs-CZ" sz="2200" b="1" i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Musí žáci </a:t>
            </a:r>
            <a:r>
              <a:rPr lang="cs-CZ" b="1" i="1" kern="1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Aptos" panose="020B0004020202020204" pitchFamily="34" charset="0"/>
              </a:rPr>
              <a:t>komplementárních oborů  povinně skládat ve 3. roč. ZZ? Má výsledek této zkoušky vliv na pokračování ve studiu?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Závěrečné zkoušky </a:t>
            </a:r>
            <a:r>
              <a:rPr lang="cs-CZ" b="1" i="1" kern="100" dirty="0">
                <a:solidFill>
                  <a:srgbClr val="FF0000"/>
                </a:solidFill>
                <a:effectLst/>
                <a:ea typeface="Aptos" panose="020B0004020202020204" pitchFamily="34" charset="0"/>
              </a:rPr>
              <a:t>mohou </a:t>
            </a:r>
            <a:r>
              <a:rPr lang="cs-CZ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konat žáci 3. ročníků, kteří prospěli na konci druhého pololetí ze všech povinných vyučovacích předmětů.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Neúspěch u závěrečné zkoušky nemá žádné právní následky pro další vzdělávání žáka. </a:t>
            </a:r>
            <a:r>
              <a:rPr lang="cs-CZ" b="1" i="1" kern="100" dirty="0">
                <a:solidFill>
                  <a:srgbClr val="007339"/>
                </a:solidFill>
                <a:ea typeface="Aptos" panose="020B0004020202020204" pitchFamily="34" charset="0"/>
              </a:rPr>
              <a:t>N</a:t>
            </a:r>
            <a:r>
              <a:rPr lang="cs-CZ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ení tedy možné neúspěšnou závěrečnou zkoušku považovat za důvod k ukončení vzdělávání žáka a obdobně není možné úspěšné vykonání ZZ považovat za podmínku k připuštění k maturitní zkoušce.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Není ani dotčeno právo žáka v případě neúspěchu u závěrečné zkoušky tuto zkoušku opakovat podle podmínek uvedených ve školském zákoně., tzn. žák může ZZ vykonat do 5 let od data, kdy přestal být žákem školy.</a:t>
            </a:r>
            <a:endParaRPr lang="cs-CZ" b="1" kern="100" dirty="0">
              <a:solidFill>
                <a:srgbClr val="007339"/>
              </a:solidFill>
              <a:effectLst/>
              <a:ea typeface="Aptos" panose="020B000402020202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C57B86B-210C-381E-39F6-84FBCE121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26499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DA0073-E6FD-EC4E-395F-380B4C87E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80907"/>
          </a:xfrm>
        </p:spPr>
        <p:txBody>
          <a:bodyPr>
            <a:normAutofit fontScale="90000"/>
          </a:bodyPr>
          <a:lstStyle/>
          <a:p>
            <a:r>
              <a:rPr lang="cs-CZ" dirty="0"/>
              <a:t>Ukončení studia oboru L0+H závěrečnou zkouškou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1C94B6-EC82-590C-89AC-0F6486F2A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589" y="1463159"/>
            <a:ext cx="11170583" cy="457452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dirty="0"/>
              <a:t> </a:t>
            </a:r>
            <a:r>
              <a:rPr lang="cs-CZ" sz="3200" b="1" i="1" dirty="0">
                <a:solidFill>
                  <a:srgbClr val="FF0000"/>
                </a:solidFill>
              </a:rPr>
              <a:t>?</a:t>
            </a:r>
            <a:r>
              <a:rPr lang="cs-CZ" sz="3200" dirty="0"/>
              <a:t> </a:t>
            </a:r>
            <a:r>
              <a:rPr lang="cs-CZ" sz="2400" dirty="0"/>
              <a:t> </a:t>
            </a:r>
            <a:r>
              <a:rPr lang="cs-CZ" sz="2400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Jaký je postup žáka, případně ředitele školy, pokud se žák studující komplementární obor po 3. roč. a po úspěšném vykonání ZZ rozhodne, že nechce dále pokračovat ve studiu oboru L0?</a:t>
            </a:r>
          </a:p>
          <a:p>
            <a:pPr marL="504000" marR="0" lvl="0" indent="-5040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Font typeface="Wingdings" pitchFamily="2" charset="2"/>
              <a:buNone/>
              <a:tabLst/>
              <a:defRPr/>
            </a:pPr>
            <a:r>
              <a:rPr lang="cs-CZ" sz="2400" dirty="0"/>
              <a:t>  </a:t>
            </a:r>
            <a:r>
              <a:rPr kumimoji="0" lang="cs-CZ" sz="2400" b="1" i="0" u="none" strike="noStrike" kern="100" cap="none" spc="0" normalizeH="0" baseline="0" noProof="0" dirty="0">
                <a:ln>
                  <a:noFill/>
                </a:ln>
                <a:solidFill>
                  <a:srgbClr val="0C1838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👉 </a:t>
            </a:r>
            <a:r>
              <a:rPr lang="cs-CZ" sz="2400" b="1" dirty="0"/>
              <a:t>§ 68 odst. 1 ŠZ</a:t>
            </a:r>
            <a:endParaRPr lang="cs-CZ" sz="2400" b="1" i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b="1" i="1" dirty="0">
                <a:solidFill>
                  <a:srgbClr val="007339"/>
                </a:solidFill>
              </a:rPr>
              <a:t>Žák může zanechat vzdělávání na základě písemného sdělení ŘS.</a:t>
            </a:r>
          </a:p>
          <a:p>
            <a:pPr algn="just"/>
            <a:r>
              <a:rPr lang="cs-CZ" sz="2400" dirty="0"/>
              <a:t> </a:t>
            </a:r>
            <a:r>
              <a:rPr lang="cs-CZ" sz="2400" b="1" kern="100" dirty="0">
                <a:solidFill>
                  <a:srgbClr val="0C1838">
                    <a:lumMod val="75000"/>
                    <a:lumOff val="25000"/>
                  </a:srgbClr>
                </a:solidFill>
                <a:ea typeface="Aptos" panose="020B0004020202020204" pitchFamily="34" charset="0"/>
              </a:rPr>
              <a:t>👉 </a:t>
            </a:r>
            <a:r>
              <a:rPr lang="cs-CZ" sz="2400" b="1" dirty="0"/>
              <a:t>§ 68 odst. 2 ŠZ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b="1" i="1" dirty="0">
                <a:solidFill>
                  <a:srgbClr val="007339"/>
                </a:solidFill>
              </a:rPr>
              <a:t>Žák nedochází do školy, neomluví se, ŘŠ žáka považován jako by studia zanechal</a:t>
            </a:r>
          </a:p>
          <a:p>
            <a:pPr algn="just"/>
            <a:r>
              <a:rPr kumimoji="0" lang="cs-CZ" sz="2400" b="1" i="0" u="none" strike="noStrike" kern="100" cap="none" spc="0" normalizeH="0" baseline="0" noProof="0" dirty="0">
                <a:ln>
                  <a:noFill/>
                </a:ln>
                <a:solidFill>
                  <a:srgbClr val="0C1838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👉 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§ 66 odst. 5 ŠZ</a:t>
            </a:r>
            <a:endParaRPr lang="cs-CZ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b="1" i="1" dirty="0">
                <a:solidFill>
                  <a:srgbClr val="007339"/>
                </a:solidFill>
              </a:rPr>
              <a:t>Žák může požádat  ŘŠ o přerušení studia na dobu nejvýše 2 let</a:t>
            </a:r>
            <a:endParaRPr lang="cs-CZ" sz="2400" dirty="0"/>
          </a:p>
          <a:p>
            <a:pPr algn="just"/>
            <a:r>
              <a:rPr lang="cs-CZ" sz="2400" dirty="0"/>
              <a:t>	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0BD3882-90CD-2B8D-AAE9-D8003EC59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82346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CA61C2-23C4-3358-2BAD-824CC381A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481755"/>
          </a:xfrm>
        </p:spPr>
        <p:txBody>
          <a:bodyPr>
            <a:normAutofit fontScale="90000"/>
          </a:bodyPr>
          <a:lstStyle/>
          <a:p>
            <a:r>
              <a:rPr lang="cs-CZ" dirty="0"/>
              <a:t>Vysvědčení u komplementárních oborů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4DD9F2-9FF0-462B-2F5B-FCE6F7F47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1377108"/>
            <a:ext cx="10928213" cy="469318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sz="3200" b="1" i="1" dirty="0">
                <a:solidFill>
                  <a:srgbClr val="FF0000"/>
                </a:solidFill>
              </a:rPr>
              <a:t>?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sz="2400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Kdy se má vydat žákům 3. roč. oborů L0+H vydat ročníkové vysvědčení?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👉 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§ 3 odst. 1 </a:t>
            </a:r>
            <a:r>
              <a:rPr kumimoji="0" lang="cs-CZ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vyhl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č. 16/2005 Sb. o organizaci školního roku</a:t>
            </a:r>
          </a:p>
          <a:p>
            <a:pPr algn="just"/>
            <a:endParaRPr lang="cs-CZ" sz="2400" b="1" i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cs-CZ" sz="2400" b="1" i="1" dirty="0">
                <a:solidFill>
                  <a:srgbClr val="007339"/>
                </a:solidFill>
              </a:rPr>
              <a:t>Žákům třetího ročníku oborů vzdělání L0+H se předává vysvědčení v </a:t>
            </a:r>
            <a:r>
              <a:rPr lang="cs-CZ" sz="2400" b="1" i="1" u="sng" dirty="0">
                <a:solidFill>
                  <a:srgbClr val="007339"/>
                </a:solidFill>
              </a:rPr>
              <a:t>posledním vyučovacím dnu </a:t>
            </a:r>
            <a:r>
              <a:rPr lang="cs-CZ" sz="2400" b="1" i="1" dirty="0">
                <a:solidFill>
                  <a:srgbClr val="007339"/>
                </a:solidFill>
              </a:rPr>
              <a:t>posledního týdne před zahájením ústních zkoušek závěrečné zkoušky (stejné jako u samostatných oborů „H“)</a:t>
            </a:r>
          </a:p>
          <a:p>
            <a:pPr algn="just"/>
            <a:endParaRPr lang="cs-CZ" sz="2400" b="1" i="1" dirty="0">
              <a:solidFill>
                <a:srgbClr val="007339"/>
              </a:solidFill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cs-CZ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sz="2400" b="1" i="1" u="none" strike="noStrike" kern="1200" cap="none" spc="0" normalizeH="0" baseline="0" noProof="0" dirty="0">
                <a:ln>
                  <a:noFill/>
                </a:ln>
                <a:solidFill>
                  <a:srgbClr val="0C1838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Jaké obory se uvádějí na ročníkovém vysvědčení u oborů L0+H?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👉 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§ odst. 5 </a:t>
            </a:r>
            <a:r>
              <a:rPr kumimoji="0" lang="cs-CZ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vyhl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č. 3/2025 Sb. některých dokladech o vzdělání</a:t>
            </a:r>
          </a:p>
          <a:p>
            <a:pPr algn="just"/>
            <a:r>
              <a:rPr lang="cs-CZ" sz="2400" b="1" i="1" dirty="0">
                <a:solidFill>
                  <a:srgbClr val="007339"/>
                </a:solidFill>
              </a:rPr>
              <a:t>Na  ročníkovém vysvědčení se u oborů vzdělání L0+H  uvádí obor vzdělání s maturitní zkouškou i doplňující obor vzdělání s výučním listem.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13670B4-477B-70DC-CCC4-2BC921965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91335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7A00D6-98C0-9397-F990-C1D74EFB0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613957"/>
          </a:xfrm>
        </p:spPr>
        <p:txBody>
          <a:bodyPr>
            <a:normAutofit/>
          </a:bodyPr>
          <a:lstStyle/>
          <a:p>
            <a:r>
              <a:rPr lang="cs-CZ" dirty="0"/>
              <a:t>Vyplnění vysvědčení o ZZ a MZ, výuční list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0EB76B-59E7-494E-E60F-6F4AD3F76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117" y="1233889"/>
            <a:ext cx="11260814" cy="5004179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sz="20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cs-CZ" sz="3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?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lang="cs-CZ" b="1" i="1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Aptos" panose="020B0004020202020204" pitchFamily="34" charset="0"/>
              </a:rPr>
              <a:t>Jaké obory se uvádění na závěrečném a maturitním vysvědčení u oborů L0+H?</a:t>
            </a:r>
          </a:p>
          <a:p>
            <a:pPr algn="just"/>
            <a:r>
              <a:rPr lang="cs-CZ" b="1" i="1" dirty="0">
                <a:solidFill>
                  <a:srgbClr val="007339"/>
                </a:solidFill>
              </a:rPr>
              <a:t>Na lícní  </a:t>
            </a:r>
            <a:r>
              <a:rPr kumimoji="0" lang="cs-CZ" b="1" i="1" u="none" strike="noStrike" kern="1200" cap="none" spc="0" normalizeH="0" baseline="0" noProof="0" dirty="0">
                <a:ln>
                  <a:noFill/>
                </a:ln>
                <a:solidFill>
                  <a:srgbClr val="007339"/>
                </a:solidFill>
                <a:effectLst/>
                <a:uLnTx/>
                <a:uFillTx/>
              </a:rPr>
              <a:t>straně: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kumimoji="0" lang="cs-CZ" b="1" i="1" u="none" strike="noStrike" kern="1200" cap="none" spc="0" normalizeH="0" baseline="0" noProof="0" dirty="0">
                <a:ln>
                  <a:noFill/>
                </a:ln>
                <a:solidFill>
                  <a:srgbClr val="007339"/>
                </a:solidFill>
                <a:effectLst/>
                <a:uLnTx/>
                <a:uFillTx/>
              </a:rPr>
              <a:t>na závěrečném vysvědčení se uvádí  kód a název oboru vzdělávání kat. H,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b="1" i="1" dirty="0">
                <a:solidFill>
                  <a:srgbClr val="007339"/>
                </a:solidFill>
              </a:rPr>
              <a:t>n</a:t>
            </a:r>
            <a:r>
              <a:rPr kumimoji="0" lang="cs-CZ" b="1" i="1" u="none" strike="noStrike" kern="1200" cap="none" spc="0" normalizeH="0" baseline="0" noProof="0" dirty="0">
                <a:ln>
                  <a:noFill/>
                </a:ln>
                <a:solidFill>
                  <a:srgbClr val="007339"/>
                </a:solidFill>
                <a:effectLst/>
                <a:uLnTx/>
                <a:uFillTx/>
              </a:rPr>
              <a:t>a maturitním vysvědčení se uvádí kód a název oboru vzdělávání kat. L0.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tabLst/>
              <a:defRPr/>
            </a:pPr>
            <a:r>
              <a:rPr lang="cs-CZ" b="1" i="1" dirty="0">
                <a:solidFill>
                  <a:srgbClr val="007339"/>
                </a:solidFill>
              </a:rPr>
              <a:t>Na </a:t>
            </a:r>
            <a:r>
              <a:rPr kumimoji="0" lang="cs-CZ" b="1" i="1" u="none" strike="noStrike" kern="1200" cap="none" spc="0" normalizeH="0" baseline="0" noProof="0" dirty="0">
                <a:ln>
                  <a:noFill/>
                </a:ln>
                <a:solidFill>
                  <a:srgbClr val="007339"/>
                </a:solidFill>
                <a:effectLst/>
                <a:uLnTx/>
                <a:uFillTx/>
              </a:rPr>
              <a:t>rubové straně: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b="1" i="1" dirty="0">
                <a:solidFill>
                  <a:srgbClr val="007339"/>
                </a:solidFill>
              </a:rPr>
              <a:t>na závěrečném vysvědčení se uvede obor vzdělání kat. L0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b="1" i="1" dirty="0">
                <a:solidFill>
                  <a:srgbClr val="007339"/>
                </a:solidFill>
              </a:rPr>
              <a:t>na maturitním vysvědčení se uvede obor vzdělání kat. H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tabLst/>
              <a:defRPr/>
            </a:pPr>
            <a:r>
              <a:rPr kumimoji="0" lang="cs-CZ" b="1" i="1" u="none" strike="noStrike" kern="1200" cap="none" spc="0" normalizeH="0" baseline="0" noProof="0" dirty="0">
                <a:ln>
                  <a:noFill/>
                </a:ln>
                <a:solidFill>
                  <a:srgbClr val="007339"/>
                </a:solidFill>
                <a:effectLst/>
                <a:uLnTx/>
                <a:uFillTx/>
              </a:rPr>
              <a:t>Vše  podle tabulky D6 v příloze č. 1 k nařízení vlády č. 211/2010 Sb. </a:t>
            </a:r>
            <a:r>
              <a:rPr lang="cs-CZ" b="1" i="1" dirty="0">
                <a:solidFill>
                  <a:srgbClr val="007339"/>
                </a:solidFill>
              </a:rPr>
              <a:t>Viz vzor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Font typeface="Wingdings" pitchFamily="2" charset="2"/>
              <a:buNone/>
              <a:tabLst/>
              <a:defRPr/>
            </a:pPr>
            <a:endParaRPr kumimoji="0" lang="cs-CZ" sz="2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cs-CZ" sz="3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r>
              <a:rPr kumimoji="0" lang="cs-CZ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sz="2000" b="1" i="1" u="none" strike="noStrike" kern="1200" cap="none" spc="0" normalizeH="0" baseline="0" noProof="0" dirty="0">
                <a:ln>
                  <a:noFill/>
                </a:ln>
                <a:solidFill>
                  <a:srgbClr val="0C1838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Jaké obory se uvádění na výučním listu u oborů L0+H?</a:t>
            </a:r>
          </a:p>
          <a:p>
            <a:pPr algn="just"/>
            <a:r>
              <a:rPr lang="cs-CZ" b="1" i="1" dirty="0">
                <a:solidFill>
                  <a:srgbClr val="007339"/>
                </a:solidFill>
              </a:rPr>
              <a:t>Na samotném výučním listu se uvede jen obor vzdělání kat. H. </a:t>
            </a:r>
          </a:p>
          <a:p>
            <a:endParaRPr lang="cs-CZ" i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1ECC5D5-CFB2-B73E-0573-8990BC0B8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25</a:t>
            </a:fld>
            <a:endParaRPr lang="cs-CZ"/>
          </a:p>
        </p:txBody>
      </p:sp>
      <p:pic>
        <p:nvPicPr>
          <p:cNvPr id="6" name="Grafický objekt 5" descr="Psací podložka s klipsou obrys">
            <a:extLst>
              <a:ext uri="{FF2B5EF4-FFF2-40B4-BE49-F238E27FC236}">
                <a16:creationId xmlns:a16="http://schemas.microsoft.com/office/drawing/2014/main" id="{F0173EAE-F555-3EAD-E523-E11491D646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526611">
            <a:off x="10015705" y="4362679"/>
            <a:ext cx="1583675" cy="158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1960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E8CE3A-CB3B-0378-3103-C53A0AD8F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482678"/>
            <a:ext cx="9900000" cy="599268"/>
          </a:xfrm>
        </p:spPr>
        <p:txBody>
          <a:bodyPr/>
          <a:lstStyle/>
          <a:p>
            <a:r>
              <a:rPr lang="cs-CZ" dirty="0"/>
              <a:t>Vzor maturitního vysvědčení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EA73A26-8E0C-223D-3673-C250D87BD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26</a:t>
            </a:fld>
            <a:endParaRPr lang="cs-CZ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30AAB05C-9A0B-2BC0-5EC8-D3FB6078AF8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71854" y="1081946"/>
            <a:ext cx="4007770" cy="5063638"/>
          </a:xfrm>
          <a:prstGeom prst="rect">
            <a:avLst/>
          </a:prstGeom>
        </p:spPr>
      </p:pic>
      <p:pic>
        <p:nvPicPr>
          <p:cNvPr id="9" name="Zástupný symbol pro obsah 9">
            <a:extLst>
              <a:ext uri="{FF2B5EF4-FFF2-40B4-BE49-F238E27FC236}">
                <a16:creationId xmlns:a16="http://schemas.microsoft.com/office/drawing/2014/main" id="{6A62789A-D368-E21C-DFD5-9C521C070C75}"/>
              </a:ext>
            </a:extLst>
          </p:cNvPr>
          <p:cNvPicPr>
            <a:picLocks noGrp="1" noChangeAspect="1"/>
          </p:cNvPicPr>
          <p:nvPr>
            <p:ph sz="half" idx="15"/>
          </p:nvPr>
        </p:nvPicPr>
        <p:blipFill>
          <a:blip r:embed="rId3"/>
          <a:stretch>
            <a:fillRect/>
          </a:stretch>
        </p:blipFill>
        <p:spPr>
          <a:xfrm>
            <a:off x="6366185" y="1167788"/>
            <a:ext cx="4007769" cy="4977796"/>
          </a:xfrm>
          <a:prstGeom prst="rect">
            <a:avLst/>
          </a:prstGeom>
        </p:spPr>
      </p:pic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5FB55CAA-F708-BEFB-D9CB-4A10AD409901}"/>
              </a:ext>
            </a:extLst>
          </p:cNvPr>
          <p:cNvCxnSpPr>
            <a:cxnSpLocks/>
          </p:cNvCxnSpPr>
          <p:nvPr/>
        </p:nvCxnSpPr>
        <p:spPr>
          <a:xfrm>
            <a:off x="3933022" y="1575412"/>
            <a:ext cx="2433163" cy="837282"/>
          </a:xfrm>
          <a:prstGeom prst="straightConnector1">
            <a:avLst/>
          </a:prstGeom>
          <a:ln w="22225"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33206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D224B5-EF98-FDD2-9F46-0C008FE40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557" y="697185"/>
            <a:ext cx="9900000" cy="2927363"/>
          </a:xfrm>
        </p:spPr>
        <p:txBody>
          <a:bodyPr>
            <a:normAutofit fontScale="90000"/>
          </a:bodyPr>
          <a:lstStyle/>
          <a:p>
            <a:r>
              <a:rPr lang="cs-CZ" dirty="0"/>
              <a:t>Duální praktické vyučování</a:t>
            </a:r>
            <a:br>
              <a:rPr lang="cs-CZ" dirty="0"/>
            </a:br>
            <a:br>
              <a:rPr lang="cs-CZ" dirty="0"/>
            </a:br>
            <a:r>
              <a:rPr lang="cs-CZ" sz="2800" kern="100" dirty="0">
                <a:solidFill>
                  <a:srgbClr val="0C1838">
                    <a:lumMod val="75000"/>
                    <a:lumOff val="25000"/>
                  </a:srgbClr>
                </a:solidFill>
                <a:ea typeface="Aptos" panose="020B0004020202020204" pitchFamily="34" charset="0"/>
              </a:rPr>
              <a:t>👉 § 65a – § 65f ŠZ</a:t>
            </a:r>
            <a:br>
              <a:rPr lang="cs-CZ" sz="2800" kern="100" dirty="0">
                <a:solidFill>
                  <a:srgbClr val="0C1838">
                    <a:lumMod val="75000"/>
                    <a:lumOff val="25000"/>
                  </a:srgbClr>
                </a:solidFill>
                <a:ea typeface="Aptos" panose="020B0004020202020204" pitchFamily="34" charset="0"/>
              </a:rPr>
            </a:br>
            <a:br>
              <a:rPr lang="cs-CZ" sz="2800" kern="100" dirty="0">
                <a:solidFill>
                  <a:srgbClr val="0C1838">
                    <a:lumMod val="75000"/>
                    <a:lumOff val="25000"/>
                  </a:srgbClr>
                </a:solidFill>
                <a:ea typeface="Aptos" panose="020B0004020202020204" pitchFamily="34" charset="0"/>
              </a:rPr>
            </a:br>
            <a:r>
              <a:rPr lang="cs-CZ" sz="2800" kern="100" dirty="0">
                <a:solidFill>
                  <a:srgbClr val="0C1838">
                    <a:lumMod val="75000"/>
                    <a:lumOff val="25000"/>
                  </a:srgbClr>
                </a:solidFill>
                <a:ea typeface="Aptos" panose="020B0004020202020204" pitchFamily="34" charset="0"/>
              </a:rPr>
              <a:t>👉 § 11a – § 11c </a:t>
            </a:r>
            <a:r>
              <a:rPr lang="cs-CZ" sz="2800" kern="100" dirty="0" err="1">
                <a:solidFill>
                  <a:srgbClr val="0C1838">
                    <a:lumMod val="75000"/>
                    <a:lumOff val="25000"/>
                  </a:srgbClr>
                </a:solidFill>
                <a:ea typeface="Aptos" panose="020B0004020202020204" pitchFamily="34" charset="0"/>
              </a:rPr>
              <a:t>vyhl</a:t>
            </a:r>
            <a:r>
              <a:rPr lang="cs-CZ" sz="2800" kern="100" dirty="0">
                <a:solidFill>
                  <a:srgbClr val="0C1838">
                    <a:lumMod val="75000"/>
                    <a:lumOff val="25000"/>
                  </a:srgbClr>
                </a:solidFill>
                <a:ea typeface="Aptos" panose="020B0004020202020204" pitchFamily="34" charset="0"/>
              </a:rPr>
              <a:t>. č. 13/2005 Sb. o středním vzdělávání a  </a:t>
            </a:r>
            <a:br>
              <a:rPr lang="cs-CZ" sz="2800" kern="100" dirty="0">
                <a:solidFill>
                  <a:srgbClr val="0C1838">
                    <a:lumMod val="75000"/>
                    <a:lumOff val="25000"/>
                  </a:srgbClr>
                </a:solidFill>
                <a:ea typeface="Aptos" panose="020B0004020202020204" pitchFamily="34" charset="0"/>
              </a:rPr>
            </a:br>
            <a:r>
              <a:rPr lang="cs-CZ" sz="2800" kern="100" dirty="0">
                <a:solidFill>
                  <a:srgbClr val="0C1838">
                    <a:lumMod val="75000"/>
                    <a:lumOff val="25000"/>
                  </a:srgbClr>
                </a:solidFill>
                <a:ea typeface="Aptos" panose="020B0004020202020204" pitchFamily="34" charset="0"/>
              </a:rPr>
              <a:t>      vzdělávání v konzervatoři</a:t>
            </a:r>
            <a:br>
              <a:rPr lang="cs-CZ" sz="2800" kern="100" dirty="0">
                <a:solidFill>
                  <a:srgbClr val="0C1838">
                    <a:lumMod val="75000"/>
                    <a:lumOff val="25000"/>
                  </a:srgbClr>
                </a:solidFill>
                <a:ea typeface="Aptos" panose="020B0004020202020204" pitchFamily="34" charset="0"/>
              </a:rPr>
            </a:br>
            <a:br>
              <a:rPr lang="cs-CZ" sz="2800" kern="100" dirty="0">
                <a:solidFill>
                  <a:srgbClr val="0C1838">
                    <a:lumMod val="75000"/>
                    <a:lumOff val="25000"/>
                  </a:srgbClr>
                </a:solidFill>
                <a:ea typeface="Aptos" panose="020B0004020202020204" pitchFamily="34" charset="0"/>
              </a:rPr>
            </a:br>
            <a:r>
              <a:rPr lang="cs-CZ" sz="2800" kern="100" dirty="0">
                <a:solidFill>
                  <a:srgbClr val="0C1838">
                    <a:lumMod val="75000"/>
                    <a:lumOff val="25000"/>
                  </a:srgbClr>
                </a:solidFill>
                <a:ea typeface="Aptos" panose="020B0004020202020204" pitchFamily="34" charset="0"/>
              </a:rPr>
              <a:t>👉 § 3 odst. 7 </a:t>
            </a:r>
            <a:r>
              <a:rPr lang="cs-CZ" sz="2800" kern="100" dirty="0" err="1">
                <a:solidFill>
                  <a:srgbClr val="0C1838">
                    <a:lumMod val="75000"/>
                    <a:lumOff val="25000"/>
                  </a:srgbClr>
                </a:solidFill>
                <a:ea typeface="Aptos" panose="020B0004020202020204" pitchFamily="34" charset="0"/>
              </a:rPr>
              <a:t>vyhl</a:t>
            </a:r>
            <a:r>
              <a:rPr lang="cs-CZ" sz="2800" kern="100" dirty="0">
                <a:solidFill>
                  <a:srgbClr val="0C1838">
                    <a:lumMod val="75000"/>
                    <a:lumOff val="25000"/>
                  </a:srgbClr>
                </a:solidFill>
                <a:ea typeface="Aptos" panose="020B0004020202020204" pitchFamily="34" charset="0"/>
              </a:rPr>
              <a:t>. č. 10/2005 Sb. o vyšším odborném vzdělávání</a:t>
            </a:r>
            <a:br>
              <a:rPr lang="cs-CZ" sz="2800" kern="100" dirty="0">
                <a:solidFill>
                  <a:srgbClr val="0C1838">
                    <a:lumMod val="75000"/>
                    <a:lumOff val="25000"/>
                  </a:srgbClr>
                </a:solidFill>
                <a:ea typeface="Aptos" panose="020B0004020202020204" pitchFamily="34" charset="0"/>
              </a:rPr>
            </a:br>
            <a:endParaRPr lang="cs-CZ" sz="2800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98DB2542-19B3-2368-CACF-535460D23F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03545" y="4022864"/>
            <a:ext cx="1878819" cy="1878819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96F6A8F-EDE6-DA85-6F75-2E116A06C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F5A12E-3DFE-4C3E-9036-7893F29C52C1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Grafický objekt 5" descr="Potřesení rukou obrys">
            <a:extLst>
              <a:ext uri="{FF2B5EF4-FFF2-40B4-BE49-F238E27FC236}">
                <a16:creationId xmlns:a16="http://schemas.microsoft.com/office/drawing/2014/main" id="{44B204FE-8D8A-F535-714F-3D0B736E7A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20203" y="4346766"/>
            <a:ext cx="1347354" cy="1347354"/>
          </a:xfrm>
          <a:prstGeom prst="rect">
            <a:avLst/>
          </a:prstGeom>
        </p:spPr>
      </p:pic>
      <p:pic>
        <p:nvPicPr>
          <p:cNvPr id="10" name="Grafický objekt 9" descr="Školní budova se souvislou výplní">
            <a:extLst>
              <a:ext uri="{FF2B5EF4-FFF2-40B4-BE49-F238E27FC236}">
                <a16:creationId xmlns:a16="http://schemas.microsoft.com/office/drawing/2014/main" id="{A8F5EB57-9AEF-FF68-54DD-4324833A26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08767" y="3841632"/>
            <a:ext cx="1852488" cy="1852488"/>
          </a:xfrm>
          <a:prstGeom prst="rect">
            <a:avLst/>
          </a:prstGeom>
        </p:spPr>
      </p:pic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0E3931E7-1C1B-0E81-22CB-754712E5B306}"/>
              </a:ext>
            </a:extLst>
          </p:cNvPr>
          <p:cNvCxnSpPr>
            <a:cxnSpLocks/>
          </p:cNvCxnSpPr>
          <p:nvPr/>
        </p:nvCxnSpPr>
        <p:spPr>
          <a:xfrm>
            <a:off x="3272522" y="4962273"/>
            <a:ext cx="1101174" cy="0"/>
          </a:xfrm>
          <a:prstGeom prst="straightConnector1">
            <a:avLst/>
          </a:prstGeom>
          <a:ln w="539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109C5E67-6EBE-4801-A99A-00134C9BF9B1}"/>
              </a:ext>
            </a:extLst>
          </p:cNvPr>
          <p:cNvCxnSpPr>
            <a:cxnSpLocks/>
          </p:cNvCxnSpPr>
          <p:nvPr/>
        </p:nvCxnSpPr>
        <p:spPr>
          <a:xfrm flipH="1">
            <a:off x="6096000" y="4962273"/>
            <a:ext cx="1096445" cy="0"/>
          </a:xfrm>
          <a:prstGeom prst="straightConnector1">
            <a:avLst/>
          </a:prstGeom>
          <a:ln w="539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79475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F57AA7-0774-A7E0-4D50-616D126D0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1E91FA-1864-82E5-85A5-A52691871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359900"/>
            <a:ext cx="9900000" cy="535378"/>
          </a:xfrm>
          <a:ln>
            <a:solidFill>
              <a:srgbClr val="FFFFFF"/>
            </a:solidFill>
          </a:ln>
        </p:spPr>
        <p:txBody>
          <a:bodyPr/>
          <a:lstStyle/>
          <a:p>
            <a:r>
              <a:rPr lang="cs-CZ" dirty="0"/>
              <a:t>Duální praktické vyučování </a:t>
            </a:r>
            <a:r>
              <a:rPr lang="cs-CZ" sz="2400" dirty="0"/>
              <a:t>(základní informace)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867C415-883D-A28B-4BE2-9687DAB4C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F5A12E-3DFE-4C3E-9036-7893F29C52C1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Zástupný obsah 5">
            <a:extLst>
              <a:ext uri="{FF2B5EF4-FFF2-40B4-BE49-F238E27FC236}">
                <a16:creationId xmlns:a16="http://schemas.microsoft.com/office/drawing/2014/main" id="{19EC6F1A-CB28-0E3A-8082-6ADD3C35C64F}"/>
              </a:ext>
            </a:extLst>
          </p:cNvPr>
          <p:cNvSpPr txBox="1">
            <a:spLocks/>
          </p:cNvSpPr>
          <p:nvPr/>
        </p:nvSpPr>
        <p:spPr>
          <a:xfrm>
            <a:off x="563272" y="895278"/>
            <a:ext cx="11213759" cy="587620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1080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None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cs-CZ" sz="1900" kern="1200" baseline="0" dirty="0" smtClean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4320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1260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cs-CZ" sz="1900" b="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SzTx/>
              <a:buFont typeface="Calibri Light" panose="020F0302020204030204" pitchFamily="34" charset="0"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Rozšíření možností realizace praktického vyučování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0800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459B"/>
              </a:buClr>
              <a:buSzTx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Praktické vyučování je možné realizovat: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459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0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nově 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také na pracovištích fyzických a právnických osob, které mají oprávnění k činnosti související s daným oborem vzdělání a jejichž způsobilost k poskytování duálního praktického vyučování byla ověřena organizací zaměstnavatelů s celostátní působností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(tzv. organizace duálních poskytovatelů).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459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0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Organizace duálních poskytovatelů zveřejňuje standardy kvality DPV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459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Organizace duálních poskytovatelů uděluje c</a:t>
            </a:r>
            <a:r>
              <a:rPr lang="cs-CZ" sz="20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ertifikát</a:t>
            </a:r>
            <a:r>
              <a:rPr lang="cs-CZ" sz="20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duálním poskytovatelům (firmy)</a:t>
            </a:r>
          </a:p>
          <a:p>
            <a:pPr lvl="0" algn="just">
              <a:buClr>
                <a:srgbClr val="00459B"/>
              </a:buClr>
              <a:buFont typeface="Arial" panose="020B0604020202020204" pitchFamily="34" charset="0"/>
              <a:buChar char="•"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Podle ŠZ nastaveno uzavírání smluv mezi duálním poskytovatelem</a:t>
            </a:r>
            <a:r>
              <a:rPr lang="cs-CZ" sz="20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školou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případně žákem (konkrétní náležitosti stanovuje prováděcí vyhláška)</a:t>
            </a:r>
          </a:p>
          <a:p>
            <a:pPr marL="10800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SzTx/>
              <a:buFont typeface="Calibri Light" panose="020F0302020204030204" pitchFamily="34" charset="0"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JEDNÁ SE O DOBROVOLNOU FORMU SPOLUPRÁCE</a:t>
            </a: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085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459B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Účinnost od 1. ledna 2026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Bližší informace: metodika včetně FAQ </a:t>
            </a:r>
          </a:p>
          <a:p>
            <a:pPr marL="10800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2"/>
              </a:rPr>
              <a:t>https://msmt.gov.cz/vzdelavani/stredni-vzdelavani/metodicke-informace-k-dualnimu-praktickemu-vyucovani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0800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None/>
              <a:tabLst/>
              <a:defRPr/>
            </a:pP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085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459B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23850" marR="0" lvl="0" indent="-215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SzTx/>
              <a:buFont typeface="Calibri Light" panose="020F0302020204030204" pitchFamily="34" charset="0"/>
              <a:buChar char="●"/>
              <a:tabLst/>
              <a:defRPr/>
            </a:pP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56515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SzTx/>
              <a:buFont typeface="Calibri Light" panose="020F0302020204030204" pitchFamily="34" charset="0"/>
              <a:buAutoNum type="arabicPeriod"/>
              <a:tabLst/>
              <a:defRPr/>
            </a:pPr>
            <a:endParaRPr kumimoji="0" lang="cs-CZ" sz="19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10795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SzTx/>
              <a:buFont typeface="Calibri Light" panose="020F0302020204030204" pitchFamily="34" charset="0"/>
              <a:buNone/>
              <a:tabLst/>
              <a:defRPr/>
            </a:pPr>
            <a:r>
              <a:rPr kumimoji="0" lang="cs-CZ" sz="19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	</a:t>
            </a:r>
            <a:endParaRPr kumimoji="0" lang="cs-CZ" sz="19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1079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SzTx/>
              <a:buFont typeface="Calibri Light" panose="020F0302020204030204" pitchFamily="34" charset="0"/>
              <a:buNone/>
              <a:tabLst/>
              <a:defRPr/>
            </a:pPr>
            <a:endParaRPr kumimoji="0" lang="cs-CZ" sz="19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323850" marR="0" lvl="0" indent="-215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SzTx/>
              <a:buFont typeface="Calibri Light" panose="020F0302020204030204" pitchFamily="34" charset="0"/>
              <a:buChar char="●"/>
              <a:tabLst/>
              <a:defRPr/>
            </a:pPr>
            <a:endParaRPr kumimoji="0" lang="cs-CZ" sz="19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7448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554A20-EF77-7883-9C9F-01868D10D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192875"/>
            <a:ext cx="9900000" cy="549209"/>
          </a:xfrm>
        </p:spPr>
        <p:txBody>
          <a:bodyPr>
            <a:normAutofit/>
          </a:bodyPr>
          <a:lstStyle/>
          <a:p>
            <a:r>
              <a:rPr lang="cs-CZ" dirty="0"/>
              <a:t>Dotazy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824B8C-07F4-A99F-0A4F-F6346815E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742084"/>
            <a:ext cx="11172720" cy="5740478"/>
          </a:xfrm>
        </p:spPr>
        <p:txBody>
          <a:bodyPr>
            <a:normAutofit/>
          </a:bodyPr>
          <a:lstStyle/>
          <a:p>
            <a:r>
              <a:rPr kumimoji="0" lang="cs-CZ" sz="1500" b="1" i="0" u="none" strike="noStrike" kern="1200" cap="none" spc="0" normalizeH="0" baseline="0" noProof="0" dirty="0">
                <a:ln>
                  <a:noFill/>
                </a:ln>
                <a:solidFill>
                  <a:srgbClr val="0C1838"/>
                </a:solidFill>
                <a:effectLst/>
                <a:uLnTx/>
                <a:uFillTx/>
                <a:latin typeface="Ariel"/>
                <a:ea typeface="+mn-ea"/>
                <a:cs typeface="+mn-cs"/>
              </a:rPr>
              <a:t> </a:t>
            </a:r>
          </a:p>
          <a:p>
            <a:pPr algn="just"/>
            <a:r>
              <a:rPr lang="cs-CZ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800" b="1" i="1" dirty="0">
                <a:solidFill>
                  <a:srgbClr val="FF0000"/>
                </a:solidFill>
              </a:rPr>
              <a:t>?</a:t>
            </a:r>
            <a:r>
              <a:rPr lang="cs-CZ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 Má ŘŠ povinnost zasílat výsledky ZZ Cermatu?</a:t>
            </a:r>
            <a:endParaRPr lang="cs-CZ" i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cs-CZ" b="1" i="1" dirty="0">
                <a:solidFill>
                  <a:srgbClr val="007339"/>
                </a:solidFill>
              </a:rPr>
              <a:t>Ředitel školy není povinen zajistit předání výsledků závěrečných </a:t>
            </a:r>
            <a:r>
              <a:rPr lang="cs-CZ" b="1" i="1">
                <a:solidFill>
                  <a:srgbClr val="007339"/>
                </a:solidFill>
              </a:rPr>
              <a:t>zkoušek Cermat</a:t>
            </a:r>
            <a:r>
              <a:rPr lang="cs-CZ" b="1" i="1" dirty="0">
                <a:solidFill>
                  <a:srgbClr val="007339"/>
                </a:solidFill>
              </a:rPr>
              <a:t>.</a:t>
            </a:r>
            <a:endParaRPr lang="cs-CZ" b="1" dirty="0">
              <a:solidFill>
                <a:srgbClr val="007339"/>
              </a:solidFill>
            </a:endParaRPr>
          </a:p>
          <a:p>
            <a:pPr algn="just"/>
            <a:r>
              <a:rPr lang="cs-CZ" b="1" dirty="0">
                <a:solidFill>
                  <a:srgbClr val="007339"/>
                </a:solidFill>
              </a:rPr>
              <a:t> </a:t>
            </a:r>
          </a:p>
          <a:p>
            <a:pPr lvl="0" algn="just">
              <a:buClr>
                <a:srgbClr val="00459B"/>
              </a:buClr>
              <a:defRPr/>
            </a:pPr>
            <a:r>
              <a:rPr lang="cs-CZ" sz="2800" b="1" i="1" dirty="0">
                <a:solidFill>
                  <a:srgbClr val="FF0000"/>
                </a:solidFill>
              </a:rPr>
              <a:t>?</a:t>
            </a:r>
            <a:r>
              <a:rPr lang="cs-CZ" sz="3200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cs-CZ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 jakým časovým předstihem před konáním ZZ musí mít žák se SVP potvrzení o uzpůsobení podmínek?</a:t>
            </a:r>
          </a:p>
          <a:p>
            <a:pPr lvl="0" algn="just">
              <a:buClr>
                <a:srgbClr val="00459B"/>
              </a:buClr>
              <a:defRPr/>
            </a:pPr>
            <a:r>
              <a:rPr lang="cs-CZ" b="1" i="1" dirty="0">
                <a:solidFill>
                  <a:srgbClr val="007339"/>
                </a:solidFill>
              </a:rPr>
              <a:t>Právní předpisy žádný závazný termín neuvádějí. Doporučení k uzpůsobení závěrečné zkoušky je tak třeba dodat s dostatečným časovým předstihem, zejména v případě, kdy je třeba upravit jednotné zadání závěrečných zkoušek a zkušební dokumentace, které školám zpřístupňuje CERMAT.</a:t>
            </a:r>
          </a:p>
          <a:p>
            <a:pPr lvl="0" algn="just">
              <a:buClr>
                <a:srgbClr val="00459B"/>
              </a:buClr>
              <a:defRPr/>
            </a:pPr>
            <a:r>
              <a:rPr lang="cs-CZ" b="1" i="1" dirty="0">
                <a:solidFill>
                  <a:srgbClr val="007339"/>
                </a:solidFill>
              </a:rPr>
              <a:t>Podle metodiky CERMAT musí být žák (nebo jeho zákonný zástupce) školou informován o konkrétním uzpůsobení podmínek nejméně 4 měsíce před datem konání závěrečné zkoušky. Z toho vyplývá, že škola musí mít doporučení ŠPZ k dispozici s dostatečným předstihem, aby o uzpůsobení mohla rozhodnout a žáka včas informovat.    </a:t>
            </a:r>
          </a:p>
          <a:p>
            <a:pPr lvl="0" algn="just">
              <a:buClr>
                <a:srgbClr val="00459B"/>
              </a:buClr>
              <a:defRPr/>
            </a:pPr>
            <a:endParaRPr lang="cs-CZ" b="1" i="1" dirty="0">
              <a:solidFill>
                <a:srgbClr val="007339"/>
              </a:solidFill>
            </a:endParaRPr>
          </a:p>
          <a:p>
            <a:pPr lvl="0" algn="just">
              <a:buClr>
                <a:srgbClr val="00459B"/>
              </a:buClr>
              <a:defRPr/>
            </a:pPr>
            <a:endParaRPr lang="cs-CZ" sz="16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A1399E2-A668-777D-3368-141AA435C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F5A12E-3DFE-4C3E-9036-7893F29C52C1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016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554A20-EF77-7883-9C9F-01868D10D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192875"/>
            <a:ext cx="9900000" cy="549209"/>
          </a:xfrm>
        </p:spPr>
        <p:txBody>
          <a:bodyPr/>
          <a:lstStyle/>
          <a:p>
            <a:r>
              <a:rPr lang="cs-CZ"/>
              <a:t>Legislativní ukotvení ZZ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824B8C-07F4-A99F-0A4F-F6346815E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742084"/>
            <a:ext cx="11172720" cy="5740478"/>
          </a:xfrm>
        </p:spPr>
        <p:txBody>
          <a:bodyPr>
            <a:normAutofit/>
          </a:bodyPr>
          <a:lstStyle/>
          <a:p>
            <a:pPr lvl="0" algn="just">
              <a:buClr>
                <a:srgbClr val="00459B"/>
              </a:buClr>
              <a:defRPr/>
            </a:pPr>
            <a:r>
              <a:rPr kumimoji="0" lang="cs-CZ" sz="1500" b="1" i="0" u="none" strike="noStrike" kern="1200" cap="none" spc="0" normalizeH="0" baseline="0" noProof="0" dirty="0">
                <a:ln>
                  <a:noFill/>
                </a:ln>
                <a:solidFill>
                  <a:srgbClr val="0C1838"/>
                </a:solidFill>
                <a:effectLst/>
                <a:uLnTx/>
                <a:uFillTx/>
                <a:latin typeface="Ariel"/>
                <a:ea typeface="+mn-ea"/>
                <a:cs typeface="+mn-cs"/>
              </a:rPr>
              <a:t> </a:t>
            </a:r>
            <a:r>
              <a:rPr lang="cs-CZ" sz="1600" dirty="0"/>
              <a:t>👉</a:t>
            </a:r>
            <a:r>
              <a:rPr kumimoji="0" lang="cs-CZ" sz="1500" b="1" i="0" u="none" strike="noStrike" kern="1200" cap="none" spc="0" normalizeH="0" baseline="0" noProof="0" dirty="0">
                <a:ln>
                  <a:noFill/>
                </a:ln>
                <a:solidFill>
                  <a:srgbClr val="0C1838"/>
                </a:solidFill>
                <a:effectLst/>
                <a:uLnTx/>
                <a:uFillTx/>
                <a:latin typeface="Ariel"/>
                <a:ea typeface="+mn-ea"/>
                <a:cs typeface="+mn-cs"/>
              </a:rPr>
              <a:t> </a:t>
            </a: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C1838"/>
                </a:solidFill>
                <a:effectLst/>
                <a:uLnTx/>
                <a:uFillTx/>
              </a:rPr>
              <a:t>Školský zákon č. 561/2004 Sb.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600" i="0" u="none" strike="noStrike" kern="1200" cap="none" spc="0" normalizeH="0" baseline="0" noProof="0" dirty="0">
                <a:ln>
                  <a:noFill/>
                </a:ln>
                <a:solidFill>
                  <a:srgbClr val="0C1838"/>
                </a:solidFill>
                <a:effectLst/>
                <a:uLnTx/>
                <a:uFillTx/>
              </a:rPr>
              <a:t>§ 74 a § 75 Organizace a průběh ZZ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600" i="0" u="none" strike="noStrike" kern="1200" cap="none" spc="0" normalizeH="0" baseline="0" noProof="0" dirty="0">
                <a:ln>
                  <a:noFill/>
                </a:ln>
                <a:solidFill>
                  <a:srgbClr val="0C1838"/>
                </a:solidFill>
                <a:effectLst/>
                <a:uLnTx/>
                <a:uFillTx/>
              </a:rPr>
              <a:t>§ 82 Přezkoumání průběhu a výsledků ZZ</a:t>
            </a:r>
          </a:p>
          <a:p>
            <a:pPr lvl="0" algn="just">
              <a:buClr>
                <a:srgbClr val="00459B"/>
              </a:buClr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C1838"/>
                </a:solidFill>
                <a:effectLst/>
                <a:uLnTx/>
                <a:uFillTx/>
              </a:rPr>
              <a:t> </a:t>
            </a:r>
            <a:r>
              <a:rPr lang="cs-CZ" sz="1600" dirty="0"/>
              <a:t>👉</a:t>
            </a: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C1838"/>
                </a:solidFill>
                <a:effectLst/>
                <a:uLnTx/>
                <a:uFillTx/>
              </a:rPr>
              <a:t> Vyhláška č. 4</a:t>
            </a: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ea typeface="Calibri Light"/>
              </a:rPr>
              <a:t>7/2005 Sb., o ukončování vzdělání ve středních školách závěrečnou zkouškou a o ukončování vzdělání v konzervatoři absolutoriem</a:t>
            </a:r>
            <a:r>
              <a:rPr lang="cs-CZ" sz="1600" dirty="0">
                <a:solidFill>
                  <a:srgbClr val="545860"/>
                </a:solidFill>
                <a:ea typeface="Calibri Light"/>
              </a:rPr>
              <a:t>, § 1 - § 6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545860"/>
              </a:solidFill>
              <a:effectLst/>
              <a:uLnTx/>
              <a:uFillTx/>
              <a:ea typeface="Calibri Light"/>
            </a:endParaRPr>
          </a:p>
          <a:p>
            <a:pPr marL="342900" marR="0" lvl="0" indent="-1800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600" dirty="0">
                <a:solidFill>
                  <a:srgbClr val="545860"/>
                </a:solidFill>
                <a:ea typeface="Calibri Light"/>
              </a:rPr>
              <a:t>s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ea typeface="Calibri Light"/>
              </a:rPr>
              <a:t>truktura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ea typeface="Calibri Light"/>
              </a:rPr>
              <a:t> ZZ (písemná, praktická a ústní) a doba trvání zkoušek</a:t>
            </a:r>
          </a:p>
          <a:p>
            <a:pPr marL="342900" marR="0" lvl="0" indent="-1800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600" dirty="0">
                <a:solidFill>
                  <a:srgbClr val="545860"/>
                </a:solidFill>
                <a:ea typeface="Calibri Light"/>
              </a:rPr>
              <a:t>složení zkušební komise a její pravomoci (nově definován zástupce duálního poskytovatele)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545860"/>
              </a:solidFill>
              <a:effectLst/>
              <a:uLnTx/>
              <a:uFillTx/>
              <a:ea typeface="Calibri Light"/>
            </a:endParaRPr>
          </a:p>
          <a:p>
            <a:pPr marL="342900" marR="0" lvl="0" indent="-1800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600" dirty="0">
                <a:solidFill>
                  <a:srgbClr val="545860"/>
                </a:solidFill>
                <a:ea typeface="Calibri Light"/>
              </a:rPr>
              <a:t>t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ea typeface="Calibri Light"/>
              </a:rPr>
              <a:t>ermíny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ea typeface="Calibri Light"/>
              </a:rPr>
              <a:t> konání a hodnocení ZZ</a:t>
            </a:r>
          </a:p>
          <a:p>
            <a:pPr marL="342900" lvl="0" indent="-180000" algn="just">
              <a:buClr>
                <a:srgbClr val="00459B"/>
              </a:buClr>
              <a:buFont typeface="Arial" panose="020B0604020202020204" pitchFamily="34" charset="0"/>
              <a:buChar char="•"/>
              <a:defRPr/>
            </a:pPr>
            <a:r>
              <a:rPr lang="cs-CZ" sz="1600" dirty="0">
                <a:solidFill>
                  <a:srgbClr val="545860"/>
                </a:solidFill>
                <a:ea typeface="Calibri Light"/>
              </a:rPr>
              <a:t>pravidla pro konání opravných a náhradních zkoušek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545860"/>
              </a:solidFill>
              <a:effectLst/>
              <a:uLnTx/>
              <a:uFillTx/>
              <a:ea typeface="Calibri Light"/>
            </a:endParaRPr>
          </a:p>
          <a:p>
            <a:pPr lvl="0" algn="just">
              <a:buClr>
                <a:srgbClr val="00459B"/>
              </a:buClr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</a:rPr>
              <a:t> </a:t>
            </a:r>
            <a:r>
              <a:rPr lang="cs-CZ" sz="1600" dirty="0"/>
              <a:t>👉 </a:t>
            </a: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</a:rPr>
              <a:t>Vyhláška č. 3/2015 Sb., o některých dokladech o vzdělání, ve znění pozdějších předpisů: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</a:rPr>
              <a:t>úprava tiskopisů vysvědčení u komplementárních oborů vzdělání</a:t>
            </a:r>
          </a:p>
          <a:p>
            <a:pPr lvl="0" algn="just">
              <a:buClr>
                <a:srgbClr val="00459B"/>
              </a:buClr>
              <a:defRPr/>
            </a:pPr>
            <a:r>
              <a:rPr lang="cs-CZ" sz="1600" dirty="0"/>
              <a:t>👉</a:t>
            </a:r>
            <a:r>
              <a:rPr lang="cs-CZ" sz="1600" b="1" dirty="0">
                <a:solidFill>
                  <a:srgbClr val="545860"/>
                </a:solidFill>
              </a:rPr>
              <a:t> Vyhláška č. 16/2005 Sb., o organizaci školního roku</a:t>
            </a:r>
          </a:p>
          <a:p>
            <a:pPr marL="285750" lvl="0" indent="-285750" algn="just">
              <a:buClr>
                <a:srgbClr val="00459B"/>
              </a:buClr>
              <a:buFont typeface="Arial" panose="020B0604020202020204" pitchFamily="34" charset="0"/>
              <a:buChar char="•"/>
              <a:defRPr/>
            </a:pPr>
            <a:r>
              <a:rPr lang="cs-CZ" sz="1600" dirty="0">
                <a:solidFill>
                  <a:srgbClr val="545860"/>
                </a:solidFill>
              </a:rPr>
              <a:t> t</a:t>
            </a:r>
            <a:r>
              <a:rPr kumimoji="0" lang="cs-CZ" sz="1600" i="0" u="none" strike="noStrike" kern="1200" cap="none" spc="0" normalizeH="0" baseline="0" noProof="0" dirty="0" err="1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</a:rPr>
              <a:t>ermíny</a:t>
            </a:r>
            <a:r>
              <a:rPr kumimoji="0" lang="cs-CZ" sz="1600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</a:rPr>
              <a:t> vydání vysvědčení</a:t>
            </a:r>
          </a:p>
          <a:p>
            <a:pPr lvl="0" algn="just">
              <a:buClr>
                <a:srgbClr val="00459B"/>
              </a:buClr>
              <a:defRPr/>
            </a:pPr>
            <a:r>
              <a:rPr lang="cs-CZ" sz="1600" b="1" dirty="0">
                <a:solidFill>
                  <a:srgbClr val="545860"/>
                </a:solidFill>
              </a:rPr>
              <a:t> </a:t>
            </a:r>
            <a:r>
              <a:rPr lang="cs-CZ" sz="1600" dirty="0"/>
              <a:t>👉</a:t>
            </a:r>
            <a:r>
              <a:rPr lang="cs-CZ" sz="1600" b="1" dirty="0">
                <a:solidFill>
                  <a:srgbClr val="545860"/>
                </a:solidFill>
              </a:rPr>
              <a:t> Nařízení vlády č. 211/ 2010 Sb. o soustavě oborů vzdělání, ve znění pozdějších předpisů: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600" dirty="0"/>
              <a:t>D6) Obory vzdělání poskytující střední vzdělání s výučním listen a střední vzdělání s maturitní zkouškou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A1399E2-A668-777D-3368-141AA435C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83284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3E60A-9752-1EC4-E999-A9CB591B2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199A6E-CCB0-FF7A-352F-767BF93E8D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54880" y="2116183"/>
            <a:ext cx="6945120" cy="1916866"/>
          </a:xfrm>
        </p:spPr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C0B9B68E-35D5-30A7-7E39-DDBA219CFE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54880" y="3429000"/>
            <a:ext cx="6248400" cy="1968940"/>
          </a:xfrm>
        </p:spPr>
        <p:txBody>
          <a:bodyPr>
            <a:normAutofit/>
          </a:bodyPr>
          <a:lstStyle/>
          <a:p>
            <a:r>
              <a:rPr lang="cs-CZ" sz="2400" b="1" dirty="0"/>
              <a:t>Ing. Mgr. Lenka Návratová</a:t>
            </a:r>
          </a:p>
          <a:p>
            <a:r>
              <a:rPr lang="cs-CZ" sz="2400" b="1" dirty="0"/>
              <a:t>Kontakt: </a:t>
            </a:r>
            <a:r>
              <a:rPr lang="cs-CZ" sz="2400" b="1" dirty="0">
                <a:hlinkClick r:id="rId2"/>
              </a:rPr>
              <a:t>lenka.navratova@msmt.gov.cz</a:t>
            </a:r>
            <a:endParaRPr lang="cs-CZ" sz="2400" b="1" dirty="0"/>
          </a:p>
          <a:p>
            <a:endParaRPr lang="cs-CZ" sz="2400" b="1" dirty="0"/>
          </a:p>
          <a:p>
            <a:endParaRPr lang="cs-CZ" sz="2400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85195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E71C67-6176-BE0C-ED2E-B9B00A62E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949" y="619932"/>
            <a:ext cx="9900000" cy="327395"/>
          </a:xfrm>
        </p:spPr>
        <p:txBody>
          <a:bodyPr>
            <a:normAutofit fontScale="90000"/>
          </a:bodyPr>
          <a:lstStyle/>
          <a:p>
            <a:r>
              <a:rPr lang="cs-CZ" dirty="0"/>
              <a:t>Dotazy - ZZ u absolventů rekvalifikací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F495AD-621B-5DDC-5ECA-EC8F1AED6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949" y="1255923"/>
            <a:ext cx="10829061" cy="5044077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cs-CZ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 </a:t>
            </a:r>
            <a:r>
              <a:rPr lang="cs-CZ" sz="2400" b="1" i="1" dirty="0">
                <a:solidFill>
                  <a:srgbClr val="FF0000"/>
                </a:solidFill>
              </a:rPr>
              <a:t>?</a:t>
            </a:r>
            <a:r>
              <a:rPr lang="cs-CZ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Mohou konat ZZ absolventi rekvalifikací a za jakých podmínek?</a:t>
            </a:r>
          </a:p>
          <a:p>
            <a:pPr algn="just"/>
            <a:r>
              <a:rPr lang="cs-CZ" b="1" i="1" dirty="0">
                <a:solidFill>
                  <a:srgbClr val="007339"/>
                </a:solidFill>
              </a:rPr>
              <a:t>Člověk, který si udělá zkoušky ze všech profesních kvalifikací, z nichž se skládá úplná profesní kvalifikace, může získat výuční list. Musí k tomu složit závěrečné zkoušky, podobně lze vykonat také maturitní zkoušku.</a:t>
            </a:r>
          </a:p>
          <a:p>
            <a:pPr algn="just"/>
            <a:r>
              <a:rPr lang="cs-CZ" b="1" i="1" dirty="0">
                <a:solidFill>
                  <a:srgbClr val="007339"/>
                </a:solidFill>
              </a:rPr>
              <a:t>Profesní kvalifikace nejsou vázané na konkrétní školu (stejně jako nástavbu není třeba dělat na “své” škole). Škola/organizace tedy nemůže odmítnout člověka, který získal všechny profesní kvalifikace, z nichž se skládá úplná kvalifikace, s odůvodněním, že zkoušky z profesních kvalifikací složil na jiné škole. </a:t>
            </a:r>
          </a:p>
          <a:p>
            <a:pPr algn="just"/>
            <a:r>
              <a:rPr lang="cs-CZ" b="1" i="1" dirty="0">
                <a:solidFill>
                  <a:srgbClr val="007339"/>
                </a:solidFill>
              </a:rPr>
              <a:t>Podle § 113 písm. c) ŠZ platí, že osoba s alespoň základním vzděláním, která podle zákona č. 179/2006 Sb. získala profesní kvalifikace skládající podle NSK úplnou profesní kvalifikaci, může, a to i bez předchozího vzdělávání ve střední škole, získat stupeň vzdělání, a to tak, že úspěšně vykoná závěrečné zkoušky, maturitní zkoušky či absolutorium v konzervatoři.</a:t>
            </a:r>
          </a:p>
          <a:p>
            <a:pPr algn="just"/>
            <a:r>
              <a:rPr lang="cs-CZ" b="1" i="1" dirty="0">
                <a:solidFill>
                  <a:srgbClr val="007339"/>
                </a:solidFill>
              </a:rPr>
              <a:t>Pokud zájemce splňuje tyto podmínky, obrátí se na ředitele školy/organizace, v níž se vyučuje daný obor vzdělání. Ředitel pak určí termín, v němž je možné takové zkoušky na škole vykonat. </a:t>
            </a:r>
          </a:p>
          <a:p>
            <a:pPr algn="just"/>
            <a:r>
              <a:rPr lang="cs-CZ" b="1" i="1" dirty="0">
                <a:solidFill>
                  <a:srgbClr val="007339"/>
                </a:solidFill>
              </a:rPr>
              <a:t>Žadatel nemusí být žákem školy, pouze musí složit příslušnou zkoušku, a to za obdobných podmínek, jako kdyby žákem školy byl. Jedná se tedy o stejnou zkoušku, jako konají žáci této školy.</a:t>
            </a:r>
          </a:p>
          <a:p>
            <a:pPr algn="just"/>
            <a:r>
              <a:rPr lang="cs-CZ" b="1" i="1" dirty="0">
                <a:solidFill>
                  <a:srgbClr val="007339"/>
                </a:solidFill>
              </a:rPr>
              <a:t>Úplata za zkoušky: Zkoušky na škole zřízené státem, krajem, svazkem obcí nebo obcí jsou pro žadatele zdarma, na ostatních školách mohou být podmíněny zaplacením úplaty..</a:t>
            </a:r>
          </a:p>
          <a:p>
            <a:pPr algn="just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8701913-F3FC-EE07-3918-02650A28A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F5A12E-3DFE-4C3E-9036-7893F29C52C1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106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57EF5F-342E-131F-4F1E-A224CBE71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999" y="285411"/>
            <a:ext cx="9900000" cy="1004388"/>
          </a:xfrm>
        </p:spPr>
        <p:txBody>
          <a:bodyPr>
            <a:normAutofit/>
          </a:bodyPr>
          <a:lstStyle/>
          <a:p>
            <a:r>
              <a:rPr lang="cs-CZ" dirty="0"/>
              <a:t>Struktura ZZ s výučním listem</a:t>
            </a:r>
            <a:br>
              <a:rPr lang="cs-CZ" dirty="0"/>
            </a:br>
            <a:r>
              <a:rPr lang="cs-CZ" dirty="0"/>
              <a:t> </a:t>
            </a:r>
            <a:r>
              <a:rPr lang="cs-CZ" sz="2800" dirty="0"/>
              <a:t>👉  § 74 odst.1 písm. a) ŠZ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3862C2-85D7-0DAC-6793-FD34E878F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925" y="1619481"/>
            <a:ext cx="11170150" cy="4863082"/>
          </a:xfrm>
        </p:spPr>
        <p:txBody>
          <a:bodyPr>
            <a:normAutofit/>
          </a:bodyPr>
          <a:lstStyle/>
          <a:p>
            <a:pPr algn="just"/>
            <a:r>
              <a:rPr lang="cs-CZ" b="1" dirty="0"/>
              <a:t>  👉 Vyhláška č. 47/2005 Sb. § 2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b="1" dirty="0"/>
              <a:t>Písemná zkouška</a:t>
            </a:r>
            <a:r>
              <a:rPr lang="cs-CZ" dirty="0"/>
              <a:t>:  - doba trvání nejdéle 240 min.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b="1" dirty="0"/>
              <a:t>Praktická zkouška:</a:t>
            </a:r>
            <a:r>
              <a:rPr lang="cs-CZ" dirty="0"/>
              <a:t> - trvá nejdéle 3 dny, nejvýše 7 hod./den</a:t>
            </a:r>
          </a:p>
          <a:p>
            <a:pPr algn="just"/>
            <a:r>
              <a:rPr lang="cs-CZ" dirty="0"/>
              <a:t>		             - u uměleckých oborů 2 až 4 týdny, možno začít již od 20. 5. </a:t>
            </a:r>
            <a:r>
              <a:rPr lang="cs-CZ" dirty="0" err="1"/>
              <a:t>šk</a:t>
            </a:r>
            <a:r>
              <a:rPr lang="cs-CZ" dirty="0"/>
              <a:t>. r.	 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b="1" dirty="0"/>
              <a:t>Ústní zkouška: </a:t>
            </a:r>
            <a:r>
              <a:rPr lang="cs-CZ" dirty="0"/>
              <a:t>- ŘŠ stanoví 25-30 témat</a:t>
            </a:r>
          </a:p>
          <a:p>
            <a:pPr algn="just"/>
            <a:r>
              <a:rPr lang="cs-CZ" dirty="0"/>
              <a:t>		     - příprava min. 15 min., trvání nejdéle 15 min.</a:t>
            </a:r>
          </a:p>
          <a:p>
            <a:pPr algn="just"/>
            <a:r>
              <a:rPr lang="cs-CZ" sz="3200" b="1" i="1" dirty="0">
                <a:solidFill>
                  <a:srgbClr val="FF0000"/>
                </a:solidFill>
              </a:rPr>
              <a:t>?</a:t>
            </a:r>
            <a:r>
              <a:rPr lang="cs-CZ" sz="3200" b="1" dirty="0">
                <a:solidFill>
                  <a:srgbClr val="FF0000"/>
                </a:solidFill>
              </a:rPr>
              <a:t> </a:t>
            </a:r>
            <a:r>
              <a:rPr lang="cs-CZ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Může být praktická zkouška z technologických důvodu (např. schnutí podlahy) přerušena u oboru Podlahář ? </a:t>
            </a:r>
          </a:p>
          <a:p>
            <a:pPr algn="just"/>
            <a:r>
              <a:rPr lang="cs-CZ" b="1" i="1" dirty="0">
                <a:solidFill>
                  <a:srgbClr val="007339"/>
                </a:solidFill>
              </a:rPr>
              <a:t>Není možné měnit nastavenou dobu trvání praktické zkoušky. Je nutné dodržet výše uvedenou dobu trvání praktické zkoušky a technologický postup nastavit tak, aby nepřekročil stanovené 3 dny.</a:t>
            </a:r>
          </a:p>
          <a:p>
            <a:endParaRPr lang="cs-CZ" b="1" dirty="0"/>
          </a:p>
          <a:p>
            <a:endParaRPr lang="cs-CZ" b="1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lvl="4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58FC574-2399-9314-0224-3807C72F3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4196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2D0F03-785F-D7FD-DCF9-8548416A8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814" y="357175"/>
            <a:ext cx="9900000" cy="909765"/>
          </a:xfrm>
        </p:spPr>
        <p:txBody>
          <a:bodyPr>
            <a:normAutofit fontScale="90000"/>
          </a:bodyPr>
          <a:lstStyle/>
          <a:p>
            <a:r>
              <a:rPr lang="cs-CZ" dirty="0"/>
              <a:t>Jednotné zadání závěrečných zkoušek (JZZZ)</a:t>
            </a:r>
            <a:br>
              <a:rPr lang="cs-CZ" dirty="0"/>
            </a:br>
            <a:r>
              <a:rPr lang="cs-CZ" sz="3100" dirty="0"/>
              <a:t>👉§ 74 odst. 3 školského zákona</a:t>
            </a:r>
            <a:br>
              <a:rPr lang="cs-CZ" sz="3100" dirty="0"/>
            </a:br>
            <a:endParaRPr lang="cs-CZ" sz="31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20FB01-6126-D532-151F-98CBA84ED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725" y="1377108"/>
            <a:ext cx="11435508" cy="5123717"/>
          </a:xfrm>
        </p:spPr>
        <p:txBody>
          <a:bodyPr>
            <a:normAutofit fontScale="92500" lnSpcReduction="20000"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dirty="0"/>
              <a:t>bylo celoplošně zavedeno ve školním roce 2014/2015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dirty="0"/>
              <a:t>zavedeno v učebních oborech kategorie H, tak i v oborech kategorie 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dirty="0"/>
              <a:t>je vytvořeno pro každý obor vzdělání zvlášť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b="1" dirty="0"/>
              <a:t>SOP</a:t>
            </a:r>
            <a:r>
              <a:rPr lang="cs-CZ" sz="2400" dirty="0"/>
              <a:t> (samostatná odborná práce), v současné době je zařazena k praktické zkoušce u 16 oborů kategorie „H“)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dirty="0"/>
              <a:t>bližší informace podá Ing. Hušáková, CZVV (Cermat)</a:t>
            </a:r>
          </a:p>
          <a:p>
            <a:pPr algn="just"/>
            <a:r>
              <a:rPr kumimoji="0" lang="cs-CZ" sz="35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r>
              <a:rPr kumimoji="0" lang="cs-CZ" sz="3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cs-CZ" sz="2200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Je SOP legislativně ukotvena? </a:t>
            </a:r>
            <a:endParaRPr lang="cs-CZ" sz="2200" i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cs-CZ" sz="2200" b="1" i="1" dirty="0">
                <a:solidFill>
                  <a:srgbClr val="007339"/>
                </a:solidFill>
              </a:rPr>
              <a:t>SOP není v legislativě explicitně ukotvena, ale je uvedena ve zkušební dokumentaci v jednotném zadání u vybraných oborů. Jednotné zadání a související zkušební dokumentace je ze zákona povinná.</a:t>
            </a:r>
          </a:p>
          <a:p>
            <a:pPr algn="just"/>
            <a:r>
              <a:rPr lang="cs-CZ" sz="2200" b="1" i="1" dirty="0">
                <a:solidFill>
                  <a:srgbClr val="007339"/>
                </a:solidFill>
              </a:rPr>
              <a:t>Závaznost jednotných zadání upravuje školský zákon § 74 odst. 3: „ V závěrečných zkouškách …..škola využívá jednotných zadání a související zkušební dokumentaci. Zadání zkušební dokumentace připravuje ministerstvo nebo organizace zřízená a pověřená ministerstvem….“</a:t>
            </a:r>
          </a:p>
          <a:p>
            <a:r>
              <a:rPr lang="cs-CZ" sz="2200" b="1" i="1" dirty="0">
                <a:solidFill>
                  <a:srgbClr val="007339"/>
                </a:solidFill>
              </a:rPr>
              <a:t> </a:t>
            </a:r>
          </a:p>
          <a:p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1F1F45E-3B81-4712-12FD-8570BB982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307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985874-125D-9C3E-E189-9CA4F8694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388418"/>
            <a:ext cx="9900000" cy="599268"/>
          </a:xfrm>
        </p:spPr>
        <p:txBody>
          <a:bodyPr/>
          <a:lstStyle/>
          <a:p>
            <a:r>
              <a:rPr lang="cs-CZ" dirty="0"/>
              <a:t>Organizace ZZ ve škole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F32C6D-93AB-79B5-B634-4AD849B67D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000" y="1112705"/>
            <a:ext cx="4648164" cy="318411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Termíny konání ZZ: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cs-CZ" sz="1900" b="0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👉 </a:t>
            </a:r>
            <a:r>
              <a:rPr kumimoji="0" lang="cs-CZ" sz="1900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ŠZ § 74 odst. 3  </a:t>
            </a:r>
            <a:endParaRPr kumimoji="0" lang="cs-CZ" sz="1900" b="0" i="0" u="none" strike="noStrike" kern="1200" cap="none" spc="0" normalizeH="0" baseline="0" noProof="0" dirty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cs-CZ" sz="1900" b="0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👉 </a:t>
            </a:r>
            <a:r>
              <a:rPr kumimoji="0" lang="cs-CZ" sz="1900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Vyhláška č. 47/2005 Sb</a:t>
            </a:r>
            <a:r>
              <a:rPr kumimoji="0" lang="cs-CZ" sz="1900" b="0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900" b="0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§ 2 odst. 5  stanoví </a:t>
            </a:r>
            <a:r>
              <a:rPr kumimoji="0" lang="cs-CZ" sz="1900" b="1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červen</a:t>
            </a:r>
            <a:r>
              <a:rPr kumimoji="0" lang="cs-CZ" sz="1900" b="0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tzv. řádný termíny, přesný termín stanovuje ŘŠ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900" b="0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§ 5 </a:t>
            </a:r>
            <a:r>
              <a:rPr kumimoji="0" lang="cs-CZ" sz="1900" b="1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opravné</a:t>
            </a:r>
            <a:r>
              <a:rPr kumimoji="0" lang="cs-CZ" sz="1900" b="0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termíny stanoví </a:t>
            </a:r>
            <a:r>
              <a:rPr kumimoji="0" lang="cs-CZ" sz="1900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ŘŠ,</a:t>
            </a:r>
            <a:r>
              <a:rPr kumimoji="0" lang="cs-CZ" sz="1900" b="0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sz="1900" b="1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náhradní</a:t>
            </a:r>
            <a:r>
              <a:rPr kumimoji="0" lang="cs-CZ" sz="1900" b="0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termíny stanoví </a:t>
            </a:r>
            <a:r>
              <a:rPr kumimoji="0" lang="cs-CZ" sz="1900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zkušební komise </a:t>
            </a:r>
            <a:r>
              <a:rPr kumimoji="0" lang="cs-CZ" sz="1900" b="0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 září, prosinec, červen)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D192C6B-5554-82B0-DCFD-00BF855B9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6</a:t>
            </a:fld>
            <a:endParaRPr lang="cs-CZ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AEB9806-7A79-B4D4-28AD-9D17738F36A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8641" y="4296819"/>
            <a:ext cx="11380424" cy="2148048"/>
          </a:xfrm>
        </p:spPr>
        <p:txBody>
          <a:bodyPr>
            <a:normAutofit lnSpcReduction="10000"/>
          </a:bodyPr>
          <a:lstStyle/>
          <a:p>
            <a:pPr algn="just">
              <a:buClr>
                <a:srgbClr val="00459B"/>
              </a:buClr>
              <a:defRPr/>
            </a:pPr>
            <a:r>
              <a:rPr kumimoji="0" lang="cs-CZ" sz="3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r>
              <a:rPr lang="cs-CZ" b="1" i="1" dirty="0"/>
              <a:t>Může být nepřipuštění žáka k ZZ podmíněno výši absence žáka a rozhoduje o tom pedagogická rada? </a:t>
            </a:r>
          </a:p>
          <a:p>
            <a:pPr algn="just">
              <a:buClr>
                <a:srgbClr val="00459B"/>
              </a:buClr>
              <a:defRPr/>
            </a:pPr>
            <a:r>
              <a:rPr lang="cs-CZ" b="1" i="1" dirty="0">
                <a:solidFill>
                  <a:srgbClr val="007339"/>
                </a:solidFill>
              </a:rPr>
              <a:t>Podle § 74 odst. 2 školského zákona žák může konat závěrečnou zkoušku, pokud úspěšně ukončil poslední ročník. Žádné další podmínky zákon nestanovuje. Pedagogická rada je podle § 164 odst. 2 školského zákona pouze poradním orgánem ředitele školy. Nemá rozhodovací pravomoc o připuštění či nepřipuštění žáka k závěrečné zkoušce.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Font typeface="Wingdings" pitchFamily="2" charset="2"/>
              <a:buNone/>
              <a:tabLst/>
              <a:defRPr/>
            </a:pPr>
            <a:endParaRPr kumimoji="0" lang="cs-CZ" sz="3000" b="1" i="1" u="none" strike="noStrike" kern="1200" cap="none" spc="0" normalizeH="0" baseline="0" noProof="0" dirty="0">
              <a:ln>
                <a:noFill/>
              </a:ln>
              <a:solidFill>
                <a:srgbClr val="00733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7A570E2-4F33-DACB-5A45-BF3B9EEADFB2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015210" y="1112705"/>
            <a:ext cx="5783855" cy="301862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Připuštění žáka ke zkoušce a volno na přípravu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👉 </a:t>
            </a:r>
            <a:r>
              <a:rPr kumimoji="0" lang="cs-CZ" sz="1900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§ 74 odst. 2 ŠZ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900" b="0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Žák musí prospět ze všech povinných předmětů.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cs-CZ" sz="1900" b="0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👉 </a:t>
            </a:r>
            <a:r>
              <a:rPr kumimoji="0" lang="cs-CZ" sz="1900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§ 74 odst. 4 ŠZ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59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900" b="0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Žáci mají nárok na </a:t>
            </a:r>
            <a:r>
              <a:rPr kumimoji="0" lang="cs-CZ" sz="1900" b="1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</a:t>
            </a:r>
            <a:r>
              <a:rPr kumimoji="0" lang="cs-CZ" sz="1900" b="0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vyučovací dny volna před  </a:t>
            </a:r>
            <a:br>
              <a:rPr kumimoji="0" lang="cs-CZ" sz="1900" b="0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cs-CZ" sz="1900" b="0" i="0" u="none" strike="noStrike" kern="1200" cap="none" spc="0" normalizeH="0" baseline="0" noProof="0" dirty="0">
                <a:ln>
                  <a:noFill/>
                </a:ln>
                <a:solidFill>
                  <a:srgbClr val="5458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ústní zkouškou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080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B79CD6-8707-EE16-E271-04BB3ADD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999" y="347031"/>
            <a:ext cx="9900000" cy="613957"/>
          </a:xfrm>
        </p:spPr>
        <p:txBody>
          <a:bodyPr>
            <a:normAutofit/>
          </a:bodyPr>
          <a:lstStyle/>
          <a:p>
            <a:r>
              <a:rPr lang="cs-CZ" dirty="0"/>
              <a:t>Zkušební komise - složení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80291F-571F-3E2E-0193-41AEFD2408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184" y="1178805"/>
            <a:ext cx="10916762" cy="5332164"/>
          </a:xfrm>
        </p:spPr>
        <p:txBody>
          <a:bodyPr>
            <a:normAutofit/>
          </a:bodyPr>
          <a:lstStyle/>
          <a:p>
            <a:r>
              <a:rPr lang="cs-CZ" b="1" dirty="0"/>
              <a:t>👉 § 74 odst. 7  a odst. 8 ŠZ</a:t>
            </a:r>
          </a:p>
          <a:p>
            <a:r>
              <a:rPr lang="cs-CZ" b="1" dirty="0"/>
              <a:t>👉 § 3 vyhlášky č. 47/2005 Sb.</a:t>
            </a:r>
          </a:p>
          <a:p>
            <a:endParaRPr lang="cs-CZ" b="1" dirty="0"/>
          </a:p>
          <a:p>
            <a:r>
              <a:rPr lang="cs-CZ" b="1" dirty="0"/>
              <a:t>Stálí členové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Předseda – jmenuje krajský úřad do konce února </a:t>
            </a:r>
            <a:r>
              <a:rPr lang="cs-CZ" dirty="0" err="1"/>
              <a:t>šk.r</a:t>
            </a:r>
            <a:r>
              <a:rPr lang="cs-CZ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Místopředseda – jmenuje ŘŠ do 15. března </a:t>
            </a:r>
            <a:r>
              <a:rPr lang="cs-CZ" dirty="0" err="1"/>
              <a:t>šk.r</a:t>
            </a:r>
            <a:r>
              <a:rPr lang="cs-CZ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Třídní učitel zkoušených žáků - jmenuje ŘŠ do 15. března </a:t>
            </a:r>
            <a:r>
              <a:rPr lang="cs-CZ" dirty="0" err="1"/>
              <a:t>šk.r</a:t>
            </a:r>
            <a:r>
              <a:rPr lang="cs-CZ" dirty="0"/>
              <a:t>.</a:t>
            </a:r>
          </a:p>
          <a:p>
            <a:r>
              <a:rPr lang="cs-CZ" b="1" dirty="0"/>
              <a:t>Další členové - </a:t>
            </a:r>
            <a:r>
              <a:rPr lang="cs-CZ" dirty="0"/>
              <a:t>jmenuje ŘŠ do 15. března </a:t>
            </a:r>
            <a:r>
              <a:rPr lang="cs-CZ" dirty="0" err="1"/>
              <a:t>šk.r</a:t>
            </a:r>
            <a:r>
              <a:rPr lang="cs-CZ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Učitel odborného výcviku, učitel odborných předmětů a odborník z praxe, případně </a:t>
            </a:r>
            <a:r>
              <a:rPr lang="cs-CZ" b="1" dirty="0">
                <a:solidFill>
                  <a:srgbClr val="FF0000"/>
                </a:solidFill>
              </a:rPr>
              <a:t>zástupce duálního poskytovatele jako přísedící s hlasem poradním ( od 1. 1. 2026) </a:t>
            </a:r>
            <a:r>
              <a:rPr lang="cs-CZ" sz="1600" b="1" dirty="0">
                <a:solidFill>
                  <a:srgbClr val="FF0000"/>
                </a:solidFill>
              </a:rPr>
              <a:t>viz slajd v závěru</a:t>
            </a:r>
          </a:p>
          <a:p>
            <a:endParaRPr lang="cs-CZ" b="1" dirty="0"/>
          </a:p>
          <a:p>
            <a:endParaRPr lang="cs-CZ" b="1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0B79275-6DFB-C148-0392-C5753A46B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7</a:t>
            </a:fld>
            <a:endParaRPr lang="cs-CZ"/>
          </a:p>
        </p:txBody>
      </p:sp>
      <p:pic>
        <p:nvPicPr>
          <p:cNvPr id="6" name="Grafický objekt 5" descr="Schůzka obrys">
            <a:extLst>
              <a:ext uri="{FF2B5EF4-FFF2-40B4-BE49-F238E27FC236}">
                <a16:creationId xmlns:a16="http://schemas.microsoft.com/office/drawing/2014/main" id="{6DED7E54-0A28-5560-6B9F-DBC177B181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715259" y="1564394"/>
            <a:ext cx="2169405" cy="2169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928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C23AFF-47FD-B545-2DEE-107105229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350087"/>
            <a:ext cx="9900000" cy="621359"/>
          </a:xfrm>
        </p:spPr>
        <p:txBody>
          <a:bodyPr/>
          <a:lstStyle/>
          <a:p>
            <a:r>
              <a:rPr lang="cs-CZ" dirty="0"/>
              <a:t>Zkušební komise - pravomoci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7363A1-77CD-34D9-BDB5-FF7900274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971446"/>
            <a:ext cx="11181166" cy="5594527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👉 </a:t>
            </a:r>
            <a:r>
              <a:rPr lang="pl-PL" b="1" dirty="0"/>
              <a:t>§ 74 odst. 9 ŠZ</a:t>
            </a:r>
          </a:p>
          <a:p>
            <a:r>
              <a:rPr lang="pl-PL" b="1" dirty="0"/>
              <a:t>Předseda</a:t>
            </a:r>
            <a:r>
              <a:rPr lang="pl-PL" dirty="0"/>
              <a:t> zkušební komise: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Řídí práci zkušební komise a odpovídá za její činnost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Odpovídá za řádný průběh zkoušek a klasifikaci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Je oprávněn </a:t>
            </a:r>
            <a:r>
              <a:rPr lang="pl-PL" b="1" dirty="0"/>
              <a:t>vyloučit žáka </a:t>
            </a:r>
            <a:r>
              <a:rPr lang="pl-PL" dirty="0"/>
              <a:t>ze zkoušky, pokud žák použil nepovolené pomůcky nebo vážně naručil průběh zkoušky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Oznamuje žákovi </a:t>
            </a:r>
            <a:r>
              <a:rPr lang="pl-PL" b="1" dirty="0"/>
              <a:t>hodnocení</a:t>
            </a:r>
            <a:r>
              <a:rPr lang="pl-PL" dirty="0"/>
              <a:t> jednotlivých zkoušek ZZ a celkové hodnocení (písemné, praktické, ústní)</a:t>
            </a:r>
          </a:p>
          <a:p>
            <a:r>
              <a:rPr lang="pl-PL" dirty="0"/>
              <a:t>  👉 </a:t>
            </a:r>
            <a:r>
              <a:rPr lang="pl-PL" b="1" dirty="0"/>
              <a:t>§ 74 odst. 10 ŠZ</a:t>
            </a:r>
          </a:p>
          <a:p>
            <a:r>
              <a:rPr lang="pl-PL" b="1" dirty="0"/>
              <a:t>Zkušební komise </a:t>
            </a:r>
            <a:r>
              <a:rPr lang="pl-PL" dirty="0"/>
              <a:t>– rozhoduje o klasifikaci žáka z jednot.zkoušek na návrh členů zkušební komise </a:t>
            </a:r>
            <a:r>
              <a:rPr lang="pl-PL" b="1" dirty="0"/>
              <a:t>hlasováním</a:t>
            </a:r>
            <a:r>
              <a:rPr lang="pl-PL" dirty="0"/>
              <a:t>. Při rovnosti hlasů rozhoduje přeseda.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kumimoji="0" lang="cs-CZ" sz="3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r>
              <a:rPr lang="cs-CZ" sz="2200" b="1" i="1" kern="1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Aptos" panose="020B0004020202020204" pitchFamily="34" charset="0"/>
              </a:rPr>
              <a:t>Je možno žáka vyloučit od ZZ? Kdo má tuto pravomoc a na základě čeho?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2400" dirty="0"/>
              <a:t>👉 </a:t>
            </a:r>
            <a:r>
              <a:rPr lang="pl-PL" sz="2400" b="1" dirty="0"/>
              <a:t>§ 74 odst. 9  písm.c) ŠZ</a:t>
            </a:r>
            <a:endParaRPr lang="cs-CZ" sz="2200" i="1" kern="100" dirty="0">
              <a:solidFill>
                <a:schemeClr val="tx2">
                  <a:lumMod val="75000"/>
                  <a:lumOff val="25000"/>
                </a:schemeClr>
              </a:solidFill>
              <a:effectLst/>
              <a:ea typeface="Aptos" panose="020B00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200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Předseda zkušební komise je oprávněn vyloučit žáka ze ZZ v případě, že žák použil nedovolené pomůcky nebo vážně narušil průběh zkoušky</a:t>
            </a:r>
            <a:r>
              <a:rPr lang="cs-CZ" sz="2200" b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 </a:t>
            </a:r>
            <a:r>
              <a:rPr lang="cs-CZ" sz="2200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. Pokud organizaci či délka písemné nebo praktické zkoušky vylučuje stálou přítomnost zkušební komise při zkoušce, určí předseda zkušební komise člena komise, který odpovídá za řádný průběh zkoušky. V takovém případě je pak </a:t>
            </a:r>
            <a:r>
              <a:rPr lang="cs-CZ" sz="2200" b="1" i="1" u="sng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oprávněn </a:t>
            </a:r>
            <a:r>
              <a:rPr lang="cs-CZ" sz="2200" b="1" i="1" u="sng" kern="100" dirty="0">
                <a:solidFill>
                  <a:srgbClr val="FF0000"/>
                </a:solidFill>
                <a:effectLst/>
                <a:ea typeface="Aptos" panose="020B0004020202020204" pitchFamily="34" charset="0"/>
              </a:rPr>
              <a:t>vyloučit žáka </a:t>
            </a:r>
            <a:r>
              <a:rPr lang="cs-CZ" sz="2200" b="1" i="1" u="sng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ze zkoušky tento určený </a:t>
            </a:r>
            <a:r>
              <a:rPr lang="cs-CZ" sz="2200" b="1" i="1" u="sng" kern="100" dirty="0">
                <a:solidFill>
                  <a:srgbClr val="FF0000"/>
                </a:solidFill>
                <a:effectLst/>
                <a:ea typeface="Aptos" panose="020B0004020202020204" pitchFamily="34" charset="0"/>
              </a:rPr>
              <a:t>člen komise</a:t>
            </a:r>
            <a:r>
              <a:rPr lang="cs-CZ" sz="2200" b="1" i="1" u="sng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.</a:t>
            </a:r>
            <a:endParaRPr lang="cs-CZ" sz="2200" b="1" u="sng" kern="100" dirty="0">
              <a:solidFill>
                <a:srgbClr val="007339"/>
              </a:solidFill>
              <a:effectLst/>
              <a:ea typeface="Aptos" panose="020B0004020202020204" pitchFamily="34" charset="0"/>
            </a:endParaRPr>
          </a:p>
          <a:p>
            <a:pPr>
              <a:spcAft>
                <a:spcPts val="800"/>
              </a:spcAft>
              <a:buNone/>
            </a:pPr>
            <a:r>
              <a:rPr lang="cs-CZ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96AB09E-B64C-5EB3-1435-C3BE0DA63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1693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DCFB2A-9909-77B2-3C1D-3FA6F07C9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831" y="441631"/>
            <a:ext cx="9900000" cy="715140"/>
          </a:xfrm>
        </p:spPr>
        <p:txBody>
          <a:bodyPr/>
          <a:lstStyle/>
          <a:p>
            <a:r>
              <a:rPr lang="cs-CZ" dirty="0"/>
              <a:t>Zkušební komise – pravomoc vyloučení žáka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531E72-CB17-91F9-FFDE-C3656EFF7C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831" y="1032778"/>
            <a:ext cx="11026930" cy="5201028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cs-CZ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r>
              <a:rPr lang="cs-CZ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i="1" kern="1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Aptos" panose="020B0004020202020204" pitchFamily="34" charset="0"/>
              </a:rPr>
              <a:t>Jaký je správný právní postup při podezření, že žák požil alkohol či jiné omamné látky nebo přišel nevhodně oblečen?</a:t>
            </a:r>
            <a:endParaRPr lang="cs-CZ" sz="1800" i="1" kern="100" dirty="0">
              <a:solidFill>
                <a:schemeClr val="tx2">
                  <a:lumMod val="75000"/>
                  <a:lumOff val="25000"/>
                </a:schemeClr>
              </a:solidFill>
              <a:effectLst/>
              <a:ea typeface="Aptos" panose="020B00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b="1" dirty="0"/>
              <a:t>👉 </a:t>
            </a:r>
            <a:r>
              <a:rPr lang="cs-CZ" sz="2000" b="1" i="1" kern="100" dirty="0">
                <a:solidFill>
                  <a:schemeClr val="tx2"/>
                </a:solidFill>
                <a:effectLst/>
                <a:ea typeface="Aptos" panose="020B0004020202020204" pitchFamily="34" charset="0"/>
              </a:rPr>
              <a:t>§ 18 písm. f) zákona č. 65/2017 Sb. o ochraně zdraví před škodlivými účinky návykových látek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2000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Podle výše uvedeného zákona platí, že osobě, která je zjevně pod vlivem alkoholu nebo jiné návykové látky a je ve stavu, v němž ohrožuje sebe nebo jinou osobu, majetek nebo veřejný pořádek, se </a:t>
            </a:r>
            <a:r>
              <a:rPr lang="cs-CZ" sz="2000" b="1" i="1" u="sng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zakazuje vstupovat a zdržovat se ve škole </a:t>
            </a:r>
            <a:r>
              <a:rPr lang="cs-CZ" sz="2000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a školském zařízení.</a:t>
            </a:r>
            <a:endParaRPr lang="cs-CZ" sz="1800" b="1" kern="100" dirty="0">
              <a:solidFill>
                <a:srgbClr val="007339"/>
              </a:solidFill>
              <a:effectLst/>
              <a:ea typeface="Aptos" panose="020B00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000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Pokud taková osoba odmítne opustit školu, lze zavolat Policii ČR.</a:t>
            </a:r>
            <a:endParaRPr lang="cs-CZ" sz="1800" b="1" kern="100" dirty="0">
              <a:solidFill>
                <a:srgbClr val="007339"/>
              </a:solidFill>
              <a:effectLst/>
              <a:ea typeface="Aptos" panose="020B00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000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Pro oblečení platí to stejné jako při běžném vyučování. Žák může být nepřipuštěn ke zkoušce v případě, že by jeho nevhodným oblečením mohlo dojít k ohrožení bezpečnosti nebo zdraví. V jiných případech není nevhodné oblečení překážkou konání závěrečné zkoušky.</a:t>
            </a:r>
            <a:endParaRPr lang="cs-CZ" sz="1800" b="1" kern="100" dirty="0">
              <a:solidFill>
                <a:srgbClr val="007339"/>
              </a:solidFill>
              <a:effectLst/>
              <a:ea typeface="Aptos" panose="020B00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kumimoji="0" lang="cs-CZ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?</a:t>
            </a:r>
            <a:r>
              <a:rPr lang="cs-CZ" sz="2000" b="1" kern="100" dirty="0">
                <a:effectLst/>
                <a:ea typeface="Aptos" panose="020B0004020202020204" pitchFamily="34" charset="0"/>
              </a:rPr>
              <a:t>  </a:t>
            </a:r>
            <a:r>
              <a:rPr lang="cs-CZ" sz="2000" b="1" i="1" kern="1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ea typeface="Aptos" panose="020B0004020202020204" pitchFamily="34" charset="0"/>
              </a:rPr>
              <a:t>Může se žák odvolat proti vyloučení od ZZ a jaký je postup?</a:t>
            </a:r>
            <a:endParaRPr lang="cs-CZ" sz="2000" b="1" kern="100" dirty="0">
              <a:effectLst/>
              <a:ea typeface="Aptos" panose="020B00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000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👉 </a:t>
            </a:r>
            <a:r>
              <a:rPr lang="cs-CZ" sz="2000" b="1" i="1" kern="100" dirty="0">
                <a:solidFill>
                  <a:schemeClr val="tx2"/>
                </a:solidFill>
                <a:effectLst/>
                <a:ea typeface="Aptos" panose="020B0004020202020204" pitchFamily="34" charset="0"/>
              </a:rPr>
              <a:t>§ 82 ŠZ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000" b="1" i="1" kern="100" dirty="0">
                <a:solidFill>
                  <a:srgbClr val="007339"/>
                </a:solidFill>
                <a:effectLst/>
                <a:ea typeface="Aptos" panose="020B0004020202020204" pitchFamily="34" charset="0"/>
              </a:rPr>
              <a:t>Proti rozhodnutí o vyloučení žáka od ZZ je možno se odvolat ke krajskému úřadu. Lhůty jsou stejné jako u podání stížnosti na výsledek nebo průběh ZZ (viz hodnocení žáků, další slajd).</a:t>
            </a:r>
            <a:endParaRPr lang="cs-CZ" sz="1800" b="1" kern="100" dirty="0">
              <a:solidFill>
                <a:srgbClr val="007339"/>
              </a:solidFill>
              <a:effectLst/>
              <a:ea typeface="Aptos" panose="020B000402020202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04B4083-8AEA-CF27-64AF-D68D7E299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4183" y="6233806"/>
            <a:ext cx="2743200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5611551"/>
      </p:ext>
    </p:extLst>
  </p:cSld>
  <p:clrMapOvr>
    <a:masterClrMapping/>
  </p:clrMapOvr>
</p:sld>
</file>

<file path=ppt/theme/theme1.xml><?xml version="1.0" encoding="utf-8"?>
<a:theme xmlns:a="http://schemas.openxmlformats.org/drawingml/2006/main" name="JVS PPT Dark">
  <a:themeElements>
    <a:clrScheme name="JVS barvy">
      <a:dk1>
        <a:srgbClr val="545860"/>
      </a:dk1>
      <a:lt1>
        <a:srgbClr val="FFFFFF"/>
      </a:lt1>
      <a:dk2>
        <a:srgbClr val="0C1838"/>
      </a:dk2>
      <a:lt2>
        <a:srgbClr val="A7A9B3"/>
      </a:lt2>
      <a:accent1>
        <a:srgbClr val="00459B"/>
      </a:accent1>
      <a:accent2>
        <a:srgbClr val="D70C0F"/>
      </a:accent2>
      <a:accent3>
        <a:srgbClr val="F7C1B9"/>
      </a:accent3>
      <a:accent4>
        <a:srgbClr val="690527"/>
      </a:accent4>
      <a:accent5>
        <a:srgbClr val="9DC8E9"/>
      </a:accent5>
      <a:accent6>
        <a:srgbClr val="878A95"/>
      </a:accent6>
      <a:hlink>
        <a:srgbClr val="008C99"/>
      </a:hlink>
      <a:folHlink>
        <a:srgbClr val="452E73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JVS PPS Light">
  <a:themeElements>
    <a:clrScheme name="JVS UOSS 1">
      <a:dk1>
        <a:srgbClr val="545860"/>
      </a:dk1>
      <a:lt1>
        <a:srgbClr val="FFFFFF"/>
      </a:lt1>
      <a:dk2>
        <a:srgbClr val="0C1838"/>
      </a:dk2>
      <a:lt2>
        <a:srgbClr val="A7A9B3"/>
      </a:lt2>
      <a:accent1>
        <a:srgbClr val="00459B"/>
      </a:accent1>
      <a:accent2>
        <a:srgbClr val="D70C0F"/>
      </a:accent2>
      <a:accent3>
        <a:srgbClr val="F7C1B9"/>
      </a:accent3>
      <a:accent4>
        <a:srgbClr val="690527"/>
      </a:accent4>
      <a:accent5>
        <a:srgbClr val="9DC8E9"/>
      </a:accent5>
      <a:accent6>
        <a:srgbClr val="878A95"/>
      </a:accent6>
      <a:hlink>
        <a:srgbClr val="008C99"/>
      </a:hlink>
      <a:folHlink>
        <a:srgbClr val="452E73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8EA4D3114431B4CA1C9B1B5A3598623" ma:contentTypeVersion="16" ma:contentTypeDescription="Vytvoří nový dokument" ma:contentTypeScope="" ma:versionID="0b9c5303c146920f8f70d67c83cb3654">
  <xsd:schema xmlns:xsd="http://www.w3.org/2001/XMLSchema" xmlns:xs="http://www.w3.org/2001/XMLSchema" xmlns:p="http://schemas.microsoft.com/office/2006/metadata/properties" xmlns:ns2="aaabc790-61c3-4ed2-bf48-4fd4653df86f" xmlns:ns3="9230b3a5-857e-4604-8e9a-a3cafa8dc0df" targetNamespace="http://schemas.microsoft.com/office/2006/metadata/properties" ma:root="true" ma:fieldsID="dba8453a6bb1d9c6956432591d4a7dbb" ns2:_="" ns3:_="">
    <xsd:import namespace="aaabc790-61c3-4ed2-bf48-4fd4653df86f"/>
    <xsd:import namespace="9230b3a5-857e-4604-8e9a-a3cafa8dc0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g1bf7dc5913d4011ad560cddbd11b96d" minOccurs="0"/>
                <xsd:element ref="ns3:TaxCatchAll" minOccurs="0"/>
                <xsd:element ref="ns2:Akce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abc790-61c3-4ed2-bf48-4fd4653df8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g1bf7dc5913d4011ad560cddbd11b96d" ma:index="15" nillable="true" ma:taxonomy="true" ma:internalName="g1bf7dc5913d4011ad560cddbd11b96d" ma:taxonomyFieldName="Gestor" ma:displayName="Gestor" ma:default="" ma:fieldId="{01bf7dc5-913d-4011-ad56-0cddbd11b96d}" ma:sspId="7705af95-af8b-4274-9321-7e268ee4833a" ma:termSetId="8ed8c9ea-7052-4c1d-a4d7-b9c10bffea6f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Akce" ma:index="17" nillable="true" ma:displayName="Akce" ma:format="Dropdown" ma:internalName="Akce">
      <xsd:simpleType>
        <xsd:restriction base="dms:Text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Značky obrázků" ma:readOnly="false" ma:fieldId="{5cf76f15-5ced-4ddc-b409-7134ff3c332f}" ma:taxonomyMulti="true" ma:sspId="7705af95-af8b-4274-9321-7e268ee483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30b3a5-857e-4604-8e9a-a3cafa8dc0d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a5eedd47-934c-4dd0-a667-4857a7469ef2}" ma:internalName="TaxCatchAll" ma:showField="CatchAllData" ma:web="9230b3a5-857e-4604-8e9a-a3cafa8dc0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abc790-61c3-4ed2-bf48-4fd4653df86f">
      <Terms xmlns="http://schemas.microsoft.com/office/infopath/2007/PartnerControls"/>
    </lcf76f155ced4ddcb4097134ff3c332f>
    <TaxCatchAll xmlns="9230b3a5-857e-4604-8e9a-a3cafa8dc0df" xsi:nil="true"/>
    <Akce xmlns="aaabc790-61c3-4ed2-bf48-4fd4653df86f" xsi:nil="true"/>
    <g1bf7dc5913d4011ad560cddbd11b96d xmlns="aaabc790-61c3-4ed2-bf48-4fd4653df86f">
      <Terms xmlns="http://schemas.microsoft.com/office/infopath/2007/PartnerControls"/>
    </g1bf7dc5913d4011ad560cddbd11b96d>
  </documentManagement>
</p:properties>
</file>

<file path=customXml/itemProps1.xml><?xml version="1.0" encoding="utf-8"?>
<ds:datastoreItem xmlns:ds="http://schemas.openxmlformats.org/officeDocument/2006/customXml" ds:itemID="{26A9816A-B3A2-4FC4-886F-DE1ABAFF00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abc790-61c3-4ed2-bf48-4fd4653df86f"/>
    <ds:schemaRef ds:uri="9230b3a5-857e-4604-8e9a-a3cafa8dc0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C91B0F1-BDD1-486A-BD8F-8AC4E1CC69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D19C120-5274-443A-93A6-139E5591E124}">
  <ds:schemaRefs>
    <ds:schemaRef ds:uri="http://schemas.microsoft.com/office/2006/metadata/properties"/>
    <ds:schemaRef ds:uri="http://schemas.microsoft.com/office/infopath/2007/PartnerControls"/>
    <ds:schemaRef ds:uri="bb50961a-01f8-4a31-97df-cc737852abde"/>
    <ds:schemaRef ds:uri="d6be7263-8cf3-404f-8f3a-9141da07474e"/>
    <ds:schemaRef ds:uri="aaabc790-61c3-4ed2-bf48-4fd4653df86f"/>
    <ds:schemaRef ds:uri="9230b3a5-857e-4604-8e9a-a3cafa8dc0d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13430</TotalTime>
  <Words>4138</Words>
  <Application>Microsoft Office PowerPoint</Application>
  <PresentationFormat>Širokoúhlá obrazovka</PresentationFormat>
  <Paragraphs>290</Paragraphs>
  <Slides>31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31</vt:i4>
      </vt:variant>
    </vt:vector>
  </HeadingPairs>
  <TitlesOfParts>
    <vt:vector size="39" baseType="lpstr">
      <vt:lpstr>Aptos</vt:lpstr>
      <vt:lpstr>Arial</vt:lpstr>
      <vt:lpstr>Ariel</vt:lpstr>
      <vt:lpstr>Calibri</vt:lpstr>
      <vt:lpstr>Calibri Light</vt:lpstr>
      <vt:lpstr>Wingdings</vt:lpstr>
      <vt:lpstr>JVS PPT Dark</vt:lpstr>
      <vt:lpstr>JVS PPS Light</vt:lpstr>
      <vt:lpstr>Závěrečná zkouška s výučním listem v kontextu platné legislativy</vt:lpstr>
      <vt:lpstr>Obsah</vt:lpstr>
      <vt:lpstr>Legislativní ukotvení ZZ</vt:lpstr>
      <vt:lpstr>Struktura ZZ s výučním listem  👉  § 74 odst.1 písm. a) ŠZ</vt:lpstr>
      <vt:lpstr>Jednotné zadání závěrečných zkoušek (JZZZ) 👉§ 74 odst. 3 školského zákona </vt:lpstr>
      <vt:lpstr>Organizace ZZ ve škole</vt:lpstr>
      <vt:lpstr>Zkušební komise - složení</vt:lpstr>
      <vt:lpstr>Zkušební komise - pravomoci</vt:lpstr>
      <vt:lpstr>Zkušební komise – pravomoc vyloučení žáka</vt:lpstr>
      <vt:lpstr>Klasifikace a hodnocení ZZ</vt:lpstr>
      <vt:lpstr>Hodnocení SOP</vt:lpstr>
      <vt:lpstr>Přezkoumání průběhu a výsledků ZZ</vt:lpstr>
      <vt:lpstr>Předání vysvědčení</vt:lpstr>
      <vt:lpstr>Opravné a náhradní zkoušky</vt:lpstr>
      <vt:lpstr>Opravné a náhradní zkoušky (pokračování) Poslední možnost pro žáky konající ZZ v době covidu.</vt:lpstr>
      <vt:lpstr>Žák vs. status studenta po ZZ</vt:lpstr>
      <vt:lpstr>Možnosti žáka po neúspěchu u ZZ včetně opravných termínů. Opakování ročníku vs. nové přijetí</vt:lpstr>
      <vt:lpstr>Komplementární obory v souvislosti se ZZ  👉 D6) NV č. 211/ 2010 Sb. o soustavě oborů vzdělání v základním,        středním a vyšším odborném vzdělávání </vt:lpstr>
      <vt:lpstr>Komplementární obory (L0+H) – základní informace</vt:lpstr>
      <vt:lpstr>Rejstřík škol</vt:lpstr>
      <vt:lpstr>Pojetí výuky umožňujícího dosažení středního vzdělání s výučním listem a středního vzdělání s maturitní zkouškou      </vt:lpstr>
      <vt:lpstr>ZZ u komplementárních oborů</vt:lpstr>
      <vt:lpstr>Ukončení studia oboru L0+H závěrečnou zkouškou </vt:lpstr>
      <vt:lpstr>Vysvědčení u komplementárních oborů</vt:lpstr>
      <vt:lpstr>Vyplnění vysvědčení o ZZ a MZ, výuční list</vt:lpstr>
      <vt:lpstr>Vzor maturitního vysvědčení</vt:lpstr>
      <vt:lpstr>Duální praktické vyučování  👉 § 65a – § 65f ŠZ  👉 § 11a – § 11c vyhl. č. 13/2005 Sb. o středním vzdělávání a         vzdělávání v konzervatoři  👉 § 3 odst. 7 vyhl. č. 10/2005 Sb. o vyšším odborném vzdělávání </vt:lpstr>
      <vt:lpstr>Duální praktické vyučování (základní informace)</vt:lpstr>
      <vt:lpstr>Dotazy</vt:lpstr>
      <vt:lpstr>Děkuji za pozornost</vt:lpstr>
      <vt:lpstr>Dotazy - ZZ u absolventů rekvalifikací</vt:lpstr>
    </vt:vector>
  </TitlesOfParts>
  <Manager/>
  <Company>Jednotný vizuální styl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Karel Drašnar</dc:creator>
  <cp:keywords/>
  <dc:description/>
  <cp:lastModifiedBy>Návratová Lenka</cp:lastModifiedBy>
  <cp:revision>490</cp:revision>
  <cp:lastPrinted>2025-10-24T08:31:40Z</cp:lastPrinted>
  <dcterms:created xsi:type="dcterms:W3CDTF">2025-01-29T13:36:29Z</dcterms:created>
  <dcterms:modified xsi:type="dcterms:W3CDTF">2026-05-25T11:57:53Z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0x01010058EA4D3114431B4CA1C9B1B5A3598623</vt:lpwstr>
  </property>
  <property fmtid="{D5CDD505-2E9C-101B-9397-08002B2CF9AE}" pid="3" name="MediaServiceImageTags">
    <vt:lpwstr/>
  </property>
  <property fmtid="{D5CDD505-2E9C-101B-9397-08002B2CF9AE}" pid="4" name="MSIP_Label_b3564849-fbfc-4795-ad59-055bb350645f_Enabled">
    <vt:lpwstr>true</vt:lpwstr>
  </property>
  <property fmtid="{D5CDD505-2E9C-101B-9397-08002B2CF9AE}" pid="5" name="MSIP_Label_b3564849-fbfc-4795-ad59-055bb350645f_SetDate">
    <vt:lpwstr>2025-11-05T08:47:26Z</vt:lpwstr>
  </property>
  <property fmtid="{D5CDD505-2E9C-101B-9397-08002B2CF9AE}" pid="6" name="MSIP_Label_b3564849-fbfc-4795-ad59-055bb350645f_Method">
    <vt:lpwstr>Standard</vt:lpwstr>
  </property>
  <property fmtid="{D5CDD505-2E9C-101B-9397-08002B2CF9AE}" pid="7" name="MSIP_Label_b3564849-fbfc-4795-ad59-055bb350645f_Name">
    <vt:lpwstr>M102S01</vt:lpwstr>
  </property>
  <property fmtid="{D5CDD505-2E9C-101B-9397-08002B2CF9AE}" pid="8" name="MSIP_Label_b3564849-fbfc-4795-ad59-055bb350645f_SiteId">
    <vt:lpwstr>65154e19-ce31-44e2-97af-2480f4c17f95</vt:lpwstr>
  </property>
  <property fmtid="{D5CDD505-2E9C-101B-9397-08002B2CF9AE}" pid="9" name="MSIP_Label_b3564849-fbfc-4795-ad59-055bb350645f_ActionId">
    <vt:lpwstr>a46c3e65-4ee5-4762-a82b-3d1c88712a7f</vt:lpwstr>
  </property>
  <property fmtid="{D5CDD505-2E9C-101B-9397-08002B2CF9AE}" pid="10" name="MSIP_Label_b3564849-fbfc-4795-ad59-055bb350645f_ContentBits">
    <vt:lpwstr>0</vt:lpwstr>
  </property>
  <property fmtid="{D5CDD505-2E9C-101B-9397-08002B2CF9AE}" pid="11" name="MSIP_Label_b3564849-fbfc-4795-ad59-055bb350645f_Tag">
    <vt:lpwstr>10, 3, 0, 1</vt:lpwstr>
  </property>
</Properties>
</file>