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3"/>
  </p:notesMasterIdLst>
  <p:sldIdLst>
    <p:sldId id="405" r:id="rId6"/>
    <p:sldId id="404" r:id="rId7"/>
    <p:sldId id="467" r:id="rId8"/>
    <p:sldId id="466" r:id="rId9"/>
    <p:sldId id="472" r:id="rId10"/>
    <p:sldId id="476" r:id="rId11"/>
    <p:sldId id="480" r:id="rId12"/>
    <p:sldId id="487" r:id="rId13"/>
    <p:sldId id="413" r:id="rId14"/>
    <p:sldId id="488" r:id="rId15"/>
    <p:sldId id="489" r:id="rId16"/>
    <p:sldId id="490" r:id="rId17"/>
    <p:sldId id="491" r:id="rId18"/>
    <p:sldId id="485" r:id="rId19"/>
    <p:sldId id="492" r:id="rId20"/>
    <p:sldId id="486" r:id="rId21"/>
    <p:sldId id="321" r:id="rId2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mavý vzhled" id="{5D17C389-D887-DB46-BB98-F62E6D5AFF22}">
          <p14:sldIdLst>
            <p14:sldId id="405"/>
            <p14:sldId id="404"/>
            <p14:sldId id="467"/>
            <p14:sldId id="466"/>
            <p14:sldId id="472"/>
            <p14:sldId id="476"/>
            <p14:sldId id="480"/>
            <p14:sldId id="487"/>
            <p14:sldId id="413"/>
            <p14:sldId id="488"/>
            <p14:sldId id="489"/>
            <p14:sldId id="490"/>
            <p14:sldId id="491"/>
            <p14:sldId id="485"/>
            <p14:sldId id="492"/>
            <p14:sldId id="486"/>
            <p14:sldId id="321"/>
          </p14:sldIdLst>
        </p14:section>
        <p14:section name="Světlý vzhled" id="{847CB7C1-D25C-C94A-90F9-9FA2FE0242E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A00"/>
    <a:srgbClr val="007339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63"/>
    <p:restoredTop sz="94684"/>
  </p:normalViewPr>
  <p:slideViewPr>
    <p:cSldViewPr snapToGrid="0">
      <p:cViewPr varScale="1">
        <p:scale>
          <a:sx n="106" d="100"/>
          <a:sy n="106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03.09.2026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9AC9C-B931-F834-DD2D-D0B2C9A82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93D97E8-27C0-DAB1-6D89-57F9DE3FA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045EA51-39CB-80F9-7032-5869CC3EB3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15F465-C67A-5FC7-AD60-262E884501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08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373417D8-D1D7-B82B-DC1C-39B8F973C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C67F1D9B-A262-3956-FFB9-E7341D3666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BE1D7B25-CFF7-E0CC-F7DE-42D8AC57E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92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AC9FC7C4-2866-EDE0-470D-243E4DA9A5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23749" r="10361" b="23269"/>
          <a:stretch>
            <a:fillRect/>
          </a:stretch>
        </p:blipFill>
        <p:spPr>
          <a:xfrm>
            <a:off x="719999" y="641675"/>
            <a:ext cx="365321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E4E3C3DD-3866-6F53-02B5-1DB404D3BB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BDCA6ACC-DA08-30BC-5BBE-7FC47F595A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CA50FF28-B021-8DDC-398E-1D1728FE05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C52BA4E9-4796-3725-545B-D2330E7938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0304314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C27F63E-15DF-3417-C4BA-8EDE44B1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720C6785-6DA0-9A87-9D9D-BA69ABBE0164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C27F63E-15DF-3417-C4BA-8EDE44B1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720C6785-6DA0-9A87-9D9D-BA69ABBE0164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660ED184-F5BA-81AC-E62D-8CA75BBEAC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768135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5" name="Obrázek 4" descr="Obsah obrázku text, Písmo, snímek obrazovky, Grafika&#10;&#10;Obsah generovaný pomocí AI může být nesprávný.">
            <a:extLst>
              <a:ext uri="{FF2B5EF4-FFF2-40B4-BE49-F238E27FC236}">
                <a16:creationId xmlns:a16="http://schemas.microsoft.com/office/drawing/2014/main" id="{D5AB6AC5-6A4B-4D6E-3293-D497CF31FD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3657" r="14538" b="23008"/>
          <a:stretch>
            <a:fillRect/>
          </a:stretch>
        </p:blipFill>
        <p:spPr>
          <a:xfrm>
            <a:off x="720001" y="636329"/>
            <a:ext cx="3440196" cy="1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39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školství, mládeže a tělovýchovy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000" y="1825625"/>
            <a:ext cx="99000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721" r:id="rId5"/>
    <p:sldLayoutId id="2147483650" r:id="rId6"/>
    <p:sldLayoutId id="2147483676" r:id="rId7"/>
    <p:sldLayoutId id="2147483677" r:id="rId8"/>
    <p:sldLayoutId id="2147483678" r:id="rId9"/>
    <p:sldLayoutId id="2147483679" r:id="rId10"/>
    <p:sldLayoutId id="2147483651" r:id="rId11"/>
    <p:sldLayoutId id="2147483680" r:id="rId12"/>
    <p:sldLayoutId id="2147483681" r:id="rId13"/>
    <p:sldLayoutId id="2147483682" r:id="rId14"/>
    <p:sldLayoutId id="214748365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  <p:sldLayoutId id="2147483716" r:id="rId24"/>
    <p:sldLayoutId id="2147483691" r:id="rId25"/>
    <p:sldLayoutId id="2147483654" r:id="rId26"/>
    <p:sldLayoutId id="2147483655" r:id="rId27"/>
    <p:sldLayoutId id="2147483719" r:id="rId28"/>
    <p:sldLayoutId id="2147483723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66" r:id="rId4"/>
    <p:sldLayoutId id="2147483722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7" r:id="rId24"/>
    <p:sldLayoutId id="2147483713" r:id="rId25"/>
    <p:sldLayoutId id="2147483668" r:id="rId26"/>
    <p:sldLayoutId id="2147483669" r:id="rId27"/>
    <p:sldLayoutId id="2147483720" r:id="rId28"/>
    <p:sldLayoutId id="2147483724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FF89AA-C9C4-8138-4876-74720599B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0" y="1973179"/>
            <a:ext cx="6300000" cy="2283687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Dny vzdělávací činnosti vysokých škol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Současné priority MŠMT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CC8F749-BDF3-67E5-69D8-704A9D54DA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Dana Bilíková</a:t>
            </a:r>
          </a:p>
          <a:p>
            <a:endParaRPr lang="cs-CZ" dirty="0"/>
          </a:p>
        </p:txBody>
      </p:sp>
      <p:sp>
        <p:nvSpPr>
          <p:cNvPr id="12" name="Zástupný symbol pro datum 3">
            <a:extLst>
              <a:ext uri="{FF2B5EF4-FFF2-40B4-BE49-F238E27FC236}">
                <a16:creationId xmlns:a16="http://schemas.microsoft.com/office/drawing/2014/main" id="{66CEF675-EF72-0419-5E85-9973E5F0C46C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3. 9. 2026</a:t>
            </a:r>
          </a:p>
        </p:txBody>
      </p:sp>
    </p:spTree>
    <p:extLst>
      <p:ext uri="{BB962C8B-B14F-4D97-AF65-F5344CB8AC3E}">
        <p14:creationId xmlns:p14="http://schemas.microsoft.com/office/powerpoint/2010/main" val="704820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761437-7758-CE0B-46A1-009E20BAF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Kapacity VŠ, úspěšnost a flexibilita studia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3DBFEC-7389-C73F-9098-17531968C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053" y="1215189"/>
            <a:ext cx="10725947" cy="5084811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6400" dirty="0"/>
              <a:t>Implementace opatření prostřednictví nového zákona</a:t>
            </a:r>
          </a:p>
          <a:p>
            <a:pPr>
              <a:lnSpc>
                <a:spcPts val="720"/>
              </a:lnSpc>
            </a:pPr>
            <a:r>
              <a:rPr lang="cs-CZ" sz="6400" dirty="0"/>
              <a:t>implementace principů nastavených v EHEA,</a:t>
            </a:r>
          </a:p>
          <a:p>
            <a:pPr lvl="0" indent="-216000">
              <a:lnSpc>
                <a:spcPts val="720"/>
              </a:lnSpc>
            </a:pPr>
            <a:r>
              <a:rPr lang="cs-CZ" sz="6400" dirty="0"/>
              <a:t>místo oblastí vzdělávání používání pouze klasifikace SP dle mezinárodního systému ISCED-F,</a:t>
            </a:r>
          </a:p>
          <a:p>
            <a:pPr lvl="0" indent="-216000">
              <a:lnSpc>
                <a:spcPts val="720"/>
              </a:lnSpc>
            </a:pPr>
            <a:r>
              <a:rPr lang="cs-CZ" sz="6400" dirty="0"/>
              <a:t>uzákonění definice joint </a:t>
            </a:r>
            <a:r>
              <a:rPr lang="cs-CZ" sz="6400" dirty="0" err="1"/>
              <a:t>degree</a:t>
            </a:r>
            <a:r>
              <a:rPr lang="cs-CZ" sz="6400" dirty="0"/>
              <a:t>  (vč. využití </a:t>
            </a:r>
            <a:r>
              <a:rPr lang="cs-CZ" sz="6400" dirty="0" err="1"/>
              <a:t>European</a:t>
            </a:r>
            <a:r>
              <a:rPr lang="cs-CZ" sz="6400" dirty="0"/>
              <a:t> Joint </a:t>
            </a:r>
            <a:r>
              <a:rPr lang="cs-CZ" sz="6400" dirty="0" err="1"/>
              <a:t>Approach</a:t>
            </a:r>
            <a:r>
              <a:rPr lang="cs-CZ" sz="6400" dirty="0"/>
              <a:t>),</a:t>
            </a:r>
          </a:p>
          <a:p>
            <a:pPr lvl="0" indent="-216000">
              <a:lnSpc>
                <a:spcPts val="720"/>
              </a:lnSpc>
            </a:pPr>
            <a:r>
              <a:rPr lang="cs-CZ" sz="6400" dirty="0"/>
              <a:t>zakotvení kreditového systému ECTS (vč. hodnotící škály A- F),</a:t>
            </a:r>
          </a:p>
          <a:p>
            <a:pPr lvl="0" indent="-216000">
              <a:lnSpc>
                <a:spcPts val="720"/>
              </a:lnSpc>
            </a:pPr>
            <a:r>
              <a:rPr lang="cs-CZ" sz="6400" dirty="0"/>
              <a:t>ukotvení principů ESG na všech 3 úrovních (VŠ, standardů i činností NAÚ):</a:t>
            </a:r>
          </a:p>
          <a:p>
            <a:pPr lvl="0" indent="-216000">
              <a:lnSpc>
                <a:spcPts val="720"/>
              </a:lnSpc>
            </a:pPr>
            <a:r>
              <a:rPr lang="cs-CZ" sz="6400" dirty="0"/>
              <a:t>standardy pro akreditace plně v gesci NAÚ,</a:t>
            </a:r>
          </a:p>
          <a:p>
            <a:pPr lvl="0" indent="-216000">
              <a:lnSpc>
                <a:spcPts val="720"/>
              </a:lnSpc>
            </a:pPr>
            <a:r>
              <a:rPr lang="cs-CZ" sz="6400" dirty="0"/>
              <a:t>zákon posílí roli CŽV, zavede definici </a:t>
            </a:r>
            <a:r>
              <a:rPr lang="cs-CZ" sz="6400" dirty="0" err="1"/>
              <a:t>mikrocertifikátů</a:t>
            </a:r>
            <a:r>
              <a:rPr lang="cs-CZ" sz="6400" dirty="0"/>
              <a:t> (a jejich přenositelnosti a kumulace)</a:t>
            </a:r>
          </a:p>
          <a:p>
            <a:pPr lvl="0" indent="-216000">
              <a:lnSpc>
                <a:spcPts val="720"/>
              </a:lnSpc>
            </a:pPr>
            <a:r>
              <a:rPr lang="cs-CZ" sz="6400" dirty="0"/>
              <a:t>programy krátkého cyklu – profesně zaměřené programy v oblastech Bc. SP</a:t>
            </a:r>
          </a:p>
          <a:p>
            <a:pPr lvl="0" indent="-216000">
              <a:lnSpc>
                <a:spcPts val="720"/>
              </a:lnSpc>
            </a:pPr>
            <a:r>
              <a:rPr lang="cs-CZ" sz="6400" dirty="0"/>
              <a:t>Full-</a:t>
            </a:r>
            <a:r>
              <a:rPr lang="cs-CZ" sz="6400" dirty="0" err="1"/>
              <a:t>time</a:t>
            </a:r>
            <a:r>
              <a:rPr lang="cs-CZ" sz="6400" dirty="0"/>
              <a:t> (denní) a part-</a:t>
            </a:r>
            <a:r>
              <a:rPr lang="cs-CZ" sz="6400" dirty="0" err="1"/>
              <a:t>time</a:t>
            </a:r>
            <a:r>
              <a:rPr lang="cs-CZ" sz="6400" dirty="0"/>
              <a:t> (externí) formy studia – rozvolnění studia až na dvojnásobek standardní doby studia</a:t>
            </a:r>
          </a:p>
          <a:p>
            <a:pPr marL="0" indent="0">
              <a:buNone/>
            </a:pPr>
            <a:r>
              <a:rPr lang="cs-CZ" sz="6400" dirty="0"/>
              <a:t>Program na podporu navýšení kapacit veřejných vysokých škol v učitelských, speciálně pedagogických a psychologických studijních programech na období 2026–2037  </a:t>
            </a:r>
          </a:p>
          <a:p>
            <a:pPr marL="0" indent="0">
              <a:buNone/>
            </a:pPr>
            <a:r>
              <a:rPr lang="cs-CZ" sz="6400" dirty="0"/>
              <a:t>Program na podporu navýšení kapacit veřejných vysokých škol v nelékařských zdravotnických studijních programech na období 2026–2037</a:t>
            </a:r>
          </a:p>
          <a:p>
            <a:pPr marL="0" indent="0">
              <a:buNone/>
            </a:pPr>
            <a:r>
              <a:rPr lang="cs-CZ" sz="64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Příprava priorit v novém kohezním období 2028+ (Národní a regionální partnerský plán): </a:t>
            </a:r>
            <a:r>
              <a:rPr lang="cs-CZ" sz="6600" dirty="0"/>
              <a:t>studijní neúspěšnost </a:t>
            </a:r>
            <a:r>
              <a:rPr lang="cs-CZ" sz="64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celoživotní vzdělávání, kompetence k podnikavosti, </a:t>
            </a:r>
            <a:r>
              <a:rPr lang="cs-CZ" sz="6400" dirty="0"/>
              <a:t>investice do infrastruktury a technického zázemí</a:t>
            </a:r>
          </a:p>
          <a:p>
            <a:pPr marL="0" lv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023367-80AB-0E96-3C8F-DD9FA43A2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305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DD1F7A-51AD-CDD8-31F6-CA3A200EE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Podpora nadaných sociálně slabých studentů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33CCC-8435-0289-3796-56CFD3F3C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792706"/>
            <a:ext cx="9900000" cy="4445362"/>
          </a:xfrm>
        </p:spPr>
        <p:txBody>
          <a:bodyPr>
            <a:normAutofit fontScale="77500" lnSpcReduction="20000"/>
          </a:bodyPr>
          <a:lstStyle/>
          <a:p>
            <a:pPr marL="486900" lvl="1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Implementace výsledku Projekt </a:t>
            </a:r>
            <a:r>
              <a:rPr lang="cs-CZ" sz="2200" dirty="0" err="1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Technical</a:t>
            </a:r>
            <a:r>
              <a:rPr lang="cs-CZ" sz="22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 Support Instrument (TSI) v rámci Evropské komise, který vypracovává OECD (v průběhu roku 2027)</a:t>
            </a:r>
            <a:endParaRPr lang="cs-CZ" sz="22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846455" lvl="1" indent="-342900">
              <a:buFont typeface="Wingdings" pitchFamily="2" charset="2"/>
              <a:buChar char="§"/>
            </a:pPr>
            <a:r>
              <a:rPr lang="cs-CZ" sz="2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vytvoření návrhu komplexního systému finanční a nefinanční podpory studentů k lepšímu zacílení podpory na sociálně-ekonomicky potřebné,</a:t>
            </a:r>
            <a:endParaRPr lang="cs-CZ" sz="2200" dirty="0">
              <a:latin typeface="Arial"/>
              <a:cs typeface="Arial"/>
            </a:endParaRPr>
          </a:p>
          <a:p>
            <a:pPr marL="846455" lvl="1" indent="-342900">
              <a:buFont typeface="Wingdings" pitchFamily="2" charset="2"/>
              <a:buChar char="§"/>
            </a:pPr>
            <a:r>
              <a:rPr lang="cs-CZ" sz="2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kroky (</a:t>
            </a:r>
            <a:r>
              <a:rPr lang="cs-CZ" sz="2200" dirty="0" err="1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action</a:t>
            </a:r>
            <a:r>
              <a:rPr lang="cs-CZ" sz="2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lang="cs-CZ" sz="2200" dirty="0" err="1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plan</a:t>
            </a:r>
            <a:r>
              <a:rPr lang="cs-CZ" sz="2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) ke zvýšení účasti studentů ze znevýhodněného prostředí </a:t>
            </a:r>
            <a:br>
              <a:rPr lang="cs-CZ" sz="2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</a:br>
            <a:r>
              <a:rPr lang="cs-CZ" sz="2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ve vysokoškolském vzdělávání,</a:t>
            </a:r>
            <a:endParaRPr lang="cs-CZ" sz="2200" dirty="0">
              <a:latin typeface="Arial"/>
              <a:cs typeface="Arial"/>
            </a:endParaRPr>
          </a:p>
          <a:p>
            <a:pPr marL="846455" lvl="1" indent="-342900">
              <a:buFont typeface="Wingdings" pitchFamily="2" charset="2"/>
              <a:buChar char="§"/>
            </a:pPr>
            <a:r>
              <a:rPr lang="cs-CZ" sz="22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možnosti podpory těchto studentů pro úspěšné dokončení jejich studia např. zavedení studentských úvěrů a půjček.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P</a:t>
            </a:r>
            <a:r>
              <a:rPr lang="cs-CZ" dirty="0"/>
              <a:t>ropojit finanční a nefinanční podporu studentů – vedle stipendií rozvíjet zejména studijní, kariérové a psychologické poradenství, mentoring a nástroje podporující akademickou a sociální integraci, včetně překonávání bariér spojených se „skrytým kurikulem“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Příprava priorit v novém kohezním období 2028+ (NRPP): </a:t>
            </a:r>
            <a:r>
              <a:rPr lang="cs-CZ" dirty="0">
                <a:solidFill>
                  <a:schemeClr val="bg1"/>
                </a:solidFill>
              </a:rPr>
              <a:t>studenti se specifickými potřebami, bezpečné prostředí, duševní zdraví studentů a pracovníků, práce s nadáním a talentem, ubytovací kapacity.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Implementace opatření prostřednictvím nového zákona – redefinice fondů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86B407-1630-D863-F17E-47D65E098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481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139A8-7859-FB22-6402-8582D7B34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31353"/>
          </a:xfrm>
        </p:spPr>
        <p:txBody>
          <a:bodyPr/>
          <a:lstStyle/>
          <a:p>
            <a:r>
              <a:rPr lang="cs-CZ" dirty="0"/>
              <a:t>Internacionalizace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C41270-4CEE-3B8E-1CA1-5B561BFF7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251285"/>
            <a:ext cx="9900000" cy="5048715"/>
          </a:xfrm>
        </p:spPr>
        <p:txBody>
          <a:bodyPr>
            <a:normAutofit fontScale="2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4800" dirty="0"/>
              <a:t>Finalizace standardů pro akreditace – novelizované Standardy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800" dirty="0"/>
              <a:t>Přihláška NAŮTV ke členství v ENQA a registrace v EQAR. Důsledkem obojího bude větší důvěryhodnost pro naše a zejm. vaše zahraniční partnery.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Implementace opatření prostřednictvím nového zákona - implementace principů nastavených v EHEA, ukotvení principů ESG na všech 3 úrovních (VŠ, standardů i činností NAÚ), uzákonění definice joint </a:t>
            </a:r>
            <a:r>
              <a:rPr lang="cs-CZ" sz="4800" dirty="0" err="1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degree</a:t>
            </a:r>
            <a:r>
              <a:rPr lang="cs-CZ" sz="4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  (vč. využití </a:t>
            </a:r>
            <a:r>
              <a:rPr lang="cs-CZ" sz="4800" dirty="0" err="1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European</a:t>
            </a:r>
            <a:r>
              <a:rPr lang="cs-CZ" sz="4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 Joint </a:t>
            </a:r>
            <a:r>
              <a:rPr lang="cs-CZ" sz="4800" dirty="0" err="1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Approach</a:t>
            </a:r>
            <a:r>
              <a:rPr lang="cs-CZ" sz="4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8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Podpora VŠ zapojených do iniciativy Evropských univerzitních aliancí.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800" dirty="0"/>
              <a:t>Snížení studijní neúspěšnosti zahraničních studujících, zejména z třetích zemí, a vedle restriktivních opatření využít také motivační nástroje pro vysoké školy s kvalitním přijímacím řízením, podporou studijní úspěšnosti a vysokou mírou uplatnění absolventů v ČR; zvláštní pozornost bude věnována doktorskému studiu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4800" dirty="0"/>
              <a:t>Vízová problematika - </a:t>
            </a:r>
            <a:r>
              <a:rPr lang="cs-CZ" sz="4800" dirty="0">
                <a:effectLst>
                  <a:outerShdw blurRad="38100" dist="19050" dir="2700000" algn="tl">
                    <a:srgbClr val="545860">
                      <a:alpha val="40000"/>
                    </a:srgbClr>
                  </a:outerShdw>
                </a:effectLst>
                <a:latin typeface="Arial"/>
                <a:cs typeface="Arial"/>
              </a:rPr>
              <a:t>efektivní nastavení vízového procesu tak, aby umožnil vstup talentovaným akademickým pracovníkům a  studentům ze zahraničí vstup do českého vzdělávacího systému, ale aby zároveň nebyl zneužíván pro získání víza za jiným než účelem, než je studium. </a:t>
            </a:r>
            <a:endParaRPr lang="cs-CZ" sz="4800" dirty="0"/>
          </a:p>
          <a:p>
            <a:pPr marL="789750" lvl="1" indent="-285750">
              <a:buFont typeface="Wingdings" pitchFamily="2" charset="2"/>
              <a:buChar char="§"/>
            </a:pPr>
            <a:r>
              <a:rPr lang="cs-CZ" sz="4800" dirty="0"/>
              <a:t>Ustavení koordinační skupiny – MŠMT, MV, MZV, ČRK a RVŠ (řešení systémových a administrativních otázek celého procesu od přijetí uchazeče ke studiu na VŠ až po jeho příjezd a nástup ke studiu). Pracovní skupina. </a:t>
            </a:r>
          </a:p>
          <a:p>
            <a:pPr marL="789750" lvl="1" indent="-285750">
              <a:buFont typeface="Wingdings" pitchFamily="2" charset="2"/>
              <a:buChar char="§"/>
            </a:pPr>
            <a:r>
              <a:rPr lang="cs-CZ" sz="4800" dirty="0"/>
              <a:t>Nový zákon o pobytu cizinců - Jedním z hlavních cílů nového zákona je zrychlit a zjednodušit pobytové řízení, prostřednictvím digitalizace pobytové agendy + změně celkového pojetí pobytových oprávnění vydávaných za účelem vzdělávání.</a:t>
            </a:r>
          </a:p>
          <a:p>
            <a:pPr marL="789750" lvl="1" indent="-285750">
              <a:buFont typeface="Wingdings" pitchFamily="2" charset="2"/>
              <a:buChar char="§"/>
            </a:pPr>
            <a:r>
              <a:rPr lang="cs-CZ" sz="4800" dirty="0"/>
              <a:t>Nový informační systém ICAS digitalizace a elektronické vedení pobytového řízení (v současné době probíhá výběrové řízení na dodavatele, spuštění se předpokládá od roku 2029</a:t>
            </a:r>
          </a:p>
          <a:p>
            <a:pPr marL="789750" lvl="1" indent="-285750">
              <a:buFont typeface="Wingdings" pitchFamily="2" charset="2"/>
              <a:buChar char="§"/>
            </a:pPr>
            <a:r>
              <a:rPr lang="cs-CZ" sz="4800" dirty="0"/>
              <a:t>Série setkání s VŠ (4-5 setkání v různých regionech)</a:t>
            </a:r>
          </a:p>
          <a:p>
            <a:pPr lvl="1"/>
            <a:endParaRPr lang="cs-CZ" sz="4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4800" dirty="0"/>
              <a:t>Podpora zvyšujícího se zájmu o studium na českých vysokých školách prostřednictvím internacionalizačních a propagačních aktivit Domu zahraničních služeb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66A177-9758-6263-86D3-1B4B9AED4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627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4F865A-3A38-438E-E9D5-0048A196C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Špičková věda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B2E4A9-41E0-2636-7A72-4B95EEB12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0689"/>
            <a:ext cx="10409116" cy="4391836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Příprava nového rámcového programu FP10 + Evropský fond pro konkurenceschopnost, vyjednávání víceletého finančního rámce VRF (synergie v nástrojích, evropská partnerství - koordinace mezi rezorty)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Integrace do ERA a zajištění provázání s nástroji EHEA (například univerzitní aliance)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Příprava strategie mezinárodní spolupráce a revize programů účelové podpory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Příprava nového kohezního období 2028+ NRPP (</a:t>
            </a:r>
            <a:r>
              <a:rPr lang="cs-CZ" dirty="0" err="1"/>
              <a:t>VaV</a:t>
            </a:r>
            <a:r>
              <a:rPr lang="cs-CZ" dirty="0"/>
              <a:t>: modernizace a rozvoj infrastruktury, VVI, synergie s HEU, systémové intervence pro řízení </a:t>
            </a:r>
            <a:r>
              <a:rPr lang="cs-CZ" dirty="0" err="1"/>
              <a:t>VaVaI</a:t>
            </a:r>
            <a:r>
              <a:rPr lang="cs-CZ" dirty="0"/>
              <a:t>, </a:t>
            </a:r>
            <a:r>
              <a:rPr lang="cs-CZ" dirty="0" err="1"/>
              <a:t>Academic</a:t>
            </a:r>
            <a:r>
              <a:rPr lang="cs-CZ" dirty="0"/>
              <a:t> </a:t>
            </a:r>
            <a:r>
              <a:rPr lang="cs-CZ" dirty="0" err="1"/>
              <a:t>Chairs</a:t>
            </a:r>
            <a:r>
              <a:rPr lang="cs-CZ" dirty="0"/>
              <a:t>, mezisektorová spolupráce, výzkum ve strategických oblastech.)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Příprava navazujících projektů sdílených činností – CZELO, CZERA, NCIP, STRATIN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Příprava strategie open science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Revize Metodiky hodnocení výzkumných organizací 2025+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58DE3A-AB97-F011-9D66-1E1FEF05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5885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D5548-775E-3269-928A-57683F7F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Plán realizace </a:t>
            </a:r>
            <a:r>
              <a:rPr lang="cs-CZ" i="1" dirty="0"/>
              <a:t>Strategického záměru</a:t>
            </a:r>
            <a:r>
              <a:rPr lang="cs-CZ" dirty="0"/>
              <a:t> a </a:t>
            </a:r>
            <a:r>
              <a:rPr lang="cs-CZ" i="1" dirty="0"/>
              <a:t>Strategie internacionalizace</a:t>
            </a:r>
            <a:r>
              <a:rPr lang="cs-CZ" dirty="0"/>
              <a:t> pro oblast vysokých škol pro rok 2027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28AC13-B597-0DE1-D23A-B868AC799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2167003"/>
            <a:ext cx="9900000" cy="3915521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Příprava nového zákona o vysokých školách</a:t>
            </a:r>
            <a:r>
              <a:rPr lang="cs-CZ" dirty="0"/>
              <a:t> – modernizace řízení VŠ, jasnější kompetence a odpovědnosti, posílení strategického řízení při zachování autonomie škol.</a:t>
            </a:r>
          </a:p>
          <a:p>
            <a:r>
              <a:rPr lang="cs-CZ" b="1" dirty="0"/>
              <a:t>Kvalita a dostupnost studia</a:t>
            </a:r>
            <a:r>
              <a:rPr lang="cs-CZ" dirty="0"/>
              <a:t> – zvyšování studijní úspěšnosti, rozvoj kompetencí akademických pracovníků, modernizace vzdělávání a využití digitálních technologií a AI.</a:t>
            </a:r>
          </a:p>
          <a:p>
            <a:r>
              <a:rPr lang="cs-CZ" b="1" dirty="0"/>
              <a:t>Kapacity a relevance vzdělávání</a:t>
            </a:r>
            <a:r>
              <a:rPr lang="cs-CZ" dirty="0"/>
              <a:t> – podpora deficitních a společensky potřebných oborů, rozvoj celoživotního vzdělávání a </a:t>
            </a:r>
            <a:r>
              <a:rPr lang="cs-CZ" dirty="0" err="1"/>
              <a:t>mikrocertifikátů</a:t>
            </a:r>
            <a:r>
              <a:rPr lang="cs-CZ" dirty="0"/>
              <a:t>, větší vazba na potřeby společnosti a trhu práce.</a:t>
            </a:r>
          </a:p>
          <a:p>
            <a:r>
              <a:rPr lang="cs-CZ" b="1" dirty="0"/>
              <a:t>Dostupnější studium</a:t>
            </a:r>
            <a:r>
              <a:rPr lang="cs-CZ" dirty="0"/>
              <a:t> – cílenější finanční i nefinanční podpora socioekonomicky znevýhodněných studentů a opatření podporující úspěšné dokončení studia.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6BF4AA-FC7A-F549-F42F-09D1DE39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556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D09551-813C-CF64-2C8B-70EB735E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Plán realizace </a:t>
            </a:r>
            <a:r>
              <a:rPr lang="cs-CZ" i="1" dirty="0"/>
              <a:t>Strategického záměru</a:t>
            </a:r>
            <a:r>
              <a:rPr lang="cs-CZ" dirty="0"/>
              <a:t> a </a:t>
            </a:r>
            <a:r>
              <a:rPr lang="cs-CZ" i="1" dirty="0"/>
              <a:t>Strategie internacionalizace</a:t>
            </a:r>
            <a:r>
              <a:rPr lang="cs-CZ" dirty="0"/>
              <a:t> pro oblast vysokých škol pro rok 2027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A2D103-5844-61C4-52E4-75C2A749C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053" y="2167003"/>
            <a:ext cx="9801947" cy="3915521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Internacionalizace</a:t>
            </a:r>
            <a:r>
              <a:rPr lang="cs-CZ" dirty="0"/>
              <a:t> – hlubší zapojení českých VŠ do evropského prostoru, podpora </a:t>
            </a:r>
            <a:r>
              <a:rPr lang="cs-CZ" dirty="0" err="1"/>
              <a:t>European</a:t>
            </a:r>
            <a:r>
              <a:rPr lang="cs-CZ" dirty="0"/>
              <a:t> University </a:t>
            </a:r>
            <a:r>
              <a:rPr lang="cs-CZ" dirty="0" err="1"/>
              <a:t>Alliances</a:t>
            </a:r>
            <a:r>
              <a:rPr lang="cs-CZ" dirty="0"/>
              <a:t> a naplňování závazků Boloňského procesu. </a:t>
            </a:r>
          </a:p>
          <a:p>
            <a:r>
              <a:rPr lang="cs-CZ" b="1" dirty="0"/>
              <a:t>Evropské standardy kvality</a:t>
            </a:r>
            <a:r>
              <a:rPr lang="cs-CZ" dirty="0"/>
              <a:t> – další integrace českého systému zajišťování kvality do evropských struktur a podpora společných evropských studijních programů.</a:t>
            </a:r>
          </a:p>
          <a:p>
            <a:r>
              <a:rPr lang="cs-CZ" b="1" dirty="0"/>
              <a:t>Silnější mezinárodní dimenze výzkumu</a:t>
            </a:r>
            <a:r>
              <a:rPr lang="cs-CZ" dirty="0"/>
              <a:t> – lepší podmínky pro zapojování českých institucí do evropských programů a využívání nástrojů typu </a:t>
            </a:r>
            <a:r>
              <a:rPr lang="cs-CZ" dirty="0" err="1"/>
              <a:t>Seal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Excellence. </a:t>
            </a:r>
          </a:p>
          <a:p>
            <a:r>
              <a:rPr lang="cs-CZ" b="1" dirty="0"/>
              <a:t>Excelence a výzkumné prostředí</a:t>
            </a:r>
            <a:r>
              <a:rPr lang="cs-CZ" dirty="0"/>
              <a:t> – podpora špičkových týmů, mezinárodní spolupráce a kvalitnějšího zázemí pro výzkum.</a:t>
            </a:r>
          </a:p>
          <a:p>
            <a:r>
              <a:rPr lang="cs-CZ" b="1" dirty="0"/>
              <a:t>Transfer znalostí a spolupráce s praxí</a:t>
            </a:r>
            <a:r>
              <a:rPr lang="cs-CZ" dirty="0"/>
              <a:t> – systematičtější propojení výzkumu s ekonomikou, veřejnou správou a řešením společenských výzev. 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8F9DF0A-D7D3-5238-40B0-7D2C6EB60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616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521557-0E20-70C3-05C5-7C0534134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Příprava nového kohezního období 2028+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68BDC1-0CD3-787C-8558-9C9F0B70C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997242"/>
            <a:ext cx="9900000" cy="4085283"/>
          </a:xfrm>
        </p:spPr>
        <p:txBody>
          <a:bodyPr>
            <a:normAutofit/>
          </a:bodyPr>
          <a:lstStyle/>
          <a:p>
            <a:r>
              <a:rPr lang="cs-CZ" dirty="0"/>
              <a:t>Národní a regionální partnerský plán</a:t>
            </a:r>
          </a:p>
          <a:p>
            <a:r>
              <a:rPr lang="cs-CZ" dirty="0" err="1"/>
              <a:t>VaV</a:t>
            </a:r>
            <a:r>
              <a:rPr lang="cs-CZ" dirty="0"/>
              <a:t>: modernizace a rozvoj infrastruktury, VVI, synergie s HEU, systémové intervence pro řízení </a:t>
            </a:r>
            <a:r>
              <a:rPr lang="cs-CZ" dirty="0" err="1"/>
              <a:t>VaVaI</a:t>
            </a:r>
            <a:r>
              <a:rPr lang="cs-CZ" dirty="0"/>
              <a:t>, </a:t>
            </a:r>
            <a:r>
              <a:rPr lang="cs-CZ" dirty="0" err="1"/>
              <a:t>Academic</a:t>
            </a:r>
            <a:r>
              <a:rPr lang="cs-CZ" dirty="0"/>
              <a:t> </a:t>
            </a:r>
            <a:r>
              <a:rPr lang="cs-CZ" dirty="0" err="1"/>
              <a:t>Chairs</a:t>
            </a:r>
            <a:r>
              <a:rPr lang="cs-CZ" dirty="0"/>
              <a:t>, mezisektorová spolupráce, výzkum ve strategických oblastech. </a:t>
            </a:r>
          </a:p>
          <a:p>
            <a:r>
              <a:rPr lang="cs-CZ" dirty="0"/>
              <a:t>VŠ: studijní neúspěšnost, studenti se specifickými potřebami, bezpečné prostředí, duševní zdraví studentů a pracovníků, celoživotní vzdělávání, kompetence k podnikavosti, práce s nadáním a talentem, ubytovací kapacity, investice do infrastruktury a technického zázemí.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50FF27-36EC-556A-BACF-1E9E1D112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4062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7878-7249-41F4-8CBC-B5C81373A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16183"/>
            <a:ext cx="5400000" cy="1916866"/>
          </a:xfrm>
        </p:spPr>
        <p:txBody>
          <a:bodyPr/>
          <a:lstStyle/>
          <a:p>
            <a:r>
              <a:rPr lang="cs-CZ"/>
              <a:t>Děkuji</a:t>
            </a:r>
            <a:br>
              <a:rPr lang="cs-CZ"/>
            </a:br>
            <a:r>
              <a:rPr lang="cs-CZ"/>
              <a:t>za pozornost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78819B76-FCCF-20DD-93BA-079BCCC64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245429"/>
            <a:ext cx="5400000" cy="1968940"/>
          </a:xfrm>
        </p:spPr>
        <p:txBody>
          <a:bodyPr>
            <a:normAutofit/>
          </a:bodyPr>
          <a:lstStyle/>
          <a:p>
            <a:r>
              <a:rPr lang="cs-CZ">
                <a:solidFill>
                  <a:schemeClr val="accent5"/>
                </a:solidFill>
              </a:rPr>
              <a:t>Dana Bilíková</a:t>
            </a:r>
          </a:p>
        </p:txBody>
      </p:sp>
    </p:spTree>
    <p:extLst>
      <p:ext uri="{BB962C8B-B14F-4D97-AF65-F5344CB8AC3E}">
        <p14:creationId xmlns:p14="http://schemas.microsoft.com/office/powerpoint/2010/main" val="272638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EEDD85-6CBB-F2FC-2993-5C28BDBCC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C3335773-1C00-6C01-CB19-06C146CC3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Priority pro oblast vzdělávání na roky 2026-2029+ </a:t>
            </a:r>
            <a:br>
              <a:rPr lang="cs-CZ" dirty="0"/>
            </a:br>
            <a:r>
              <a:rPr lang="cs-CZ" dirty="0"/>
              <a:t> Vysoké školy a výzkum</a:t>
            </a: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23B79391-F41E-06ED-8621-62DECD064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2088292"/>
            <a:ext cx="8964000" cy="4031708"/>
          </a:xfrm>
        </p:spPr>
        <p:txBody>
          <a:bodyPr vert="horz" lIns="0" tIns="0" rIns="0" bIns="0" numCol="2" spcCol="360000" rtlCol="0" anchor="t">
            <a:normAutofit/>
          </a:bodyPr>
          <a:lstStyle/>
          <a:p>
            <a:pPr marL="503555" indent="-503555">
              <a:spcBef>
                <a:spcPts val="1600"/>
              </a:spcBef>
            </a:pPr>
            <a:r>
              <a:rPr lang="en-GB" b="1" dirty="0">
                <a:solidFill>
                  <a:schemeClr val="accent5"/>
                </a:solidFill>
                <a:latin typeface="Arial"/>
                <a:cs typeface="Arial"/>
              </a:rPr>
              <a:t>01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Zvýšíme kvalitu vysokých škol skrze změny ve  způsobu jejich řízení.</a:t>
            </a:r>
            <a:endParaRPr lang="en-AU" dirty="0">
              <a:latin typeface="Arial"/>
              <a:cs typeface="Arial"/>
            </a:endParaRPr>
          </a:p>
          <a:p>
            <a:pPr marL="503555" indent="-503555">
              <a:spcBef>
                <a:spcPts val="1600"/>
              </a:spcBef>
            </a:pPr>
            <a:r>
              <a:rPr lang="en-GB" b="1" dirty="0">
                <a:solidFill>
                  <a:schemeClr val="accent5"/>
                </a:solidFill>
                <a:latin typeface="Arial"/>
                <a:cs typeface="Arial"/>
              </a:rPr>
              <a:t>02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Zvýšíme kapacity VŠ a cíleně podpoříme kratší, profesní a strategicky významné obory. Zvýšíme studijní úspěšnost.</a:t>
            </a:r>
            <a:endParaRPr lang="en-GB" dirty="0">
              <a:latin typeface="Arial"/>
              <a:cs typeface="Arial"/>
            </a:endParaRPr>
          </a:p>
          <a:p>
            <a:pPr marL="503555" indent="-503555">
              <a:spcBef>
                <a:spcPts val="1600"/>
              </a:spcBef>
            </a:pPr>
            <a:r>
              <a:rPr lang="en-GB" b="1" dirty="0">
                <a:solidFill>
                  <a:schemeClr val="accent5"/>
                </a:solidFill>
                <a:latin typeface="Arial"/>
                <a:cs typeface="Arial"/>
              </a:rPr>
              <a:t>03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cs-CZ" dirty="0">
                <a:latin typeface="Arial"/>
                <a:cs typeface="Arial"/>
              </a:rPr>
              <a:t>Zvýšíme podporu nadaných sociálně slabých studentů.</a:t>
            </a:r>
            <a:endParaRPr lang="en-GB" b="1" dirty="0">
              <a:solidFill>
                <a:schemeClr val="accent5"/>
              </a:solidFill>
              <a:latin typeface="Arial"/>
              <a:cs typeface="Arial"/>
            </a:endParaRPr>
          </a:p>
          <a:p>
            <a:pPr marL="503555" indent="-503555">
              <a:spcBef>
                <a:spcPts val="1600"/>
              </a:spcBef>
            </a:pPr>
            <a:r>
              <a:rPr lang="en-GB" b="1" dirty="0">
                <a:solidFill>
                  <a:schemeClr val="accent5"/>
                </a:solidFill>
                <a:latin typeface="Arial"/>
                <a:cs typeface="Arial"/>
              </a:rPr>
              <a:t>04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Posílíme internacionalizaci vysokých škol díky vyššímu počtu zahraničních studentů a samoplátců včetně špičkových studentů doktorských programů; odstraníme bariéry ve vízovém procesu a dokončíme integraci do evropských struktur ENQA a EQAR.</a:t>
            </a:r>
            <a:endParaRPr lang="en-GB" dirty="0"/>
          </a:p>
          <a:p>
            <a:pPr marL="503555" lvl="2" indent="-503555">
              <a:lnSpc>
                <a:spcPct val="100000"/>
              </a:lnSpc>
              <a:spcBef>
                <a:spcPts val="1600"/>
              </a:spcBef>
              <a:spcAft>
                <a:spcPts val="1000"/>
              </a:spcAft>
            </a:pPr>
            <a:r>
              <a:rPr lang="en-GB" sz="2000" b="1" dirty="0">
                <a:solidFill>
                  <a:schemeClr val="accent5"/>
                </a:solidFill>
                <a:latin typeface="Arial"/>
                <a:cs typeface="Arial"/>
              </a:rPr>
              <a:t>05	</a:t>
            </a:r>
            <a:r>
              <a:rPr lang="cs-CZ" sz="2000" dirty="0">
                <a:solidFill>
                  <a:schemeClr val="bg1"/>
                </a:solidFill>
                <a:latin typeface="Arial"/>
                <a:cs typeface="Arial"/>
              </a:rPr>
              <a:t>Posílíme evropskou dimenzi špičkové vědy.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96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CB9FD-4BBA-8CA0-D2C1-8D99F24F3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BAF11D-24FE-974F-1726-BB382712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1. Zvýšíme kvalitu vysokých škol skrze      změny ve  způsobu jejich řízení</a:t>
            </a:r>
            <a:endParaRPr lang="cs-CZ" dirty="0">
              <a:latin typeface="Arial"/>
              <a:cs typeface="Arial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C40E62-E7A0-4192-771F-61BBD86F0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147" y="2156503"/>
            <a:ext cx="9765853" cy="392602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Zákon o vysokých školách z roku 1998 byl po dobu své platnosti více než 30x novelizován.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Model řízení z 90. let neodpovídá potřebám doby a vysoké školy nejsou tak schopny reagovat na potřeby své ani potřeby společnosti.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Vysoká míra decentralizace, nevyjasněné kompetence a odpovědnosti. Oslabená možnost strategického řízení, nedostatečná diverzifikace institucí či nedostatečná profesionalita řízení.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Je třeba změnit podmínky (legislativní a institucionální), které vysokým školám umožní efektivní fungování při zachování dostatečné míry institucionální autonomie a současně umožní naplnit měnící se očekávání od VŠ jako center vzdělanosti.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5473BB-8B47-291C-F091-25E67DE62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428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3CFAA-A7E0-763E-0A1E-623D17AFA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572C17-0376-0181-66DB-BF3CC207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2. Kapacity VŠ, úspěšnost a flexibilita studia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B211EA-B18D-90BD-D065-5B75D8AC4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337" y="1690688"/>
            <a:ext cx="9687663" cy="416869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V ČR pouze 33,5 % mladých lidí ve věku 25-34 dokončí vysokou nebo vyšší odbornou školu oproti průměru zemí OECD 44%.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Současně se vysoké školy potýkají s vysokou studijní neúspěšností, omezenou flexibilitou studijních drah, nedostatečnou prostupností mezi jednotlivými formami vzdělávání, požadavky měnícího se trhu práce a na průběžné doplňování kvalifikace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Stávající právní úprava studia v řadě oblastí neodpovídá vývoji Evropského prostoru vysokoškolského vzdělávání, principům Boloňského procesu ani standardům ESG pro zajišťování kvality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6A5BBE-DD60-786C-A7B2-9CB64DD3B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084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32879-8273-DD48-50FC-B6A4C8914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3C9D84-B9C5-E422-9FA9-D4AE7C50B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3. Podpora nadaných sociálně slabých studentů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84416E-EEA1-B769-7FF9-18404BDF7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2249906"/>
            <a:ext cx="9807979" cy="383807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Finanční podpora vysokoškolských studentů v Česku je ve srovnání s praxí zemí EU27 i OECD nízká, plošná a málo zacílená na nadané studenty se sociálně-ekonomicky slabým rodinným zázemím.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OECD - český systém se vyznačuje kombinací relativně rozvinutých nefinančních podpůrných služeb na vysokých školách a nízké veřejné finanční podpory životních nákladů. </a:t>
            </a:r>
            <a:endParaRPr lang="cs-CZ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C</a:t>
            </a:r>
            <a:r>
              <a:rPr lang="cs-CZ" dirty="0"/>
              <a:t>ílem priority je zvýšit dostupnost vysokoškolského vzdělávání pro studenty ze socioekonomicky znevýhodněného prostředí tak, aby jejich finanční situace méně ovlivňovala možnost zahájit, průběžně zvládat a úspěšně dokončit studium.</a:t>
            </a:r>
            <a:br>
              <a:rPr lang="cs-CZ" dirty="0"/>
            </a:br>
            <a:endParaRPr lang="cs-CZ" dirty="0"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760177B-8D5D-98FD-416E-96C435522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135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8562B-2119-C3DE-C76E-EB0712C11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20AAA-7E62-D86B-B953-35D4EB5A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4. Internacionalizace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7D2E94-137E-C68B-480C-230416171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053" y="2238362"/>
            <a:ext cx="9801947" cy="392602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Nedostatečná integrace do evropských struktur zajišťování kvality. Členství v ENQA (Evropská asociace pro zabezpečování kvality) a registrace v EQAR (Evropský registr agentur) vyžaduje soulad s evropskými standardy ESG, což zvyšuje prestiž a mezinárodní uznatelnost českého vysokoškolského vzdělávání.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Komplikovaný a časově náročný vízový proces blokuje vstup talentovaných akademických pracovníků a studentů ze zahraničí do českého vzdělávacího systému.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6E76D5-B843-757F-F916-494A05B3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7535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9C6DD-A531-CAD7-81F2-6B1BD4840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77F7B7-1DF6-C484-F25A-44ADBD81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5. Špičková věda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E61452-82E9-9163-3EDE-AED23EEC3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2238362"/>
            <a:ext cx="9900000" cy="3926021"/>
          </a:xfrm>
        </p:spPr>
        <p:txBody>
          <a:bodyPr vert="horz" lIns="0" tIns="0" rIns="0" bIns="0" numCol="1" spcCol="36000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Reálným měřitelným benchmarkem kvality (excelence) ve výzkumu je schopnost obstát v evropské konkurenci.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Podpora internacionalizace a europeizace vědy má přímý katalytický efekt na přípravu lídrů ve výzkumu, rozvoj výzkumného prostředí a v důsledku i zvýšení kvality vzdělávací činnosti. </a:t>
            </a:r>
            <a:endParaRPr lang="cs-CZ" dirty="0">
              <a:latin typeface="Arial"/>
              <a:cs typeface="Arial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2FDC21-26C6-6D48-ADBC-7AD47BEB4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952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05C434-0D03-9CD3-55E1-5C0388E0C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Zvýšíme kvalitu vysokých škol skrze změny ve  způsobu jejich řízení</a:t>
            </a:r>
            <a:br>
              <a:rPr lang="en-AU" dirty="0">
                <a:latin typeface="Arial"/>
                <a:cs typeface="Arial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9233DC-AFC8-A848-629F-113CB9F01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937085"/>
            <a:ext cx="9900000" cy="414544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Příprava návrhu věcného záměru zákona o vysokých školách 2026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Příprava paragrafového změní zákona o vysokých školách 2027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Schválení zákona o vysokých školách 2028 – účinnost </a:t>
            </a:r>
          </a:p>
          <a:p>
            <a:pPr marL="789750" lvl="1" indent="-285750">
              <a:buFont typeface="Wingdings" pitchFamily="2" charset="2"/>
              <a:buChar char="§"/>
            </a:pPr>
            <a:r>
              <a:rPr lang="cs-CZ" dirty="0"/>
              <a:t>Výrazně participativní a legislativně správný proces</a:t>
            </a:r>
          </a:p>
          <a:p>
            <a:pPr marL="789750" lvl="1" indent="-285750">
              <a:buFont typeface="Wingdings" pitchFamily="2" charset="2"/>
              <a:buChar char="§"/>
            </a:pPr>
            <a:r>
              <a:rPr lang="cs-CZ" dirty="0"/>
              <a:t>Evidence-</a:t>
            </a:r>
            <a:r>
              <a:rPr lang="cs-CZ" dirty="0" err="1"/>
              <a:t>based</a:t>
            </a:r>
            <a:endParaRPr lang="cs-CZ" dirty="0"/>
          </a:p>
          <a:p>
            <a:pPr marL="789750" lvl="1" indent="-285750">
              <a:buFont typeface="Wingdings" pitchFamily="2" charset="2"/>
              <a:buChar char="§"/>
            </a:pPr>
            <a:r>
              <a:rPr lang="cs-CZ" dirty="0"/>
              <a:t>Respekt k základním hodnotách Evropského prostoru vysokoškolského vzdělávání - </a:t>
            </a:r>
            <a:br>
              <a:rPr lang="cs-CZ" dirty="0"/>
            </a:br>
            <a:r>
              <a:rPr lang="cs-CZ" dirty="0"/>
              <a:t>principy akademické svobody, akademické integrity, institucionální autonomie, zapojení studentů a pracovníků do řízení vysokých škol, zodpovědnost společnosti vůči vysokým školám a zodpovědnost vysokých škol vůči společnosti.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Program na podporu strategického řízení na roky 2026 až 2030 – dialog-</a:t>
            </a:r>
            <a:r>
              <a:rPr lang="cs-CZ" dirty="0" err="1"/>
              <a:t>based</a:t>
            </a:r>
            <a:r>
              <a:rPr lang="cs-CZ" dirty="0"/>
              <a:t> model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1BC32C3-55C7-F7FE-92B1-7D667F90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834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195916-A972-7D20-53C8-41EFF10D7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16" y="619932"/>
            <a:ext cx="9777883" cy="107075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/>
                <a:cs typeface="Arial"/>
              </a:rPr>
              <a:t>Zvýšíme kvalitu vysokých škol skrze změny ve  způsobu jejich řízení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EAE76C-87B2-89BB-BEEF-0210894D7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863" y="2167003"/>
            <a:ext cx="9874137" cy="3915521"/>
          </a:xfrm>
        </p:spPr>
        <p:txBody>
          <a:bodyPr vert="horz" lIns="0" tIns="0" rIns="0" bIns="0" numCol="1" spcCol="360000" rtlCol="0" anchor="t">
            <a:normAutofit/>
          </a:bodyPr>
          <a:lstStyle/>
          <a:p>
            <a:pPr marL="359410" lvl="0" indent="-359410"/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Silnější strategické řízení a jednoznačné určení kompetencí, odpovědností a vzájemných vztahů jednotlivých orgánů a racionalizace postavení fakult ve prospěch řízení škol jako celku, </a:t>
            </a:r>
            <a:r>
              <a:rPr lang="cs-CZ" dirty="0"/>
              <a:t>respektování profilu, mise a velikosti konkrétní vysoké školy </a:t>
            </a:r>
          </a:p>
          <a:p>
            <a:pPr marL="359410" lvl="0" indent="-359410"/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Otevřenost společnosti a trhu – vzdělávání i výzkum mají reagovat na potřeby společnosti a ekonomiky.</a:t>
            </a:r>
            <a:endParaRPr lang="cs-CZ" dirty="0"/>
          </a:p>
          <a:p>
            <a:pPr marL="359410" lvl="0" indent="-359410"/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Smysluplné zapojení externích aktérů do řízení a tvorby strategie a profesionalizace managementu (např. výběrová řízení na rektory a děkany). </a:t>
            </a:r>
            <a:endParaRPr lang="cs-CZ" dirty="0"/>
          </a:p>
          <a:p>
            <a:pPr marL="359410" indent="-359410"/>
            <a:r>
              <a:rPr lang="cs-CZ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Další oblasti změny: financování, akademické kariéry, kvalita, studium.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03BB0D-BD31-72AC-C0B2-49AFCFDDD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9830054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EA4D3114431B4CA1C9B1B5A3598623" ma:contentTypeVersion="16" ma:contentTypeDescription="Vytvoří nový dokument" ma:contentTypeScope="" ma:versionID="0b9c5303c146920f8f70d67c83cb3654">
  <xsd:schema xmlns:xsd="http://www.w3.org/2001/XMLSchema" xmlns:xs="http://www.w3.org/2001/XMLSchema" xmlns:p="http://schemas.microsoft.com/office/2006/metadata/properties" xmlns:ns2="aaabc790-61c3-4ed2-bf48-4fd4653df86f" xmlns:ns3="9230b3a5-857e-4604-8e9a-a3cafa8dc0df" targetNamespace="http://schemas.microsoft.com/office/2006/metadata/properties" ma:root="true" ma:fieldsID="dba8453a6bb1d9c6956432591d4a7dbb" ns2:_="" ns3:_="">
    <xsd:import namespace="aaabc790-61c3-4ed2-bf48-4fd4653df86f"/>
    <xsd:import namespace="9230b3a5-857e-4604-8e9a-a3cafa8dc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g1bf7dc5913d4011ad560cddbd11b96d" minOccurs="0"/>
                <xsd:element ref="ns3:TaxCatchAll" minOccurs="0"/>
                <xsd:element ref="ns2:Akce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bc790-61c3-4ed2-bf48-4fd4653df8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g1bf7dc5913d4011ad560cddbd11b96d" ma:index="15" nillable="true" ma:taxonomy="true" ma:internalName="g1bf7dc5913d4011ad560cddbd11b96d" ma:taxonomyFieldName="Gestor" ma:displayName="Gestor" ma:default="" ma:fieldId="{01bf7dc5-913d-4011-ad56-0cddbd11b96d}" ma:sspId="7705af95-af8b-4274-9321-7e268ee4833a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kce" ma:index="17" nillable="true" ma:displayName="Akce" ma:format="Dropdown" ma:internalName="Akce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b3a5-857e-4604-8e9a-a3cafa8dc0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5eedd47-934c-4dd0-a667-4857a7469ef2}" ma:internalName="TaxCatchAll" ma:showField="CatchAllData" ma:web="9230b3a5-857e-4604-8e9a-a3cafa8dc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abc790-61c3-4ed2-bf48-4fd4653df86f">
      <Terms xmlns="http://schemas.microsoft.com/office/infopath/2007/PartnerControls"/>
    </lcf76f155ced4ddcb4097134ff3c332f>
    <TaxCatchAll xmlns="9230b3a5-857e-4604-8e9a-a3cafa8dc0df" xsi:nil="true"/>
    <Akce xmlns="aaabc790-61c3-4ed2-bf48-4fd4653df86f" xsi:nil="true"/>
    <g1bf7dc5913d4011ad560cddbd11b96d xmlns="aaabc790-61c3-4ed2-bf48-4fd4653df86f">
      <Terms xmlns="http://schemas.microsoft.com/office/infopath/2007/PartnerControls"/>
    </g1bf7dc5913d4011ad560cddbd11b96d>
  </documentManagement>
</p:properties>
</file>

<file path=customXml/itemProps1.xml><?xml version="1.0" encoding="utf-8"?>
<ds:datastoreItem xmlns:ds="http://schemas.openxmlformats.org/officeDocument/2006/customXml" ds:itemID="{26A9816A-B3A2-4FC4-886F-DE1ABAFF001F}">
  <ds:schemaRefs>
    <ds:schemaRef ds:uri="9230b3a5-857e-4604-8e9a-a3cafa8dc0df"/>
    <ds:schemaRef ds:uri="aaabc790-61c3-4ed2-bf48-4fd4653df86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19C120-5274-443A-93A6-139E5591E124}">
  <ds:schemaRefs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9230b3a5-857e-4604-8e9a-a3cafa8dc0df"/>
    <ds:schemaRef ds:uri="aaabc790-61c3-4ed2-bf48-4fd4653df86f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</TotalTime>
  <Words>1793</Words>
  <Application>Microsoft Macintosh PowerPoint</Application>
  <PresentationFormat>Širokoúhlá obrazovka</PresentationFormat>
  <Paragraphs>119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Wingdings</vt:lpstr>
      <vt:lpstr>JVS PPT Dark</vt:lpstr>
      <vt:lpstr>JVS PPS Light</vt:lpstr>
      <vt:lpstr>Dny vzdělávací činnosti vysokých škol  Současné priority MŠMT  </vt:lpstr>
      <vt:lpstr> Priority pro oblast vzdělávání na roky 2026-2029+   Vysoké školy a výzkum</vt:lpstr>
      <vt:lpstr>1. Zvýšíme kvalitu vysokých škol skrze      změny ve  způsobu jejich řízení</vt:lpstr>
      <vt:lpstr>2. Kapacity VŠ, úspěšnost a flexibilita studia</vt:lpstr>
      <vt:lpstr>3. Podpora nadaných sociálně slabých studentů</vt:lpstr>
      <vt:lpstr>4. Internacionalizace</vt:lpstr>
      <vt:lpstr>5. Špičková věda</vt:lpstr>
      <vt:lpstr>Zvýšíme kvalitu vysokých škol skrze změny ve  způsobu jejich řízení </vt:lpstr>
      <vt:lpstr>Zvýšíme kvalitu vysokých škol skrze změny ve  způsobu jejich řízení </vt:lpstr>
      <vt:lpstr>Kapacity VŠ, úspěšnost a flexibilita studia</vt:lpstr>
      <vt:lpstr>Podpora nadaných sociálně slabých studentů</vt:lpstr>
      <vt:lpstr>Internacionalizace</vt:lpstr>
      <vt:lpstr>Špičková věda</vt:lpstr>
      <vt:lpstr>Plán realizace Strategického záměru a Strategie internacionalizace pro oblast vysokých škol pro rok 2027 </vt:lpstr>
      <vt:lpstr>Plán realizace Strategického záměru a Strategie internacionalizace pro oblast vysokých škol pro rok 2027</vt:lpstr>
      <vt:lpstr>Příprava nového kohezního období 2028+</vt:lpstr>
      <vt:lpstr>Děkuji za pozornost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Dana Bilíková</cp:lastModifiedBy>
  <cp:revision>18</cp:revision>
  <cp:lastPrinted>2026-04-08T12:59:29Z</cp:lastPrinted>
  <dcterms:created xsi:type="dcterms:W3CDTF">2025-01-29T13:36:29Z</dcterms:created>
  <dcterms:modified xsi:type="dcterms:W3CDTF">2026-09-03T06:05:22Z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0x01010058EA4D3114431B4CA1C9B1B5A3598623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</Properties>
</file>