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9" r:id="rId5"/>
    <p:sldId id="265" r:id="rId6"/>
    <p:sldId id="260" r:id="rId7"/>
    <p:sldId id="266" r:id="rId8"/>
    <p:sldId id="267" r:id="rId9"/>
    <p:sldId id="268" r:id="rId10"/>
    <p:sldId id="264" r:id="rId11"/>
  </p:sldIdLst>
  <p:sldSz cx="18288000" cy="10287000"/>
  <p:notesSz cx="6858000" cy="9144000"/>
  <p:embeddedFontLst>
    <p:embeddedFont>
      <p:font typeface="Gill Sans" panose="020B0604020202020204" charset="-18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34568" y="9703"/>
            <a:ext cx="11453432" cy="10287000"/>
            <a:chOff x="0" y="0"/>
            <a:chExt cx="15271242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71242" cy="13716000"/>
            </a:xfrm>
            <a:custGeom>
              <a:avLst/>
              <a:gdLst/>
              <a:ahLst/>
              <a:cxnLst/>
              <a:rect l="l" t="t" r="r" b="b"/>
              <a:pathLst>
                <a:path w="15271242" h="13716000">
                  <a:moveTo>
                    <a:pt x="5497322" y="0"/>
                  </a:moveTo>
                  <a:lnTo>
                    <a:pt x="0" y="13716000"/>
                  </a:lnTo>
                  <a:lnTo>
                    <a:pt x="15271242" y="13716000"/>
                  </a:lnTo>
                  <a:lnTo>
                    <a:pt x="15271242" y="0"/>
                  </a:lnTo>
                  <a:close/>
                </a:path>
              </a:pathLst>
            </a:custGeom>
            <a:blipFill>
              <a:blip r:embed="rId2"/>
              <a:stretch>
                <a:fillRect t="-6" b="-6"/>
              </a:stretch>
            </a:blipFill>
          </p:spPr>
          <p:txBody>
            <a:bodyPr/>
            <a:lstStyle/>
            <a:p>
              <a:endParaRPr lang="cs-CZ" dirty="0"/>
            </a:p>
          </p:txBody>
        </p:sp>
      </p:grpSp>
      <p:sp>
        <p:nvSpPr>
          <p:cNvPr id="4" name="Freeform 4"/>
          <p:cNvSpPr/>
          <p:nvPr/>
        </p:nvSpPr>
        <p:spPr>
          <a:xfrm>
            <a:off x="444760" y="444741"/>
            <a:ext cx="2995403" cy="730510"/>
          </a:xfrm>
          <a:custGeom>
            <a:avLst/>
            <a:gdLst/>
            <a:ahLst/>
            <a:cxnLst/>
            <a:rect l="l" t="t" r="r" b="b"/>
            <a:pathLst>
              <a:path w="2995403" h="730510">
                <a:moveTo>
                  <a:pt x="0" y="0"/>
                </a:moveTo>
                <a:lnTo>
                  <a:pt x="2995403" y="0"/>
                </a:lnTo>
                <a:lnTo>
                  <a:pt x="2995403" y="730511"/>
                </a:lnTo>
                <a:lnTo>
                  <a:pt x="0" y="7305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767" b="-766"/>
            </a:stretch>
          </a:blipFill>
        </p:spPr>
        <p:txBody>
          <a:bodyPr/>
          <a:lstStyle/>
          <a:p>
            <a:endParaRPr lang="cs-CZ" dirty="0"/>
          </a:p>
        </p:txBody>
      </p:sp>
      <p:sp>
        <p:nvSpPr>
          <p:cNvPr id="5" name="TextBox 5"/>
          <p:cNvSpPr txBox="1"/>
          <p:nvPr/>
        </p:nvSpPr>
        <p:spPr>
          <a:xfrm>
            <a:off x="838200" y="1867911"/>
            <a:ext cx="8839200" cy="17697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853"/>
              </a:lnSpc>
            </a:pPr>
            <a:r>
              <a:rPr lang="cs-CZ" sz="6398" dirty="0">
                <a:solidFill>
                  <a:srgbClr val="4C4C4E"/>
                </a:solidFill>
                <a:latin typeface="Gill Sans"/>
                <a:ea typeface="Gill Sans"/>
                <a:cs typeface="Gill Sans"/>
                <a:sym typeface="Gill Sans"/>
              </a:rPr>
              <a:t>Strategická</a:t>
            </a:r>
            <a:r>
              <a:rPr lang="en-US" sz="6398" dirty="0">
                <a:solidFill>
                  <a:srgbClr val="4C4C4E"/>
                </a:solidFill>
                <a:latin typeface="Gill Sans"/>
                <a:ea typeface="Gill Sans"/>
                <a:cs typeface="Gill Sans"/>
                <a:sym typeface="Gill Sans"/>
              </a:rPr>
              <a:t> transformace </a:t>
            </a:r>
            <a:r>
              <a:rPr lang="cs-CZ" sz="6398" dirty="0">
                <a:solidFill>
                  <a:srgbClr val="4C4C4E"/>
                </a:solidFill>
                <a:latin typeface="Gill Sans"/>
                <a:ea typeface="Gill Sans"/>
                <a:cs typeface="Gill Sans"/>
                <a:sym typeface="Gill Sans"/>
              </a:rPr>
              <a:t>vzdělávání</a:t>
            </a:r>
            <a:r>
              <a:rPr lang="en-US" sz="6398" dirty="0">
                <a:solidFill>
                  <a:srgbClr val="4C4C4E"/>
                </a:solidFill>
                <a:latin typeface="Gill Sans"/>
                <a:ea typeface="Gill Sans"/>
                <a:cs typeface="Gill Sans"/>
                <a:sym typeface="Gill Sans"/>
              </a:rPr>
              <a:t> na VŠE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869625" y="611373"/>
            <a:ext cx="7612847" cy="520330"/>
          </a:xfrm>
          <a:prstGeom prst="rect">
            <a:avLst/>
          </a:prstGeom>
        </p:spPr>
        <p:txBody>
          <a:bodyPr lIns="0" tIns="0" rIns="0" bIns="0" rtlCol="0" anchor="b"/>
          <a:lstStyle/>
          <a:p>
            <a:pPr algn="l">
              <a:lnSpc>
                <a:spcPts val="825"/>
              </a:lnSpc>
            </a:pPr>
            <a:r>
              <a:rPr lang="en-US" sz="1650" spc="148" dirty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  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38200" y="6360834"/>
            <a:ext cx="6993903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497"/>
              </a:lnSpc>
            </a:pPr>
            <a:r>
              <a:rPr lang="cs-CZ" sz="4000" dirty="0">
                <a:solidFill>
                  <a:srgbClr val="4C4C4E"/>
                </a:solidFill>
                <a:latin typeface="Gill Sans"/>
                <a:ea typeface="Gill Sans"/>
                <a:cs typeface="Gill Sans"/>
                <a:sym typeface="Gill Sans"/>
              </a:rPr>
              <a:t>Doc. Ing</a:t>
            </a:r>
            <a:r>
              <a:rPr lang="en-US" sz="4000" dirty="0">
                <a:solidFill>
                  <a:srgbClr val="4C4C4E"/>
                </a:solidFill>
                <a:latin typeface="Gill Sans"/>
                <a:ea typeface="Gill Sans"/>
                <a:cs typeface="Gill Sans"/>
                <a:sym typeface="Gill Sans"/>
              </a:rPr>
              <a:t>.</a:t>
            </a:r>
            <a:r>
              <a:rPr lang="cs-CZ" sz="4000" dirty="0">
                <a:solidFill>
                  <a:srgbClr val="4C4C4E"/>
                </a:solidFill>
                <a:latin typeface="Gill Sans"/>
                <a:ea typeface="Gill Sans"/>
                <a:cs typeface="Gill Sans"/>
                <a:sym typeface="Gill Sans"/>
              </a:rPr>
              <a:t> Hana Lorencová, Ph.D.</a:t>
            </a:r>
            <a:endParaRPr lang="en-US" sz="4000" dirty="0">
              <a:solidFill>
                <a:srgbClr val="4C4C4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6217551" y="9264653"/>
            <a:ext cx="1542098" cy="310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310"/>
              </a:lnSpc>
            </a:pPr>
            <a:r>
              <a:rPr lang="en-US" sz="1650" spc="140" dirty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WWW.VSE.CZ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B21C6ED4-AF68-130B-01C1-50267B4A84B4}"/>
              </a:ext>
            </a:extLst>
          </p:cNvPr>
          <p:cNvGrpSpPr/>
          <p:nvPr/>
        </p:nvGrpSpPr>
        <p:grpSpPr>
          <a:xfrm>
            <a:off x="1145523" y="495300"/>
            <a:ext cx="16685276" cy="9296401"/>
            <a:chOff x="355041" y="428805"/>
            <a:chExt cx="11497210" cy="5695330"/>
          </a:xfrm>
          <a:solidFill>
            <a:srgbClr val="00B0F0"/>
          </a:solidFill>
        </p:grpSpPr>
        <p:sp>
          <p:nvSpPr>
            <p:cNvPr id="3" name="Isosceles Triangle 12">
              <a:extLst>
                <a:ext uri="{FF2B5EF4-FFF2-40B4-BE49-F238E27FC236}">
                  <a16:creationId xmlns:a16="http://schemas.microsoft.com/office/drawing/2014/main" id="{BAFAAA6C-A64D-0CD2-FDB8-72CE6C0E949C}"/>
                </a:ext>
              </a:extLst>
            </p:cNvPr>
            <p:cNvSpPr/>
            <p:nvPr/>
          </p:nvSpPr>
          <p:spPr>
            <a:xfrm>
              <a:off x="355043" y="428805"/>
              <a:ext cx="11497208" cy="951362"/>
            </a:xfrm>
            <a:prstGeom prst="triangle">
              <a:avLst/>
            </a:prstGeom>
            <a:grpFill/>
            <a:ln w="9525" cap="flat" cmpd="sng" algn="ctr">
              <a:noFill/>
              <a:prstDash val="solid"/>
            </a:ln>
            <a:effectLst>
              <a:outerShdw blurRad="127000">
                <a:srgbClr val="000000">
                  <a:alpha val="3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chemeClr val="accent1"/>
                  </a:solidFill>
                  <a:prstDash val="solid"/>
                </a14:hiddenLine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72000" rIns="72000" bIns="180000" numCol="1" spcCol="0" rtlCol="0" fromWordArt="0" anchor="b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cs-CZ" sz="3600" b="1" noProof="0" dirty="0">
                  <a:solidFill>
                    <a:schemeClr val="bg1"/>
                  </a:solidFill>
                  <a:latin typeface="Gill Sans" panose="020B0604020202020204" charset="-18"/>
                  <a:cs typeface="Arial" panose="020B0604020202020204" pitchFamily="34" charset="0"/>
                </a:rPr>
                <a:t>Strategická transformace vzdělávání</a:t>
              </a:r>
              <a:endParaRPr lang="en-GB" sz="3600" b="1" noProof="0" dirty="0">
                <a:solidFill>
                  <a:schemeClr val="bg1"/>
                </a:solidFill>
                <a:latin typeface="Gill Sans" panose="020B0604020202020204" charset="-18"/>
                <a:cs typeface="Arial" panose="020B0604020202020204" pitchFamily="34" charset="0"/>
              </a:endParaRPr>
            </a:p>
          </p:txBody>
        </p:sp>
        <p:sp>
          <p:nvSpPr>
            <p:cNvPr id="4" name="ee4pContent1">
              <a:extLst>
                <a:ext uri="{FF2B5EF4-FFF2-40B4-BE49-F238E27FC236}">
                  <a16:creationId xmlns:a16="http://schemas.microsoft.com/office/drawing/2014/main" id="{4B02FBCB-DF3E-89AA-75DD-E089FF72C233}"/>
                </a:ext>
              </a:extLst>
            </p:cNvPr>
            <p:cNvSpPr txBox="1">
              <a:spLocks/>
            </p:cNvSpPr>
            <p:nvPr/>
          </p:nvSpPr>
          <p:spPr>
            <a:xfrm>
              <a:off x="355041" y="4335617"/>
              <a:ext cx="5721482" cy="574759"/>
            </a:xfrm>
            <a:prstGeom prst="rect">
              <a:avLst/>
            </a:prstGeom>
            <a:grpFill/>
            <a:effectLst>
              <a:outerShdw blurRad="127000">
                <a:srgbClr val="000000">
                  <a:alpha val="30000"/>
                </a:srgbClr>
              </a:outerShdw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90000" tIns="90000" rIns="90000" bIns="90000" rtlCol="0">
              <a:noAutofit/>
            </a:bodyPr>
            <a:lstStyle>
              <a:defPPr>
                <a:defRPr lang="cs-CZ"/>
              </a:defPPr>
              <a:lvl1pPr marL="0" indent="0" algn="l" defTabSz="914400" rtl="0" eaLnBrk="1" latinLnBrk="0" hangingPunct="1">
                <a:spcBef>
                  <a:spcPct val="30000"/>
                </a:spcBef>
                <a:buClr>
                  <a:srgbClr val="C02A26"/>
                </a:buClr>
                <a:buFont typeface="Wingdings" panose="05000000000000000000" pitchFamily="2" charset="2"/>
                <a:buNone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203200" indent="-203200" algn="l" defTabSz="914400" rtl="0" eaLnBrk="1" latinLnBrk="0" hangingPunct="1">
                <a:spcBef>
                  <a:spcPct val="3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406400" indent="-203200" algn="l" defTabSz="914400" rtl="0" eaLnBrk="1" latinLnBrk="0" hangingPunct="1">
                <a:spcBef>
                  <a:spcPct val="3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609600" indent="-203200" algn="l" defTabSz="914400" rtl="0" eaLnBrk="1" latinLnBrk="0" hangingPunct="1">
                <a:spcBef>
                  <a:spcPct val="3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812800" indent="-203200" algn="l" defTabSz="914400" rtl="0" eaLnBrk="1" latinLnBrk="0" hangingPunct="1">
                <a:spcBef>
                  <a:spcPct val="3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016000" indent="-203200" algn="l" defTabSz="914400" rtl="0" eaLnBrk="1" latinLnBrk="0" hangingPunct="1">
                <a:spcBef>
                  <a:spcPct val="3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1219200" indent="-203200" algn="l" defTabSz="914400" rtl="0" eaLnBrk="1" latinLnBrk="0" hangingPunct="1">
                <a:spcBef>
                  <a:spcPct val="3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16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1422400" indent="-203200" algn="l" defTabSz="914400" rtl="0" eaLnBrk="1" latinLnBrk="0" hangingPunct="1">
                <a:spcBef>
                  <a:spcPct val="3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16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1625600" indent="-203200" algn="l" defTabSz="914400" rtl="0" eaLnBrk="1" latinLnBrk="0" hangingPunct="1">
                <a:spcBef>
                  <a:spcPct val="3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16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marL="0" lvl="1" indent="0" algn="ctr">
                <a:buNone/>
              </a:pPr>
              <a:r>
                <a:rPr lang="cs-CZ" sz="2400" noProof="0" dirty="0">
                  <a:solidFill>
                    <a:schemeClr val="bg1"/>
                  </a:solidFill>
                  <a:latin typeface="Gill Sans" panose="020B0604020202020204" charset="-18"/>
                </a:rPr>
                <a:t>Vytváří prostor pro různé formy ověření dosažených výsledků z učení</a:t>
              </a:r>
              <a:endParaRPr lang="en-GB" sz="2400" noProof="0" dirty="0">
                <a:solidFill>
                  <a:schemeClr val="bg1"/>
                </a:solidFill>
                <a:latin typeface="Gill Sans" panose="020B0604020202020204" charset="-18"/>
              </a:endParaRPr>
            </a:p>
          </p:txBody>
        </p:sp>
        <p:sp>
          <p:nvSpPr>
            <p:cNvPr id="5" name="ee4pHeader1">
              <a:extLst>
                <a:ext uri="{FF2B5EF4-FFF2-40B4-BE49-F238E27FC236}">
                  <a16:creationId xmlns:a16="http://schemas.microsoft.com/office/drawing/2014/main" id="{9EB35D73-4376-376D-D41F-38B572B0391E}"/>
                </a:ext>
              </a:extLst>
            </p:cNvPr>
            <p:cNvSpPr/>
            <p:nvPr/>
          </p:nvSpPr>
          <p:spPr>
            <a:xfrm>
              <a:off x="355042" y="1526335"/>
              <a:ext cx="5721482" cy="903354"/>
            </a:xfrm>
            <a:prstGeom prst="rect">
              <a:avLst/>
            </a:prstGeom>
            <a:grpFill/>
            <a:ln>
              <a:noFill/>
            </a:ln>
            <a:effectLst>
              <a:outerShdw blurRad="127000">
                <a:srgbClr val="000000">
                  <a:alpha val="30000"/>
                </a:srgbClr>
              </a:outerShdw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cs-CZ" sz="3600" b="1" noProof="0" dirty="0">
                  <a:solidFill>
                    <a:schemeClr val="bg1"/>
                  </a:solidFill>
                  <a:latin typeface="Gill Sans" panose="020B0604020202020204" charset="-18"/>
                  <a:cs typeface="Arial" panose="020B0604020202020204" pitchFamily="34" charset="0"/>
                </a:rPr>
                <a:t>Reforma státních závěrečných zkoušek</a:t>
              </a:r>
              <a:endParaRPr lang="en-GB" sz="3600" b="1" noProof="0" dirty="0">
                <a:solidFill>
                  <a:schemeClr val="bg1"/>
                </a:solidFill>
                <a:latin typeface="Gill Sans" panose="020B0604020202020204" charset="-18"/>
                <a:cs typeface="Arial" panose="020B0604020202020204" pitchFamily="34" charset="0"/>
              </a:endParaRPr>
            </a:p>
          </p:txBody>
        </p:sp>
        <p:sp>
          <p:nvSpPr>
            <p:cNvPr id="6" name="ee4pContent1">
              <a:extLst>
                <a:ext uri="{FF2B5EF4-FFF2-40B4-BE49-F238E27FC236}">
                  <a16:creationId xmlns:a16="http://schemas.microsoft.com/office/drawing/2014/main" id="{4C99CA28-B506-944F-07CA-2A0C3ECD9CEF}"/>
                </a:ext>
              </a:extLst>
            </p:cNvPr>
            <p:cNvSpPr txBox="1">
              <a:spLocks/>
            </p:cNvSpPr>
            <p:nvPr/>
          </p:nvSpPr>
          <p:spPr>
            <a:xfrm>
              <a:off x="6213900" y="4335618"/>
              <a:ext cx="5638348" cy="574758"/>
            </a:xfrm>
            <a:prstGeom prst="rect">
              <a:avLst/>
            </a:prstGeom>
            <a:grpFill/>
            <a:effectLst>
              <a:outerShdw blurRad="127000">
                <a:srgbClr val="000000">
                  <a:alpha val="30000"/>
                </a:srgbClr>
              </a:outerShdw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90000" tIns="90000" rIns="90000" bIns="90000" rtlCol="0">
              <a:noAutofit/>
            </a:bodyPr>
            <a:lstStyle>
              <a:defPPr>
                <a:defRPr lang="cs-CZ"/>
              </a:defPPr>
              <a:lvl1pPr marL="0" indent="0" algn="l" defTabSz="914400" rtl="0" eaLnBrk="1" latinLnBrk="0" hangingPunct="1">
                <a:spcBef>
                  <a:spcPct val="30000"/>
                </a:spcBef>
                <a:buClr>
                  <a:srgbClr val="C02A26"/>
                </a:buClr>
                <a:buFont typeface="Wingdings" panose="05000000000000000000" pitchFamily="2" charset="2"/>
                <a:buNone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203200" indent="-203200" algn="l" defTabSz="914400" rtl="0" eaLnBrk="1" latinLnBrk="0" hangingPunct="1">
                <a:spcBef>
                  <a:spcPct val="3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406400" indent="-203200" algn="l" defTabSz="914400" rtl="0" eaLnBrk="1" latinLnBrk="0" hangingPunct="1">
                <a:spcBef>
                  <a:spcPct val="3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609600" indent="-203200" algn="l" defTabSz="914400" rtl="0" eaLnBrk="1" latinLnBrk="0" hangingPunct="1">
                <a:spcBef>
                  <a:spcPct val="3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812800" indent="-203200" algn="l" defTabSz="914400" rtl="0" eaLnBrk="1" latinLnBrk="0" hangingPunct="1">
                <a:spcBef>
                  <a:spcPct val="3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016000" indent="-203200" algn="l" defTabSz="914400" rtl="0" eaLnBrk="1" latinLnBrk="0" hangingPunct="1">
                <a:spcBef>
                  <a:spcPct val="3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1219200" indent="-203200" algn="l" defTabSz="914400" rtl="0" eaLnBrk="1" latinLnBrk="0" hangingPunct="1">
                <a:spcBef>
                  <a:spcPct val="3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16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1422400" indent="-203200" algn="l" defTabSz="914400" rtl="0" eaLnBrk="1" latinLnBrk="0" hangingPunct="1">
                <a:spcBef>
                  <a:spcPct val="3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16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1625600" indent="-203200" algn="l" defTabSz="914400" rtl="0" eaLnBrk="1" latinLnBrk="0" hangingPunct="1">
                <a:spcBef>
                  <a:spcPct val="3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16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marL="0" lvl="1" indent="0" algn="ctr">
                <a:buNone/>
              </a:pPr>
              <a:r>
                <a:rPr lang="cs-CZ" sz="2400" noProof="0" dirty="0">
                  <a:solidFill>
                    <a:schemeClr val="bg1"/>
                  </a:solidFill>
                  <a:latin typeface="Gill Sans" panose="020B0604020202020204" charset="-18"/>
                </a:rPr>
                <a:t>Vytváří podmínky pro flexibilní a personalizované vzdělávání</a:t>
              </a:r>
              <a:endParaRPr lang="en-GB" sz="2400" noProof="0" dirty="0">
                <a:solidFill>
                  <a:schemeClr val="bg1"/>
                </a:solidFill>
                <a:latin typeface="Gill Sans" panose="020B0604020202020204" charset="-18"/>
              </a:endParaRPr>
            </a:p>
          </p:txBody>
        </p:sp>
        <p:sp>
          <p:nvSpPr>
            <p:cNvPr id="7" name="ee4pHeader1">
              <a:extLst>
                <a:ext uri="{FF2B5EF4-FFF2-40B4-BE49-F238E27FC236}">
                  <a16:creationId xmlns:a16="http://schemas.microsoft.com/office/drawing/2014/main" id="{C6101237-2960-B0DC-0411-095FA7EA9772}"/>
                </a:ext>
              </a:extLst>
            </p:cNvPr>
            <p:cNvSpPr/>
            <p:nvPr/>
          </p:nvSpPr>
          <p:spPr>
            <a:xfrm>
              <a:off x="6181537" y="1522162"/>
              <a:ext cx="5670714" cy="903353"/>
            </a:xfrm>
            <a:prstGeom prst="rect">
              <a:avLst/>
            </a:prstGeom>
            <a:grpFill/>
            <a:ln>
              <a:noFill/>
            </a:ln>
            <a:effectLst>
              <a:outerShdw blurRad="127000">
                <a:srgbClr val="000000">
                  <a:alpha val="30000"/>
                </a:srgbClr>
              </a:outerShdw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cs-CZ" sz="3600" b="1" noProof="0" dirty="0">
                  <a:solidFill>
                    <a:schemeClr val="bg1"/>
                  </a:solidFill>
                  <a:latin typeface="Gill Sans" panose="020B0604020202020204" charset="-18"/>
                  <a:cs typeface="Arial" panose="020B0604020202020204" pitchFamily="34" charset="0"/>
                </a:rPr>
                <a:t>Digitalizace a rozvoj nepřímé výuky</a:t>
              </a:r>
              <a:endParaRPr lang="en-GB" sz="3600" b="1" noProof="0" dirty="0">
                <a:solidFill>
                  <a:schemeClr val="bg1"/>
                </a:solidFill>
                <a:latin typeface="Gill Sans" panose="020B0604020202020204" charset="-18"/>
                <a:cs typeface="Arial" panose="020B0604020202020204" pitchFamily="34" charset="0"/>
              </a:endParaRPr>
            </a:p>
          </p:txBody>
        </p:sp>
        <p:sp>
          <p:nvSpPr>
            <p:cNvPr id="12" name="Rechteck 4">
              <a:extLst>
                <a:ext uri="{FF2B5EF4-FFF2-40B4-BE49-F238E27FC236}">
                  <a16:creationId xmlns:a16="http://schemas.microsoft.com/office/drawing/2014/main" id="{D9B5FCEA-0F97-D571-FCBD-7C47BB6D7B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41" y="5026604"/>
              <a:ext cx="11497207" cy="1097531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  <a:effectLst>
              <a:outerShdw blurRad="63500" algn="ctr" rotWithShape="0">
                <a:srgbClr val="000000">
                  <a:alpha val="60000"/>
                </a:srgbClr>
              </a:outerShdw>
            </a:effectLst>
          </p:spPr>
          <p:txBody>
            <a:bodyPr vert="horz" wrap="square" lIns="72000" tIns="72000" rIns="72000" bIns="72000" numCol="1" anchor="ctr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base">
                <a:spcBef>
                  <a:spcPct val="30000"/>
                </a:spcBef>
                <a:spcAft>
                  <a:spcPct val="20000"/>
                </a:spcAft>
                <a:buClr>
                  <a:schemeClr val="accent1"/>
                </a:buClr>
                <a:tabLst>
                  <a:tab pos="266700" algn="l"/>
                  <a:tab pos="631825" algn="l"/>
                  <a:tab pos="981075" algn="l"/>
                </a:tabLst>
              </a:pPr>
              <a:r>
                <a:rPr lang="cs-CZ" sz="2800" dirty="0">
                  <a:latin typeface="Gill Sans" panose="020B0604020202020204" charset="-18"/>
                </a:rPr>
                <a:t>Posláním VŠE je poskytovat českým i zahraničním studentům kvalitní vysokoškolské vzdělání v ekonomických, manažerských, informatických a dalších studijních programech na bakalářském, magisterském i doktorském stupni s výborným uplatněním na mezinárodním trhu práce.</a:t>
              </a:r>
              <a:endParaRPr lang="en-GB" sz="2800" i="1" noProof="0" dirty="0">
                <a:solidFill>
                  <a:srgbClr val="005E7C"/>
                </a:solidFill>
                <a:latin typeface="Gill Sans" panose="020B0604020202020204" charset="-18"/>
              </a:endParaRPr>
            </a:p>
          </p:txBody>
        </p:sp>
        <p:sp>
          <p:nvSpPr>
            <p:cNvPr id="15" name="ee4pHeader1">
              <a:extLst>
                <a:ext uri="{FF2B5EF4-FFF2-40B4-BE49-F238E27FC236}">
                  <a16:creationId xmlns:a16="http://schemas.microsoft.com/office/drawing/2014/main" id="{90D4B9D9-6583-3F02-F847-ABD38988E8C2}"/>
                </a:ext>
              </a:extLst>
            </p:cNvPr>
            <p:cNvSpPr/>
            <p:nvPr/>
          </p:nvSpPr>
          <p:spPr>
            <a:xfrm>
              <a:off x="355041" y="2540811"/>
              <a:ext cx="5721482" cy="1582440"/>
            </a:xfrm>
            <a:prstGeom prst="rect">
              <a:avLst/>
            </a:prstGeom>
            <a:grpFill/>
            <a:ln>
              <a:noFill/>
            </a:ln>
            <a:effectLst>
              <a:outerShdw blurRad="127000">
                <a:srgbClr val="000000">
                  <a:alpha val="30000"/>
                </a:srgbClr>
              </a:outerShdw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s-CZ" sz="3200" dirty="0">
                  <a:solidFill>
                    <a:schemeClr val="bg1"/>
                  </a:solidFill>
                  <a:latin typeface="Gill Sans" panose="020B0604020202020204" charset="-18"/>
                  <a:cs typeface="Arial" panose="020B0604020202020204" pitchFamily="34" charset="0"/>
                </a:rPr>
                <a:t>- s</a:t>
              </a:r>
              <a:r>
                <a:rPr lang="cs-CZ" sz="3200" noProof="0" dirty="0">
                  <a:solidFill>
                    <a:schemeClr val="bg1"/>
                  </a:solidFill>
                  <a:latin typeface="Gill Sans" panose="020B0604020202020204" charset="-18"/>
                  <a:cs typeface="Arial" panose="020B0604020202020204" pitchFamily="34" charset="0"/>
                </a:rPr>
                <a:t>chválená Radou pro vnitřní hodnocení VŠE</a:t>
              </a:r>
            </a:p>
            <a:p>
              <a:pPr marL="171450" indent="-171450">
                <a:buFontTx/>
                <a:buChar char="-"/>
              </a:pPr>
              <a:r>
                <a:rPr lang="cs-CZ" sz="3200" dirty="0">
                  <a:solidFill>
                    <a:schemeClr val="bg1"/>
                  </a:solidFill>
                  <a:latin typeface="Gill Sans" panose="020B0604020202020204" charset="-18"/>
                  <a:cs typeface="Arial" panose="020B0604020202020204" pitchFamily="34" charset="0"/>
                </a:rPr>
                <a:t> využívá flexibilitu současných předpisů</a:t>
              </a:r>
            </a:p>
            <a:p>
              <a:r>
                <a:rPr lang="cs-CZ" sz="3200" dirty="0">
                  <a:solidFill>
                    <a:schemeClr val="bg1"/>
                  </a:solidFill>
                  <a:latin typeface="Gill Sans" panose="020B0604020202020204" charset="-18"/>
                  <a:cs typeface="Arial" panose="020B0604020202020204" pitchFamily="34" charset="0"/>
                </a:rPr>
                <a:t>- posiluje vazbu mezi profilem absolventa a SZZ</a:t>
              </a:r>
            </a:p>
            <a:p>
              <a:pPr marL="171450" indent="-171450">
                <a:buFontTx/>
                <a:buChar char="-"/>
              </a:pPr>
              <a:endParaRPr lang="cs-CZ" sz="1200" dirty="0">
                <a:solidFill>
                  <a:schemeClr val="bg1"/>
                </a:solidFill>
                <a:cs typeface="Arial" panose="020B0604020202020204" pitchFamily="34" charset="0"/>
              </a:endParaRPr>
            </a:p>
            <a:p>
              <a:pPr marL="171450" indent="-171450">
                <a:buFontTx/>
                <a:buChar char="-"/>
              </a:pPr>
              <a:endParaRPr lang="en-GB" sz="1200" noProof="0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6" name="ee4pHeader1">
              <a:extLst>
                <a:ext uri="{FF2B5EF4-FFF2-40B4-BE49-F238E27FC236}">
                  <a16:creationId xmlns:a16="http://schemas.microsoft.com/office/drawing/2014/main" id="{4FBCA0D9-2BB8-5E97-7CD1-3861CF477966}"/>
                </a:ext>
              </a:extLst>
            </p:cNvPr>
            <p:cNvSpPr/>
            <p:nvPr/>
          </p:nvSpPr>
          <p:spPr>
            <a:xfrm>
              <a:off x="6213900" y="2534325"/>
              <a:ext cx="5638351" cy="1593101"/>
            </a:xfrm>
            <a:prstGeom prst="rect">
              <a:avLst/>
            </a:prstGeom>
            <a:grpFill/>
            <a:ln>
              <a:noFill/>
            </a:ln>
            <a:effectLst>
              <a:outerShdw blurRad="127000">
                <a:srgbClr val="000000">
                  <a:alpha val="30000"/>
                </a:srgbClr>
              </a:outerShdw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57200" indent="-457200">
                <a:buFontTx/>
                <a:buChar char="-"/>
              </a:pPr>
              <a:r>
                <a:rPr lang="cs-CZ" sz="3200" noProof="0" dirty="0">
                  <a:solidFill>
                    <a:schemeClr val="bg1"/>
                  </a:solidFill>
                  <a:latin typeface="Gill Sans" panose="020B0604020202020204" charset="-18"/>
                  <a:cs typeface="Arial" panose="020B0604020202020204" pitchFamily="34" charset="0"/>
                </a:rPr>
                <a:t>podpořeno prostředky NPO</a:t>
              </a:r>
            </a:p>
            <a:p>
              <a:pPr marL="457200" indent="-457200">
                <a:buFontTx/>
                <a:buChar char="-"/>
              </a:pPr>
              <a:r>
                <a:rPr lang="cs-CZ" sz="3200" dirty="0">
                  <a:solidFill>
                    <a:schemeClr val="bg1"/>
                  </a:solidFill>
                  <a:latin typeface="Gill Sans" panose="020B0604020202020204" charset="-18"/>
                  <a:cs typeface="Arial" panose="020B0604020202020204" pitchFamily="34" charset="0"/>
                </a:rPr>
                <a:t>rozvoj LMS, digitálních studijních opor a online aktivit</a:t>
              </a:r>
            </a:p>
            <a:p>
              <a:pPr marL="457200" indent="-457200">
                <a:buFontTx/>
                <a:buChar char="-"/>
              </a:pPr>
              <a:r>
                <a:rPr lang="cs-CZ" sz="3200" noProof="0" dirty="0">
                  <a:solidFill>
                    <a:schemeClr val="bg1"/>
                  </a:solidFill>
                  <a:latin typeface="Gill Sans" panose="020B0604020202020204" charset="-18"/>
                  <a:cs typeface="Arial" panose="020B0604020202020204" pitchFamily="34" charset="0"/>
                </a:rPr>
                <a:t>systematické posílení samostudia studentů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23707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124290" y="0"/>
            <a:ext cx="11453432" cy="10287000"/>
            <a:chOff x="0" y="0"/>
            <a:chExt cx="15271242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71242" cy="13716000"/>
            </a:xfrm>
            <a:custGeom>
              <a:avLst/>
              <a:gdLst/>
              <a:ahLst/>
              <a:cxnLst/>
              <a:rect l="l" t="t" r="r" b="b"/>
              <a:pathLst>
                <a:path w="15271242" h="13716000">
                  <a:moveTo>
                    <a:pt x="5497322" y="0"/>
                  </a:moveTo>
                  <a:lnTo>
                    <a:pt x="0" y="13716000"/>
                  </a:lnTo>
                  <a:lnTo>
                    <a:pt x="15271242" y="13716000"/>
                  </a:lnTo>
                  <a:lnTo>
                    <a:pt x="152712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s-CZ" dirty="0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6217551" y="9264653"/>
            <a:ext cx="1542098" cy="310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310"/>
              </a:lnSpc>
            </a:pPr>
            <a:r>
              <a:rPr lang="en-US" sz="1650" spc="140" dirty="0">
                <a:solidFill>
                  <a:srgbClr val="009FE3"/>
                </a:solidFill>
                <a:latin typeface="Gill Sans"/>
                <a:ea typeface="Gill Sans"/>
                <a:cs typeface="Gill Sans"/>
                <a:sym typeface="Gill Sans"/>
              </a:rPr>
              <a:t>WWW.VSE.CZ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692897" y="1848364"/>
            <a:ext cx="5638409" cy="884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53"/>
              </a:lnSpc>
            </a:pPr>
            <a:r>
              <a:rPr lang="cs-CZ" sz="6398" dirty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Reforma SZZ</a:t>
            </a:r>
            <a:endParaRPr lang="en-US" sz="6398" dirty="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0706129" y="529114"/>
            <a:ext cx="7871593" cy="602590"/>
            <a:chOff x="0" y="0"/>
            <a:chExt cx="10850651" cy="80345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850626" cy="803402"/>
            </a:xfrm>
            <a:custGeom>
              <a:avLst/>
              <a:gdLst/>
              <a:ahLst/>
              <a:cxnLst/>
              <a:rect l="l" t="t" r="r" b="b"/>
              <a:pathLst>
                <a:path w="10850626" h="803402">
                  <a:moveTo>
                    <a:pt x="435991" y="0"/>
                  </a:moveTo>
                  <a:lnTo>
                    <a:pt x="10850626" y="0"/>
                  </a:lnTo>
                  <a:lnTo>
                    <a:pt x="10414635" y="803402"/>
                  </a:lnTo>
                  <a:lnTo>
                    <a:pt x="0" y="803402"/>
                  </a:lnTo>
                  <a:lnTo>
                    <a:pt x="435991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/>
            <a:lstStyle/>
            <a:p>
              <a:endParaRPr lang="cs-CZ" dirty="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869625" y="713051"/>
            <a:ext cx="7810986" cy="418652"/>
            <a:chOff x="0" y="0"/>
            <a:chExt cx="10414648" cy="55820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414646" cy="558203"/>
            </a:xfrm>
            <a:custGeom>
              <a:avLst/>
              <a:gdLst/>
              <a:ahLst/>
              <a:cxnLst/>
              <a:rect l="l" t="t" r="r" b="b"/>
              <a:pathLst>
                <a:path w="10414646" h="558203">
                  <a:moveTo>
                    <a:pt x="0" y="0"/>
                  </a:moveTo>
                  <a:lnTo>
                    <a:pt x="10414646" y="0"/>
                  </a:lnTo>
                  <a:lnTo>
                    <a:pt x="10414646" y="558203"/>
                  </a:lnTo>
                  <a:lnTo>
                    <a:pt x="0" y="5582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13541" b="-313541"/>
              </a:stretch>
            </a:blipFill>
          </p:spPr>
          <p:txBody>
            <a:bodyPr/>
            <a:lstStyle/>
            <a:p>
              <a:endParaRPr lang="cs-CZ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76200"/>
              <a:ext cx="10414648" cy="482003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825"/>
                </a:lnSpc>
              </a:pPr>
              <a:endParaRPr lang="en-US" sz="1650" spc="148" dirty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730997" y="4581585"/>
            <a:ext cx="4226719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7"/>
              </a:lnSpc>
            </a:pPr>
            <a:r>
              <a:rPr lang="cs-CZ" sz="4200" dirty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Neověřovat izolované znalosti, ale využití získaných kompetencí v praxi.</a:t>
            </a:r>
            <a:endParaRPr lang="en-US" sz="4200" dirty="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444760" y="444741"/>
            <a:ext cx="2995403" cy="730510"/>
          </a:xfrm>
          <a:custGeom>
            <a:avLst/>
            <a:gdLst/>
            <a:ahLst/>
            <a:cxnLst/>
            <a:rect l="l" t="t" r="r" b="b"/>
            <a:pathLst>
              <a:path w="2995403" h="730510">
                <a:moveTo>
                  <a:pt x="0" y="0"/>
                </a:moveTo>
                <a:lnTo>
                  <a:pt x="2995403" y="0"/>
                </a:lnTo>
                <a:lnTo>
                  <a:pt x="2995403" y="730511"/>
                </a:lnTo>
                <a:lnTo>
                  <a:pt x="0" y="7305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767" b="-766"/>
            </a:stretch>
          </a:blipFill>
        </p:spPr>
        <p:txBody>
          <a:bodyPr/>
          <a:lstStyle/>
          <a:p>
            <a:endParaRPr lang="cs-CZ" dirty="0"/>
          </a:p>
        </p:txBody>
      </p:sp>
      <p:sp>
        <p:nvSpPr>
          <p:cNvPr id="13" name="TextBox 13"/>
          <p:cNvSpPr txBox="1"/>
          <p:nvPr/>
        </p:nvSpPr>
        <p:spPr>
          <a:xfrm>
            <a:off x="10477014" y="1844717"/>
            <a:ext cx="7810986" cy="8081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cs-CZ" sz="3600" b="1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Více cest k ověření výstupů z učení </a:t>
            </a:r>
            <a:endParaRPr lang="cs-CZ" sz="3600" dirty="0">
              <a:effectLst/>
              <a:latin typeface="Gill Sans" panose="020B0604020202020204" charset="-18"/>
            </a:endParaRPr>
          </a:p>
          <a:p>
            <a:r>
              <a:rPr lang="cs-CZ" sz="3600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Nový model umožňuje fakultám volit řešení odpovídající charakteru programu. </a:t>
            </a:r>
          </a:p>
          <a:p>
            <a:endParaRPr lang="cs-CZ" sz="3600" dirty="0">
              <a:effectLst/>
              <a:latin typeface="Gill Sans" panose="020B0604020202020204" charset="-18"/>
            </a:endParaRPr>
          </a:p>
          <a:p>
            <a:r>
              <a:rPr lang="cs-CZ" sz="3600" b="1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Možné varianty: </a:t>
            </a:r>
            <a:endParaRPr lang="cs-CZ" sz="3600" dirty="0">
              <a:effectLst/>
              <a:latin typeface="Gill Sans" panose="020B0604020202020204" charset="-1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 propojení obhajoby bakalářské/diplomové práce s odbornou rozpravou,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 využití případových studií a komplexních úloh,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 ověřování schopnosti aplikovat znalosti při řešení reálných problémů,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 nahrazení bakalářské práce praktickým projektem. </a:t>
            </a:r>
          </a:p>
          <a:p>
            <a:pPr rtl="1">
              <a:lnSpc>
                <a:spcPts val="2699"/>
              </a:lnSpc>
            </a:pPr>
            <a:r>
              <a:rPr lang="ar-EG" sz="2100" dirty="0">
                <a:solidFill>
                  <a:srgbClr val="4C4C4E"/>
                </a:solidFill>
                <a:latin typeface="Gill Sans"/>
                <a:ea typeface="Gill Sans"/>
                <a:cs typeface="Gill Sans"/>
                <a:sym typeface="Gill Sans"/>
                <a:rtl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124290" y="0"/>
            <a:ext cx="11453432" cy="10287000"/>
            <a:chOff x="0" y="0"/>
            <a:chExt cx="15271242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71242" cy="13716000"/>
            </a:xfrm>
            <a:custGeom>
              <a:avLst/>
              <a:gdLst/>
              <a:ahLst/>
              <a:cxnLst/>
              <a:rect l="l" t="t" r="r" b="b"/>
              <a:pathLst>
                <a:path w="15271242" h="13716000">
                  <a:moveTo>
                    <a:pt x="5497322" y="0"/>
                  </a:moveTo>
                  <a:lnTo>
                    <a:pt x="0" y="13716000"/>
                  </a:lnTo>
                  <a:lnTo>
                    <a:pt x="15271242" y="13716000"/>
                  </a:lnTo>
                  <a:lnTo>
                    <a:pt x="152712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s-CZ" dirty="0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6217551" y="9264653"/>
            <a:ext cx="1542098" cy="310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310"/>
              </a:lnSpc>
            </a:pPr>
            <a:r>
              <a:rPr lang="en-US" sz="1650" spc="140" dirty="0">
                <a:solidFill>
                  <a:srgbClr val="009FE3"/>
                </a:solidFill>
                <a:latin typeface="Gill Sans"/>
                <a:ea typeface="Gill Sans"/>
                <a:cs typeface="Gill Sans"/>
                <a:sym typeface="Gill Sans"/>
              </a:rPr>
              <a:t>WWW.VSE.CZ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692897" y="1848364"/>
            <a:ext cx="5638409" cy="2654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53"/>
              </a:lnSpc>
            </a:pPr>
            <a:r>
              <a:rPr lang="cs-CZ" sz="6398" dirty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Digitalizace a posílení nepřímé výuky</a:t>
            </a:r>
            <a:endParaRPr lang="en-US" sz="6398" dirty="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0706129" y="529114"/>
            <a:ext cx="7871593" cy="602590"/>
            <a:chOff x="0" y="0"/>
            <a:chExt cx="10850651" cy="80345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850626" cy="803402"/>
            </a:xfrm>
            <a:custGeom>
              <a:avLst/>
              <a:gdLst/>
              <a:ahLst/>
              <a:cxnLst/>
              <a:rect l="l" t="t" r="r" b="b"/>
              <a:pathLst>
                <a:path w="10850626" h="803402">
                  <a:moveTo>
                    <a:pt x="435991" y="0"/>
                  </a:moveTo>
                  <a:lnTo>
                    <a:pt x="10850626" y="0"/>
                  </a:lnTo>
                  <a:lnTo>
                    <a:pt x="10414635" y="803402"/>
                  </a:lnTo>
                  <a:lnTo>
                    <a:pt x="0" y="803402"/>
                  </a:lnTo>
                  <a:lnTo>
                    <a:pt x="435991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/>
            <a:lstStyle/>
            <a:p>
              <a:endParaRPr lang="cs-CZ" dirty="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869625" y="713051"/>
            <a:ext cx="7810986" cy="418652"/>
            <a:chOff x="0" y="0"/>
            <a:chExt cx="10414648" cy="55820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414646" cy="558203"/>
            </a:xfrm>
            <a:custGeom>
              <a:avLst/>
              <a:gdLst/>
              <a:ahLst/>
              <a:cxnLst/>
              <a:rect l="l" t="t" r="r" b="b"/>
              <a:pathLst>
                <a:path w="10414646" h="558203">
                  <a:moveTo>
                    <a:pt x="0" y="0"/>
                  </a:moveTo>
                  <a:lnTo>
                    <a:pt x="10414646" y="0"/>
                  </a:lnTo>
                  <a:lnTo>
                    <a:pt x="10414646" y="558203"/>
                  </a:lnTo>
                  <a:lnTo>
                    <a:pt x="0" y="5582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13541" b="-313541"/>
              </a:stretch>
            </a:blipFill>
          </p:spPr>
          <p:txBody>
            <a:bodyPr/>
            <a:lstStyle/>
            <a:p>
              <a:endParaRPr lang="cs-CZ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76200"/>
              <a:ext cx="10414648" cy="482003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825"/>
                </a:lnSpc>
              </a:pPr>
              <a:endParaRPr lang="en-US" sz="1650" spc="148" dirty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692897" y="5448300"/>
            <a:ext cx="4226719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7"/>
              </a:lnSpc>
            </a:pPr>
            <a:r>
              <a:rPr lang="cs-CZ" sz="4200" dirty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Vyšší efektivita výuky a využití času studentů i pedagogů.</a:t>
            </a:r>
            <a:endParaRPr lang="en-US" sz="4200" dirty="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337131" y="529114"/>
            <a:ext cx="2995403" cy="730510"/>
          </a:xfrm>
          <a:custGeom>
            <a:avLst/>
            <a:gdLst/>
            <a:ahLst/>
            <a:cxnLst/>
            <a:rect l="l" t="t" r="r" b="b"/>
            <a:pathLst>
              <a:path w="2995403" h="730510">
                <a:moveTo>
                  <a:pt x="0" y="0"/>
                </a:moveTo>
                <a:lnTo>
                  <a:pt x="2995403" y="0"/>
                </a:lnTo>
                <a:lnTo>
                  <a:pt x="2995403" y="730511"/>
                </a:lnTo>
                <a:lnTo>
                  <a:pt x="0" y="7305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767" b="-766"/>
            </a:stretch>
          </a:blipFill>
        </p:spPr>
        <p:txBody>
          <a:bodyPr/>
          <a:lstStyle/>
          <a:p>
            <a:endParaRPr lang="cs-CZ" dirty="0"/>
          </a:p>
        </p:txBody>
      </p:sp>
      <p:sp>
        <p:nvSpPr>
          <p:cNvPr id="13" name="TextBox 13"/>
          <p:cNvSpPr txBox="1"/>
          <p:nvPr/>
        </p:nvSpPr>
        <p:spPr>
          <a:xfrm>
            <a:off x="10869626" y="1844717"/>
            <a:ext cx="7418374" cy="6973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cs-CZ" sz="3600" b="1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Od předávání informací k řízení studijního procesu </a:t>
            </a:r>
            <a:endParaRPr lang="cs-CZ" sz="3600" dirty="0">
              <a:effectLst/>
              <a:latin typeface="Gill Sans" panose="020B0604020202020204" charset="-1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 větší část učení probíhá mimo kontaktní výuku,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 studenti mají k dispozici strukturované digitální materiály,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 kontaktní výuka je více zaměřena na aktivní práci a aplikaci znalostí,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 LMS umožňují průběžnou komunikaci, zpětnou vazbu a sledování pokroku,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 vzniká prostor pro individualizaci studijních cest. </a:t>
            </a:r>
          </a:p>
          <a:p>
            <a:pPr rtl="1">
              <a:lnSpc>
                <a:spcPts val="2699"/>
              </a:lnSpc>
            </a:pPr>
            <a:r>
              <a:rPr lang="ar-EG" sz="2100" dirty="0">
                <a:solidFill>
                  <a:srgbClr val="4C4C4E"/>
                </a:solidFill>
                <a:latin typeface="Gill Sans"/>
                <a:ea typeface="Gill Sans"/>
                <a:cs typeface="Gill Sans"/>
                <a:sym typeface="Gill Sans"/>
                <a:rtl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1794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150464" y="-51193"/>
            <a:ext cx="11453432" cy="10287000"/>
            <a:chOff x="0" y="0"/>
            <a:chExt cx="15271242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71242" cy="13716000"/>
            </a:xfrm>
            <a:custGeom>
              <a:avLst/>
              <a:gdLst/>
              <a:ahLst/>
              <a:cxnLst/>
              <a:rect l="l" t="t" r="r" b="b"/>
              <a:pathLst>
                <a:path w="15271242" h="13716000">
                  <a:moveTo>
                    <a:pt x="5497322" y="0"/>
                  </a:moveTo>
                  <a:lnTo>
                    <a:pt x="0" y="13716000"/>
                  </a:lnTo>
                  <a:lnTo>
                    <a:pt x="15271242" y="13716000"/>
                  </a:lnTo>
                  <a:lnTo>
                    <a:pt x="152712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s-CZ" dirty="0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6217551" y="9264653"/>
            <a:ext cx="1542098" cy="310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310"/>
              </a:lnSpc>
            </a:pPr>
            <a:r>
              <a:rPr lang="en-US" sz="1650" spc="140" dirty="0">
                <a:solidFill>
                  <a:srgbClr val="009FE3"/>
                </a:solidFill>
                <a:latin typeface="Gill Sans"/>
                <a:ea typeface="Gill Sans"/>
                <a:cs typeface="Gill Sans"/>
                <a:sym typeface="Gill Sans"/>
              </a:rPr>
              <a:t>WWW.VSE.CZ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692897" y="1848364"/>
            <a:ext cx="5638409" cy="2654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53"/>
              </a:lnSpc>
            </a:pPr>
            <a:r>
              <a:rPr lang="cs-CZ" sz="6398" dirty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Garant jako klíčový aktér změny</a:t>
            </a:r>
            <a:endParaRPr lang="en-US" sz="6398" dirty="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0706129" y="529114"/>
            <a:ext cx="7871593" cy="602590"/>
            <a:chOff x="0" y="0"/>
            <a:chExt cx="10850651" cy="80345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850626" cy="803402"/>
            </a:xfrm>
            <a:custGeom>
              <a:avLst/>
              <a:gdLst/>
              <a:ahLst/>
              <a:cxnLst/>
              <a:rect l="l" t="t" r="r" b="b"/>
              <a:pathLst>
                <a:path w="10850626" h="803402">
                  <a:moveTo>
                    <a:pt x="435991" y="0"/>
                  </a:moveTo>
                  <a:lnTo>
                    <a:pt x="10850626" y="0"/>
                  </a:lnTo>
                  <a:lnTo>
                    <a:pt x="10414635" y="803402"/>
                  </a:lnTo>
                  <a:lnTo>
                    <a:pt x="0" y="803402"/>
                  </a:lnTo>
                  <a:lnTo>
                    <a:pt x="435991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/>
            <a:lstStyle/>
            <a:p>
              <a:endParaRPr lang="cs-CZ" dirty="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869625" y="713051"/>
            <a:ext cx="7810986" cy="418652"/>
            <a:chOff x="0" y="0"/>
            <a:chExt cx="10414648" cy="55820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414646" cy="558203"/>
            </a:xfrm>
            <a:custGeom>
              <a:avLst/>
              <a:gdLst/>
              <a:ahLst/>
              <a:cxnLst/>
              <a:rect l="l" t="t" r="r" b="b"/>
              <a:pathLst>
                <a:path w="10414646" h="558203">
                  <a:moveTo>
                    <a:pt x="0" y="0"/>
                  </a:moveTo>
                  <a:lnTo>
                    <a:pt x="10414646" y="0"/>
                  </a:lnTo>
                  <a:lnTo>
                    <a:pt x="10414646" y="558203"/>
                  </a:lnTo>
                  <a:lnTo>
                    <a:pt x="0" y="5582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13541" b="-313541"/>
              </a:stretch>
            </a:blipFill>
          </p:spPr>
          <p:txBody>
            <a:bodyPr/>
            <a:lstStyle/>
            <a:p>
              <a:endParaRPr lang="cs-CZ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76200"/>
              <a:ext cx="10414648" cy="482003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825"/>
                </a:lnSpc>
              </a:pPr>
              <a:endParaRPr lang="en-US" sz="1650" spc="148" dirty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692897" y="5448300"/>
            <a:ext cx="4226719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7"/>
              </a:lnSpc>
            </a:pPr>
            <a:r>
              <a:rPr lang="cs-CZ" sz="4200" dirty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Silný garant je předpokladem kvalitního programu.</a:t>
            </a:r>
            <a:endParaRPr lang="en-US" sz="4200" dirty="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444760" y="444741"/>
            <a:ext cx="2995403" cy="730510"/>
          </a:xfrm>
          <a:custGeom>
            <a:avLst/>
            <a:gdLst/>
            <a:ahLst/>
            <a:cxnLst/>
            <a:rect l="l" t="t" r="r" b="b"/>
            <a:pathLst>
              <a:path w="2995403" h="730510">
                <a:moveTo>
                  <a:pt x="0" y="0"/>
                </a:moveTo>
                <a:lnTo>
                  <a:pt x="2995403" y="0"/>
                </a:lnTo>
                <a:lnTo>
                  <a:pt x="2995403" y="730511"/>
                </a:lnTo>
                <a:lnTo>
                  <a:pt x="0" y="7305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767" b="-766"/>
            </a:stretch>
          </a:blipFill>
        </p:spPr>
        <p:txBody>
          <a:bodyPr/>
          <a:lstStyle/>
          <a:p>
            <a:endParaRPr lang="cs-CZ" dirty="0"/>
          </a:p>
        </p:txBody>
      </p:sp>
      <p:sp>
        <p:nvSpPr>
          <p:cNvPr id="13" name="TextBox 13"/>
          <p:cNvSpPr txBox="1"/>
          <p:nvPr/>
        </p:nvSpPr>
        <p:spPr>
          <a:xfrm>
            <a:off x="10869626" y="1844717"/>
            <a:ext cx="7708078" cy="8081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cs-CZ" sz="3600" b="1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Bez aktivních garantů změna nemůže fungovat </a:t>
            </a:r>
            <a:endParaRPr lang="cs-CZ" sz="3600" dirty="0">
              <a:effectLst/>
              <a:latin typeface="Gill Sans" panose="020B0604020202020204" charset="-18"/>
            </a:endParaRPr>
          </a:p>
          <a:p>
            <a:r>
              <a:rPr lang="cs-CZ" sz="3600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Garant studijního programu: </a:t>
            </a:r>
            <a:endParaRPr lang="cs-CZ" sz="3600" dirty="0">
              <a:effectLst/>
              <a:latin typeface="Gill Sans" panose="020B0604020202020204" charset="-1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 odpovídá za profil absolventa,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 koordinuje programové výstupy z učení,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 sleduje návaznost předmětů,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 vyhodnocuje výsledky programu,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 iniciuje potřebné změny. 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3600" dirty="0">
              <a:solidFill>
                <a:srgbClr val="000000"/>
              </a:solidFill>
              <a:effectLst/>
              <a:latin typeface="Gill Sans" panose="020B0604020202020204" charset="-18"/>
            </a:endParaRPr>
          </a:p>
          <a:p>
            <a:r>
              <a:rPr lang="cs-CZ" sz="3600" b="1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Nezbytné podmínky </a:t>
            </a:r>
            <a:endParaRPr lang="cs-CZ" sz="3600" dirty="0">
              <a:effectLst/>
              <a:latin typeface="Gill Sans" panose="020B0604020202020204" charset="-1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 podpora děkanů a vedení fakult,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 dostatečné kompetence garantů,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 spolupráce vyučujících napříč programem. </a:t>
            </a:r>
          </a:p>
          <a:p>
            <a:pPr rtl="1">
              <a:lnSpc>
                <a:spcPts val="2699"/>
              </a:lnSpc>
            </a:pPr>
            <a:r>
              <a:rPr lang="ar-EG" sz="2100" dirty="0">
                <a:solidFill>
                  <a:srgbClr val="4C4C4E"/>
                </a:solidFill>
                <a:latin typeface="Gill Sans"/>
                <a:ea typeface="Gill Sans"/>
                <a:cs typeface="Gill Sans"/>
                <a:sym typeface="Gill Sans"/>
                <a:rtl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2437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035983" y="0"/>
            <a:ext cx="11453432" cy="10287000"/>
            <a:chOff x="0" y="0"/>
            <a:chExt cx="15271242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71242" cy="13716000"/>
            </a:xfrm>
            <a:custGeom>
              <a:avLst/>
              <a:gdLst/>
              <a:ahLst/>
              <a:cxnLst/>
              <a:rect l="l" t="t" r="r" b="b"/>
              <a:pathLst>
                <a:path w="15271242" h="13716000">
                  <a:moveTo>
                    <a:pt x="5497322" y="0"/>
                  </a:moveTo>
                  <a:lnTo>
                    <a:pt x="0" y="13716000"/>
                  </a:lnTo>
                  <a:lnTo>
                    <a:pt x="15271242" y="13716000"/>
                  </a:lnTo>
                  <a:lnTo>
                    <a:pt x="152712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s-CZ" dirty="0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6217551" y="9264653"/>
            <a:ext cx="1542098" cy="310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310"/>
              </a:lnSpc>
            </a:pPr>
            <a:r>
              <a:rPr lang="en-US" sz="1650" spc="140" dirty="0">
                <a:solidFill>
                  <a:srgbClr val="009FE3"/>
                </a:solidFill>
                <a:latin typeface="Gill Sans"/>
                <a:ea typeface="Gill Sans"/>
                <a:cs typeface="Gill Sans"/>
                <a:sym typeface="Gill Sans"/>
              </a:rPr>
              <a:t>WWW.VSE.CZ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18294" y="1866900"/>
            <a:ext cx="5638409" cy="2654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53"/>
              </a:lnSpc>
            </a:pPr>
            <a:r>
              <a:rPr lang="cs-CZ" sz="6398" dirty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Co bude rozhodovat o úspěchu?</a:t>
            </a:r>
            <a:endParaRPr lang="en-US" sz="6398" dirty="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0416407" y="552416"/>
            <a:ext cx="7871593" cy="602590"/>
            <a:chOff x="0" y="0"/>
            <a:chExt cx="10850651" cy="80345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850626" cy="803402"/>
            </a:xfrm>
            <a:custGeom>
              <a:avLst/>
              <a:gdLst/>
              <a:ahLst/>
              <a:cxnLst/>
              <a:rect l="l" t="t" r="r" b="b"/>
              <a:pathLst>
                <a:path w="10850626" h="803402">
                  <a:moveTo>
                    <a:pt x="435991" y="0"/>
                  </a:moveTo>
                  <a:lnTo>
                    <a:pt x="10850626" y="0"/>
                  </a:lnTo>
                  <a:lnTo>
                    <a:pt x="10414635" y="803402"/>
                  </a:lnTo>
                  <a:lnTo>
                    <a:pt x="0" y="803402"/>
                  </a:lnTo>
                  <a:lnTo>
                    <a:pt x="435991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/>
            <a:lstStyle/>
            <a:p>
              <a:endParaRPr lang="cs-CZ" dirty="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753600" y="713015"/>
            <a:ext cx="7810986" cy="418652"/>
            <a:chOff x="0" y="0"/>
            <a:chExt cx="10414648" cy="55820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414646" cy="558203"/>
            </a:xfrm>
            <a:custGeom>
              <a:avLst/>
              <a:gdLst/>
              <a:ahLst/>
              <a:cxnLst/>
              <a:rect l="l" t="t" r="r" b="b"/>
              <a:pathLst>
                <a:path w="10414646" h="558203">
                  <a:moveTo>
                    <a:pt x="0" y="0"/>
                  </a:moveTo>
                  <a:lnTo>
                    <a:pt x="10414646" y="0"/>
                  </a:lnTo>
                  <a:lnTo>
                    <a:pt x="10414646" y="558203"/>
                  </a:lnTo>
                  <a:lnTo>
                    <a:pt x="0" y="5582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13541" b="-313541"/>
              </a:stretch>
            </a:blipFill>
          </p:spPr>
          <p:txBody>
            <a:bodyPr/>
            <a:lstStyle/>
            <a:p>
              <a:endParaRPr lang="cs-CZ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76200"/>
              <a:ext cx="10414648" cy="482003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825"/>
                </a:lnSpc>
              </a:pPr>
              <a:endParaRPr lang="en-US" sz="1650" spc="148" dirty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12" name="Freeform 12"/>
          <p:cNvSpPr/>
          <p:nvPr/>
        </p:nvSpPr>
        <p:spPr>
          <a:xfrm>
            <a:off x="444760" y="444741"/>
            <a:ext cx="2995403" cy="730510"/>
          </a:xfrm>
          <a:custGeom>
            <a:avLst/>
            <a:gdLst/>
            <a:ahLst/>
            <a:cxnLst/>
            <a:rect l="l" t="t" r="r" b="b"/>
            <a:pathLst>
              <a:path w="2995403" h="730510">
                <a:moveTo>
                  <a:pt x="0" y="0"/>
                </a:moveTo>
                <a:lnTo>
                  <a:pt x="2995403" y="0"/>
                </a:lnTo>
                <a:lnTo>
                  <a:pt x="2995403" y="730511"/>
                </a:lnTo>
                <a:lnTo>
                  <a:pt x="0" y="7305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767" b="-766"/>
            </a:stretch>
          </a:blipFill>
        </p:spPr>
        <p:txBody>
          <a:bodyPr/>
          <a:lstStyle/>
          <a:p>
            <a:endParaRPr lang="cs-CZ" dirty="0"/>
          </a:p>
        </p:txBody>
      </p:sp>
      <p:sp>
        <p:nvSpPr>
          <p:cNvPr id="13" name="TextBox 13"/>
          <p:cNvSpPr txBox="1"/>
          <p:nvPr/>
        </p:nvSpPr>
        <p:spPr>
          <a:xfrm>
            <a:off x="10706129" y="1339240"/>
            <a:ext cx="8161279" cy="8205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cs-CZ" sz="3200" b="1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Datová analytika </a:t>
            </a:r>
            <a:endParaRPr lang="cs-CZ" sz="3200" dirty="0">
              <a:effectLst/>
              <a:latin typeface="Gill Sans" panose="020B0604020202020204" charset="-1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 monitorování studijní úspěšnosti,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 sledování práce studentů v LMS,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 vyhodnocování dosahování výstupů z učení,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 podklady pro rozhodování garantů a vedení. </a:t>
            </a:r>
          </a:p>
          <a:p>
            <a:endParaRPr lang="cs-CZ" sz="3200" b="1" dirty="0">
              <a:solidFill>
                <a:srgbClr val="000000"/>
              </a:solidFill>
              <a:effectLst/>
              <a:latin typeface="Gill Sans" panose="020B0604020202020204" charset="-18"/>
            </a:endParaRPr>
          </a:p>
          <a:p>
            <a:r>
              <a:rPr lang="cs-CZ" sz="3200" b="1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Podpora vedení </a:t>
            </a:r>
            <a:endParaRPr lang="cs-CZ" sz="3200" dirty="0">
              <a:effectLst/>
              <a:latin typeface="Gill Sans" panose="020B0604020202020204" charset="-1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 aktivní role děkanů,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000000"/>
                </a:solidFill>
                <a:latin typeface="Gill Sans" panose="020B0604020202020204" charset="-18"/>
              </a:rPr>
              <a:t> s</a:t>
            </a:r>
            <a:r>
              <a:rPr lang="cs-CZ" sz="3200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ystematická práce s garanty,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 sdílení dobré praxe mezi fakultami. </a:t>
            </a:r>
          </a:p>
          <a:p>
            <a:endParaRPr lang="cs-CZ" sz="3200" b="1" dirty="0">
              <a:solidFill>
                <a:srgbClr val="000000"/>
              </a:solidFill>
              <a:effectLst/>
              <a:latin typeface="Gill Sans" panose="020B0604020202020204" charset="-18"/>
            </a:endParaRPr>
          </a:p>
          <a:p>
            <a:r>
              <a:rPr lang="cs-CZ" sz="3200" b="1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Nové nároky na pedagogy </a:t>
            </a:r>
            <a:endParaRPr lang="cs-CZ" sz="3200" dirty="0">
              <a:effectLst/>
              <a:latin typeface="Gill Sans" panose="020B0604020202020204" charset="-1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 tvorba digitálních studijních opor,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 práce s online prostředím,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 využívání dat pro zlepšování výuky,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000000"/>
                </a:solidFill>
                <a:effectLst/>
                <a:latin typeface="Gill Sans" panose="020B0604020202020204" charset="-18"/>
              </a:rPr>
              <a:t> větší důraz na design učení a hodnocení. </a:t>
            </a:r>
          </a:p>
          <a:p>
            <a:pPr rtl="1">
              <a:lnSpc>
                <a:spcPts val="2699"/>
              </a:lnSpc>
            </a:pPr>
            <a:r>
              <a:rPr lang="ar-EG" sz="2100" dirty="0">
                <a:solidFill>
                  <a:srgbClr val="4C4C4E"/>
                </a:solidFill>
                <a:latin typeface="Gill Sans"/>
                <a:ea typeface="Gill Sans"/>
                <a:cs typeface="Gill Sans"/>
                <a:sym typeface="Gill Sans"/>
                <a:rtl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1594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626798" y="0"/>
            <a:ext cx="12663011" cy="10287000"/>
            <a:chOff x="0" y="0"/>
            <a:chExt cx="16884015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884014" cy="13716000"/>
            </a:xfrm>
            <a:custGeom>
              <a:avLst/>
              <a:gdLst/>
              <a:ahLst/>
              <a:cxnLst/>
              <a:rect l="l" t="t" r="r" b="b"/>
              <a:pathLst>
                <a:path w="16884014" h="13716000">
                  <a:moveTo>
                    <a:pt x="5497322" y="0"/>
                  </a:moveTo>
                  <a:lnTo>
                    <a:pt x="0" y="13716000"/>
                  </a:lnTo>
                  <a:lnTo>
                    <a:pt x="16884014" y="13716000"/>
                  </a:lnTo>
                  <a:lnTo>
                    <a:pt x="16884014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  <p:txBody>
            <a:bodyPr/>
            <a:lstStyle/>
            <a:p>
              <a:endParaRPr lang="cs-CZ" dirty="0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3491865" y="0"/>
            <a:ext cx="6270612" cy="10287000"/>
            <a:chOff x="0" y="0"/>
            <a:chExt cx="8360816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360791" cy="13716000"/>
            </a:xfrm>
            <a:custGeom>
              <a:avLst/>
              <a:gdLst/>
              <a:ahLst/>
              <a:cxnLst/>
              <a:rect l="l" t="t" r="r" b="b"/>
              <a:pathLst>
                <a:path w="8360791" h="13716000">
                  <a:moveTo>
                    <a:pt x="0" y="0"/>
                  </a:moveTo>
                  <a:lnTo>
                    <a:pt x="0" y="13716000"/>
                  </a:lnTo>
                  <a:lnTo>
                    <a:pt x="2877439" y="13716000"/>
                  </a:lnTo>
                  <a:lnTo>
                    <a:pt x="8360791" y="34925"/>
                  </a:lnTo>
                  <a:lnTo>
                    <a:pt x="8360791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/>
            <a:lstStyle/>
            <a:p>
              <a:endParaRPr lang="cs-CZ" dirty="0"/>
            </a:p>
          </p:txBody>
        </p:sp>
      </p:grpSp>
      <p:sp>
        <p:nvSpPr>
          <p:cNvPr id="6" name="Freeform 6"/>
          <p:cNvSpPr/>
          <p:nvPr/>
        </p:nvSpPr>
        <p:spPr>
          <a:xfrm>
            <a:off x="0" y="-108499"/>
            <a:ext cx="3908031" cy="10395499"/>
          </a:xfrm>
          <a:custGeom>
            <a:avLst/>
            <a:gdLst/>
            <a:ahLst/>
            <a:cxnLst/>
            <a:rect l="l" t="t" r="r" b="b"/>
            <a:pathLst>
              <a:path w="3908031" h="10395499">
                <a:moveTo>
                  <a:pt x="0" y="0"/>
                </a:moveTo>
                <a:lnTo>
                  <a:pt x="3908031" y="0"/>
                </a:lnTo>
                <a:lnTo>
                  <a:pt x="3908031" y="10395499"/>
                </a:lnTo>
                <a:lnTo>
                  <a:pt x="0" y="103954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 dirty="0"/>
          </a:p>
        </p:txBody>
      </p:sp>
      <p:sp>
        <p:nvSpPr>
          <p:cNvPr id="8" name="TextBox 8"/>
          <p:cNvSpPr txBox="1"/>
          <p:nvPr/>
        </p:nvSpPr>
        <p:spPr>
          <a:xfrm>
            <a:off x="444760" y="1409700"/>
            <a:ext cx="7099040" cy="56535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24"/>
              </a:lnSpc>
            </a:pPr>
            <a:r>
              <a:rPr lang="cs-CZ" sz="3600" b="1" dirty="0">
                <a:solidFill>
                  <a:schemeClr val="bg1"/>
                </a:solidFill>
                <a:latin typeface="Gill Sans" panose="020B0604020202020204" charset="-18"/>
                <a:ea typeface="Gill Sans Medium"/>
                <a:cs typeface="Gill Sans Medium"/>
                <a:sym typeface="Gill Sans Medium"/>
              </a:rPr>
              <a:t>Reforma státních závěrečných zkoušek a digitalizace výuky podporují strategii vzdělávání řízeného výstupy z učení, podporovaného aktivními garanty, datovou analytikou a moderní pedagogikou.</a:t>
            </a:r>
            <a:endParaRPr lang="en-US" sz="3600" b="1" dirty="0">
              <a:solidFill>
                <a:schemeClr val="bg1"/>
              </a:solidFill>
              <a:latin typeface="Gill Sans" panose="020B0604020202020204" charset="-18"/>
              <a:ea typeface="Gill Sans Medium"/>
              <a:cs typeface="Gill Sans Medium"/>
              <a:sym typeface="Gill Sans Medium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71665" y="7837419"/>
            <a:ext cx="5956040" cy="6518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355"/>
              </a:lnSpc>
            </a:pPr>
            <a:r>
              <a:rPr lang="cs-CZ" sz="4200" dirty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Děkuji za pozornost!</a:t>
            </a:r>
            <a:endParaRPr lang="en-US" sz="4200" dirty="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444760" y="444741"/>
            <a:ext cx="2995403" cy="730510"/>
          </a:xfrm>
          <a:custGeom>
            <a:avLst/>
            <a:gdLst/>
            <a:ahLst/>
            <a:cxnLst/>
            <a:rect l="l" t="t" r="r" b="b"/>
            <a:pathLst>
              <a:path w="2995403" h="730510">
                <a:moveTo>
                  <a:pt x="0" y="0"/>
                </a:moveTo>
                <a:lnTo>
                  <a:pt x="2995403" y="0"/>
                </a:lnTo>
                <a:lnTo>
                  <a:pt x="2995403" y="730511"/>
                </a:lnTo>
                <a:lnTo>
                  <a:pt x="0" y="7305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767" b="-766"/>
            </a:stretch>
          </a:blipFill>
        </p:spPr>
        <p:txBody>
          <a:bodyPr/>
          <a:lstStyle/>
          <a:p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1F25F0586E4E74B9F550AA094953F9A" ma:contentTypeVersion="15" ma:contentTypeDescription="Vytvoří nový dokument" ma:contentTypeScope="" ma:versionID="65c51d0af0364747196cb22a92bc47e7">
  <xsd:schema xmlns:xsd="http://www.w3.org/2001/XMLSchema" xmlns:xs="http://www.w3.org/2001/XMLSchema" xmlns:p="http://schemas.microsoft.com/office/2006/metadata/properties" xmlns:ns2="5502c458-a9fe-4ab9-b682-a6ff13e6106e" xmlns:ns3="ec1619cb-6cdf-459b-bc77-40184c208580" targetNamespace="http://schemas.microsoft.com/office/2006/metadata/properties" ma:root="true" ma:fieldsID="abebb5b884d95d3939a298ddd9bc9a47" ns2:_="" ns3:_="">
    <xsd:import namespace="5502c458-a9fe-4ab9-b682-a6ff13e6106e"/>
    <xsd:import namespace="ec1619cb-6cdf-459b-bc77-40184c208580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02c458-a9fe-4ab9-b682-a6ff13e6106e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Značky obrázků" ma:readOnly="false" ma:fieldId="{5cf76f15-5ced-4ddc-b409-7134ff3c332f}" ma:taxonomyMulti="true" ma:sspId="babb5542-b20f-476f-b885-dfe2db7716b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1619cb-6cdf-459b-bc77-40184c208580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36c8e99d-283c-46fa-b2de-9ea0ef18598f}" ma:internalName="TaxCatchAll" ma:showField="CatchAllData" ma:web="ec1619cb-6cdf-459b-bc77-40184c20858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c1619cb-6cdf-459b-bc77-40184c208580" xsi:nil="true"/>
    <lcf76f155ced4ddcb4097134ff3c332f xmlns="5502c458-a9fe-4ab9-b682-a6ff13e6106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4145764-436F-4A40-8D69-DC93876903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502c458-a9fe-4ab9-b682-a6ff13e6106e"/>
    <ds:schemaRef ds:uri="ec1619cb-6cdf-459b-bc77-40184c20858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45F9777-1077-4648-80F2-A4D1714DC72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055F4C4-C329-4AB1-873A-8B5BDF2AB284}">
  <ds:schemaRefs>
    <ds:schemaRef ds:uri="http://schemas.microsoft.com/office/2006/metadata/properties"/>
    <ds:schemaRef ds:uri="http://schemas.microsoft.com/office/infopath/2007/PartnerControls"/>
    <ds:schemaRef ds:uri="ec1619cb-6cdf-459b-bc77-40184c208580"/>
    <ds:schemaRef ds:uri="5502c458-a9fe-4ab9-b682-a6ff13e6106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475</Words>
  <Application>Microsoft Office PowerPoint</Application>
  <PresentationFormat>Vlastní</PresentationFormat>
  <Paragraphs>75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Calibri</vt:lpstr>
      <vt:lpstr>Gill Sans</vt:lpstr>
      <vt:lpstr>Arial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</dc:title>
  <dc:creator>Hana Lorencová</dc:creator>
  <cp:lastModifiedBy>Hana Lorencová</cp:lastModifiedBy>
  <cp:revision>5</cp:revision>
  <dcterms:created xsi:type="dcterms:W3CDTF">2006-08-16T00:00:00Z</dcterms:created>
  <dcterms:modified xsi:type="dcterms:W3CDTF">2026-08-31T19:54:21Z</dcterms:modified>
  <dc:identifier>DAHRgvfq8zg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0x010100F1F25F0586E4E74B9F550AA094953F9A</vt:lpwstr>
  </property>
</Properties>
</file>