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60" r:id="rId4"/>
    <p:sldId id="261" r:id="rId5"/>
    <p:sldId id="262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5859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107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5512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83491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840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6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417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1049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8999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20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884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7183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873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347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472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0491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019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725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Zavěšený most v Foggy horském plechu">
            <a:extLst>
              <a:ext uri="{FF2B5EF4-FFF2-40B4-BE49-F238E27FC236}">
                <a16:creationId xmlns:a16="http://schemas.microsoft.com/office/drawing/2014/main" id="{1922B028-2E04-DB16-2718-6EB64B6E4D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5484" b="10246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FBF3110-0A31-561D-11F7-D6F7B4D45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482602"/>
            <a:ext cx="7588155" cy="2236264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 err="1">
                <a:solidFill>
                  <a:srgbClr val="FFC000"/>
                </a:solidFill>
              </a:rPr>
              <a:t>Bridge</a:t>
            </a:r>
            <a:r>
              <a:rPr lang="cs-CZ" sz="6000" b="1" dirty="0">
                <a:solidFill>
                  <a:srgbClr val="FFC000"/>
                </a:solidFill>
              </a:rPr>
              <a:t> </a:t>
            </a:r>
            <a:r>
              <a:rPr lang="cs-CZ" sz="6000" b="1" dirty="0" err="1">
                <a:solidFill>
                  <a:srgbClr val="FFC000"/>
                </a:solidFill>
              </a:rPr>
              <a:t>over</a:t>
            </a:r>
            <a:r>
              <a:rPr lang="cs-CZ" sz="6000" b="1" dirty="0">
                <a:solidFill>
                  <a:srgbClr val="FFC000"/>
                </a:solidFill>
              </a:rPr>
              <a:t> </a:t>
            </a:r>
            <a:r>
              <a:rPr lang="cs-CZ" sz="6000" b="1" dirty="0" err="1">
                <a:solidFill>
                  <a:srgbClr val="FFC000"/>
                </a:solidFill>
              </a:rPr>
              <a:t>Troubled</a:t>
            </a:r>
            <a:r>
              <a:rPr lang="cs-CZ" sz="6000" b="1" dirty="0">
                <a:solidFill>
                  <a:srgbClr val="FFC000"/>
                </a:solidFill>
              </a:rPr>
              <a:t> </a:t>
            </a:r>
            <a:r>
              <a:rPr lang="cs-CZ" sz="6000" b="1" dirty="0" err="1">
                <a:solidFill>
                  <a:srgbClr val="FFC000"/>
                </a:solidFill>
              </a:rPr>
              <a:t>Water</a:t>
            </a:r>
            <a:r>
              <a:rPr lang="cs-CZ" sz="6000" b="1" dirty="0">
                <a:solidFill>
                  <a:srgbClr val="FFC000"/>
                </a:solidFill>
              </a:rPr>
              <a:t>: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F12EFFE-3999-AAA3-44AB-D81DE9741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793937"/>
            <a:ext cx="7588155" cy="1414091"/>
          </a:xfrm>
        </p:spPr>
        <p:txBody>
          <a:bodyPr>
            <a:normAutofit/>
          </a:bodyPr>
          <a:lstStyle/>
          <a:p>
            <a:endParaRPr lang="cs-CZ" sz="3200" b="1" dirty="0">
              <a:solidFill>
                <a:srgbClr val="FFFFFF"/>
              </a:solidFill>
            </a:endParaRPr>
          </a:p>
          <a:p>
            <a:pPr algn="ctr"/>
            <a:r>
              <a:rPr lang="cs-CZ" sz="3200" b="1" dirty="0">
                <a:solidFill>
                  <a:srgbClr val="FFFFFF"/>
                </a:solidFill>
              </a:rPr>
              <a:t>NAÚTV v časech transformací</a:t>
            </a:r>
          </a:p>
        </p:txBody>
      </p:sp>
    </p:spTree>
    <p:extLst>
      <p:ext uri="{BB962C8B-B14F-4D97-AF65-F5344CB8AC3E}">
        <p14:creationId xmlns:p14="http://schemas.microsoft.com/office/powerpoint/2010/main" val="1416893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9C477-059D-4BED-3675-C43B0C4AA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Hlavní výzvy doby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72EAAA-D3E2-F9BE-AA19-CBBBD665E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- </a:t>
            </a:r>
            <a:r>
              <a:rPr lang="cs-CZ" b="1" dirty="0"/>
              <a:t>Plná integrace do mezinárodních organizací (ENQA, EQAR)</a:t>
            </a:r>
          </a:p>
          <a:p>
            <a:pPr marL="0" indent="0">
              <a:buNone/>
            </a:pPr>
            <a:r>
              <a:rPr lang="cs-CZ" b="1" dirty="0"/>
              <a:t>     - Nové standardy a prováděcí metodiky</a:t>
            </a:r>
          </a:p>
          <a:p>
            <a:pPr marL="0" indent="0">
              <a:buNone/>
            </a:pPr>
            <a:r>
              <a:rPr lang="cs-CZ" b="1" dirty="0"/>
              <a:t>     - Blížící se vlna institucionálních (re)akreditací</a:t>
            </a:r>
          </a:p>
          <a:p>
            <a:pPr marL="0" indent="0">
              <a:buNone/>
            </a:pPr>
            <a:r>
              <a:rPr lang="cs-CZ" b="1" dirty="0"/>
              <a:t>     - Procedurální integrace VOŠ do akreditačních procesů</a:t>
            </a:r>
          </a:p>
          <a:p>
            <a:pPr marL="0" indent="0">
              <a:buNone/>
            </a:pPr>
            <a:r>
              <a:rPr lang="cs-CZ" b="1" dirty="0"/>
              <a:t>     - Nutná změna filozofie péče o kvalitu ve vzdělávání</a:t>
            </a:r>
          </a:p>
          <a:p>
            <a:pPr marL="0" indent="0">
              <a:buNone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     - Nový vysokoškolský zákon včetně legislativních změn týkajících se kultury kvality ve vzdělávání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9412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9D0B7B-36CA-160B-BACC-2CBFB9E36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u="sng" dirty="0"/>
              <a:t>Odpověď NAÚTV a dlouhodobá strategie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934566-9D11-0A6B-B486-B8D7F651A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/>
              <a:t>- Žádost o plné členství v ENQA (září 2026, </a:t>
            </a:r>
            <a:r>
              <a:rPr lang="cs-CZ" b="1" dirty="0" err="1"/>
              <a:t>European</a:t>
            </a:r>
            <a:r>
              <a:rPr lang="cs-CZ" b="1" dirty="0"/>
              <a:t> </a:t>
            </a:r>
            <a:r>
              <a:rPr lang="cs-CZ" b="1" dirty="0" err="1"/>
              <a:t>degree</a:t>
            </a:r>
            <a:r>
              <a:rPr lang="cs-CZ" b="1" dirty="0"/>
              <a:t> label)</a:t>
            </a:r>
          </a:p>
          <a:p>
            <a:r>
              <a:rPr lang="cs-CZ" b="1" dirty="0"/>
              <a:t>- Snaha o redukci administrativní zátěže (především v oblasti IA)</a:t>
            </a:r>
          </a:p>
          <a:p>
            <a:r>
              <a:rPr lang="cs-CZ" b="1" dirty="0"/>
              <a:t>- Posílení prvků systémové kontinuity</a:t>
            </a:r>
          </a:p>
          <a:p>
            <a:r>
              <a:rPr lang="cs-CZ" b="1" dirty="0"/>
              <a:t>- Rozšíření působnosti NAÚTV o metodickou a poradenskou činnost</a:t>
            </a:r>
          </a:p>
          <a:p>
            <a:r>
              <a:rPr lang="cs-CZ" b="1" dirty="0"/>
              <a:t>- Filozofie posilování partnerství mezi NAÚTV a VŠ, vyšší míra transparentnosti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1231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BF763D-A3E6-85FA-2626-87181DE5A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Konkrétní příklady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544B65-84EA-3F72-B472-2BCCAE8C5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230086"/>
            <a:ext cx="10653579" cy="5079274"/>
          </a:xfrm>
        </p:spPr>
        <p:txBody>
          <a:bodyPr>
            <a:normAutofit/>
          </a:bodyPr>
          <a:lstStyle/>
          <a:p>
            <a:r>
              <a:rPr lang="cs-CZ" b="1" dirty="0"/>
              <a:t>Nová koncepce IA (ověření celkové funkčnosti systému kvality na VŠ)</a:t>
            </a:r>
          </a:p>
          <a:p>
            <a:r>
              <a:rPr lang="cs-CZ" b="1" dirty="0"/>
              <a:t>Formy kolektivního </a:t>
            </a:r>
            <a:r>
              <a:rPr lang="cs-CZ" b="1" dirty="0" err="1"/>
              <a:t>garantství</a:t>
            </a:r>
            <a:r>
              <a:rPr lang="cs-CZ" b="1" dirty="0"/>
              <a:t> v nových standardech budou respektovat akademickou kulturu jednotlivých VŠ. Po účinnosti nového VŠ zákona bude NAÚTV usilovat o kompatibilitu standardů s programovými radami </a:t>
            </a:r>
          </a:p>
          <a:p>
            <a:r>
              <a:rPr lang="cs-CZ" b="1" dirty="0"/>
              <a:t>Dílčí digitalizace akreditačních procesů</a:t>
            </a:r>
          </a:p>
          <a:p>
            <a:r>
              <a:rPr lang="cs-CZ" b="1" dirty="0"/>
              <a:t>Systém sběrných termínů pro žádosti o akreditace</a:t>
            </a:r>
          </a:p>
          <a:p>
            <a:r>
              <a:rPr lang="cs-CZ" b="1" dirty="0"/>
              <a:t>Pilotní projekt el. dotazníků pro VŠ a hodnotící komise (podzim 2026, zpětná vazba k procesu akreditace)</a:t>
            </a:r>
          </a:p>
          <a:p>
            <a:r>
              <a:rPr lang="cs-CZ" b="1" dirty="0"/>
              <a:t>Tematické analýzy k vybraným jevům v oblasti terciárního vzdělávání</a:t>
            </a:r>
          </a:p>
          <a:p>
            <a:r>
              <a:rPr lang="cs-CZ" b="1" dirty="0"/>
              <a:t>Konference: Modely úspěšné spolupráce VŠ a VOŠ – 22.9. 2026 na půdě AMU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605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228C93-6413-B993-850D-8B63BEA64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A4FA6A-2863-0234-35ED-AE728C44F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Pravidelné konference k vybraným otázkám VŠ vzdělávání</a:t>
            </a:r>
          </a:p>
          <a:p>
            <a:r>
              <a:rPr lang="cs-CZ" b="1" dirty="0"/>
              <a:t>Školení hodnotících komisí s cílem dosažení vyšší míry profesionalizace a konzistence hodnocení</a:t>
            </a:r>
          </a:p>
          <a:p>
            <a:r>
              <a:rPr lang="cs-CZ" b="1" dirty="0"/>
              <a:t> Zveřejňování zpráv hodnotících komisí na webu NAÚTV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V jednání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: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Institucionální reakreditace univerzit provedené v době před platností nového VŠ zákona by </a:t>
            </a:r>
            <a:r>
              <a:rPr lang="cs-CZ" b="1" dirty="0">
                <a:solidFill>
                  <a:prstClr val="black"/>
                </a:solidFill>
                <a:latin typeface="Neue Haas Grotesk Text Pro"/>
              </a:rPr>
              <a:t>mohly mít </a:t>
            </a:r>
            <a:r>
              <a:rPr kumimoji="0" lang="cs-CZ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platnost auditu po případném začátku jeho účinnosti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7666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1F8412-890C-F183-8BA8-4FB40A9DF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Slabá místa a nástin řešení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7F080D-EC8F-B3BE-AD30-F5951F10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- Přetrvávající nedostatek hodnotitelů (výrazné zvýšení </a:t>
            </a:r>
            <a:r>
              <a:rPr lang="cs-CZ" b="1" dirty="0" err="1"/>
              <a:t>fin</a:t>
            </a:r>
            <a:r>
              <a:rPr lang="cs-CZ" b="1" dirty="0"/>
              <a:t>. Ohodnocení, dlouhodobá kampaň)</a:t>
            </a:r>
          </a:p>
          <a:p>
            <a:r>
              <a:rPr lang="cs-CZ" b="1" dirty="0"/>
              <a:t>- Přetrvávající občasná nekonzistence v jednání hodnotících komisí (školení, zpětná vazba od VŠ, zprávy jako veřejný dokument)</a:t>
            </a:r>
          </a:p>
          <a:p>
            <a:r>
              <a:rPr lang="cs-CZ" b="1" dirty="0"/>
              <a:t>- Dořešení procedurální integrace VOŠ do akreditačních procesů pro VŠ</a:t>
            </a:r>
          </a:p>
        </p:txBody>
      </p:sp>
    </p:spTree>
    <p:extLst>
      <p:ext uri="{BB962C8B-B14F-4D97-AF65-F5344CB8AC3E}">
        <p14:creationId xmlns:p14="http://schemas.microsoft.com/office/powerpoint/2010/main" val="827311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247</TotalTime>
  <Words>328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</vt:lpstr>
      <vt:lpstr>Bridge over Troubled Water:</vt:lpstr>
      <vt:lpstr>Hlavní výzvy doby</vt:lpstr>
      <vt:lpstr>Odpověď NAÚTV a dlouhodobá strategie</vt:lpstr>
      <vt:lpstr>Konkrétní příklady</vt:lpstr>
      <vt:lpstr>PowerPoint Presentation</vt:lpstr>
      <vt:lpstr>Slabá místa a nástin řešení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Jaroslav Miller</dc:creator>
  <cp:lastModifiedBy>Jaroslav Miller</cp:lastModifiedBy>
  <cp:revision>9</cp:revision>
  <dcterms:created xsi:type="dcterms:W3CDTF">2026-08-22T06:51:22Z</dcterms:created>
  <dcterms:modified xsi:type="dcterms:W3CDTF">2026-09-08T10:36:45Z</dcterms:modified>
</cp:coreProperties>
</file>