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37"/>
  </p:notesMasterIdLst>
  <p:sldIdLst>
    <p:sldId id="405" r:id="rId5"/>
    <p:sldId id="500" r:id="rId6"/>
    <p:sldId id="501" r:id="rId7"/>
    <p:sldId id="493" r:id="rId8"/>
    <p:sldId id="529" r:id="rId9"/>
    <p:sldId id="490" r:id="rId10"/>
    <p:sldId id="502" r:id="rId11"/>
    <p:sldId id="506" r:id="rId12"/>
    <p:sldId id="507" r:id="rId13"/>
    <p:sldId id="509" r:id="rId14"/>
    <p:sldId id="511" r:id="rId15"/>
    <p:sldId id="510" r:id="rId16"/>
    <p:sldId id="513" r:id="rId17"/>
    <p:sldId id="514" r:id="rId18"/>
    <p:sldId id="530" r:id="rId19"/>
    <p:sldId id="504" r:id="rId20"/>
    <p:sldId id="517" r:id="rId21"/>
    <p:sldId id="518" r:id="rId22"/>
    <p:sldId id="519" r:id="rId23"/>
    <p:sldId id="520" r:id="rId24"/>
    <p:sldId id="498" r:id="rId25"/>
    <p:sldId id="496" r:id="rId26"/>
    <p:sldId id="521" r:id="rId27"/>
    <p:sldId id="522" r:id="rId28"/>
    <p:sldId id="524" r:id="rId29"/>
    <p:sldId id="525" r:id="rId30"/>
    <p:sldId id="483" r:id="rId31"/>
    <p:sldId id="528" r:id="rId32"/>
    <p:sldId id="526" r:id="rId33"/>
    <p:sldId id="531" r:id="rId34"/>
    <p:sldId id="527" r:id="rId35"/>
    <p:sldId id="321" r:id="rId36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mavý vzhled" id="{5D17C389-D887-DB46-BB98-F62E6D5AFF22}">
          <p14:sldIdLst>
            <p14:sldId id="405"/>
            <p14:sldId id="500"/>
            <p14:sldId id="501"/>
            <p14:sldId id="493"/>
            <p14:sldId id="529"/>
            <p14:sldId id="490"/>
            <p14:sldId id="502"/>
            <p14:sldId id="506"/>
            <p14:sldId id="507"/>
            <p14:sldId id="509"/>
            <p14:sldId id="511"/>
            <p14:sldId id="510"/>
            <p14:sldId id="513"/>
            <p14:sldId id="514"/>
            <p14:sldId id="530"/>
            <p14:sldId id="504"/>
            <p14:sldId id="517"/>
            <p14:sldId id="518"/>
            <p14:sldId id="519"/>
            <p14:sldId id="520"/>
            <p14:sldId id="498"/>
            <p14:sldId id="496"/>
            <p14:sldId id="521"/>
            <p14:sldId id="522"/>
            <p14:sldId id="524"/>
            <p14:sldId id="525"/>
            <p14:sldId id="483"/>
            <p14:sldId id="528"/>
            <p14:sldId id="526"/>
            <p14:sldId id="531"/>
            <p14:sldId id="527"/>
            <p14:sldId id="32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5D5FB1-6D0B-A700-34C3-2E977B666A8B}" name="Tomáš Fliegl" initials="TF" userId="4f98c61858f155b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9EA"/>
    <a:srgbClr val="FFAA00"/>
    <a:srgbClr val="007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404" autoAdjust="0"/>
  </p:normalViewPr>
  <p:slideViewPr>
    <p:cSldViewPr snapToGrid="0">
      <p:cViewPr varScale="1">
        <p:scale>
          <a:sx n="113" d="100"/>
          <a:sy n="113" d="100"/>
        </p:scale>
        <p:origin x="32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17.08.2026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1852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7787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E4E3C3DD-3866-6F53-02B5-1DB404D3B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23657" r="14538" b="23008"/>
          <a:stretch>
            <a:fillRect/>
          </a:stretch>
        </p:blipFill>
        <p:spPr>
          <a:xfrm>
            <a:off x="720001" y="636329"/>
            <a:ext cx="3440196" cy="15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BDCA6ACC-DA08-30BC-5BBE-7FC47F595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23657" r="14538" b="23008"/>
          <a:stretch>
            <a:fillRect/>
          </a:stretch>
        </p:blipFill>
        <p:spPr>
          <a:xfrm>
            <a:off x="720001" y="636329"/>
            <a:ext cx="3440196" cy="15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CA50FF28-B021-8DDC-398E-1D1728FE05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23657" r="14538" b="23008"/>
          <a:stretch>
            <a:fillRect/>
          </a:stretch>
        </p:blipFill>
        <p:spPr>
          <a:xfrm>
            <a:off x="720001" y="636329"/>
            <a:ext cx="3440196" cy="15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8964000" cy="3960000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 podnadpis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8964000" cy="3960000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76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C52BA4E9-4796-3725-545B-D2330E793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03043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D5AB6AC5-6A4B-4D6E-3293-D497CF31FD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23657" r="14538" b="23008"/>
          <a:stretch>
            <a:fillRect/>
          </a:stretch>
        </p:blipFill>
        <p:spPr>
          <a:xfrm>
            <a:off x="720001" y="636329"/>
            <a:ext cx="3440196" cy="15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39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4" name="Obrázek 3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C67F1D9B-A262-3956-FFB9-E7341D3666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7" t="23749" r="10361" b="23269"/>
          <a:stretch>
            <a:fillRect/>
          </a:stretch>
        </p:blipFill>
        <p:spPr>
          <a:xfrm>
            <a:off x="719999" y="641675"/>
            <a:ext cx="3653217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kladní s podnad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76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BC27F63E-15DF-3417-C4BA-8EDE44B12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720C6785-6DA0-9A87-9D9D-BA69ABBE0164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660ED184-F5BA-81AC-E62D-8CA75BBEA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768135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Ministerstvo školství, mládeže a tělovýchovy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77971" y="2160000"/>
            <a:ext cx="8906029" cy="40780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66" r:id="rId4"/>
    <p:sldLayoutId id="2147483722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7" r:id="rId24"/>
    <p:sldLayoutId id="2147483713" r:id="rId25"/>
    <p:sldLayoutId id="2147483668" r:id="rId26"/>
    <p:sldLayoutId id="2147483669" r:id="rId27"/>
    <p:sldLayoutId id="2147483720" r:id="rId28"/>
    <p:sldLayoutId id="2147483724" r:id="rId29"/>
    <p:sldLayoutId id="2147483675" r:id="rId30"/>
    <p:sldLayoutId id="2147483721" r:id="rId31"/>
    <p:sldLayoutId id="2147483680" r:id="rId32"/>
    <p:sldLayoutId id="2147483681" r:id="rId33"/>
    <p:sldLayoutId id="2147483682" r:id="rId34"/>
    <p:sldLayoutId id="214748365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716" r:id="rId44"/>
    <p:sldLayoutId id="2147483691" r:id="rId4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FF89AA-C9C4-8138-4876-74720599B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6921" y="1972019"/>
            <a:ext cx="7160964" cy="2284847"/>
          </a:xfrm>
        </p:spPr>
        <p:txBody>
          <a:bodyPr>
            <a:normAutofit/>
          </a:bodyPr>
          <a:lstStyle/>
          <a:p>
            <a:br>
              <a:rPr lang="cs-CZ" sz="3600" dirty="0"/>
            </a:br>
            <a:r>
              <a:rPr lang="cs-CZ" sz="3200" dirty="0"/>
              <a:t>Příprava věcného záměru zákona </a:t>
            </a:r>
            <a:br>
              <a:rPr lang="cs-CZ" sz="3200" dirty="0"/>
            </a:br>
            <a:r>
              <a:rPr lang="cs-CZ" sz="3200" dirty="0"/>
              <a:t>o vysokých školách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CC8F749-BDF3-67E5-69D8-704A9D54D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6920" y="3944039"/>
            <a:ext cx="8061843" cy="2524901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Participativní skupina</a:t>
            </a:r>
          </a:p>
          <a:p>
            <a:endParaRPr lang="cs-CZ" dirty="0"/>
          </a:p>
          <a:p>
            <a:r>
              <a:rPr lang="cs-CZ" dirty="0"/>
              <a:t>19. srpna 2026</a:t>
            </a:r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66CEF675-EF72-0419-5E85-9973E5F0C46C}"/>
              </a:ext>
            </a:extLst>
          </p:cNvPr>
          <p:cNvSpPr txBox="1">
            <a:spLocks/>
          </p:cNvSpPr>
          <p:nvPr/>
        </p:nvSpPr>
        <p:spPr>
          <a:xfrm>
            <a:off x="720000" y="5976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4820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2B4182C-4BE0-32C2-4E8E-89A6DCB53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4298" y="1526650"/>
            <a:ext cx="9979701" cy="3760967"/>
          </a:xfrm>
        </p:spPr>
        <p:txBody>
          <a:bodyPr/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Shrnout proces dosavadních příprav věcného záměru zákona o vysokých školách. 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tx2"/>
              </a:solidFill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Představit aktuální záměr v celku širšímu publiku, zej. externím stakeholderům (dosud diskutovány vždy jen jednotlivé tematické oblasti).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cs-CZ" sz="2000" dirty="0">
              <a:solidFill>
                <a:schemeClr val="tx2"/>
              </a:solidFill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Získat zpětnou vazbu a informovat o dalším postupu přípravy záměru.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2516681-6F47-7014-0953-D2A60B93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C894629-13D8-CF41-4D46-FC3A97CA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738000"/>
            <a:ext cx="9726750" cy="520275"/>
          </a:xfrm>
        </p:spPr>
        <p:txBody>
          <a:bodyPr>
            <a:normAutofit/>
          </a:bodyPr>
          <a:lstStyle/>
          <a:p>
            <a:r>
              <a:rPr lang="cs-CZ" sz="3200" dirty="0"/>
              <a:t>Cíle setkání</a:t>
            </a:r>
          </a:p>
        </p:txBody>
      </p:sp>
    </p:spTree>
    <p:extLst>
      <p:ext uri="{BB962C8B-B14F-4D97-AF65-F5344CB8AC3E}">
        <p14:creationId xmlns:p14="http://schemas.microsoft.com/office/powerpoint/2010/main" val="127615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7617AFC2-F718-A5FA-A2FB-D786C84AC3E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81868573"/>
              </p:ext>
            </p:extLst>
          </p:nvPr>
        </p:nvGraphicFramePr>
        <p:xfrm>
          <a:off x="684000" y="1253706"/>
          <a:ext cx="10509137" cy="4896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31679">
                  <a:extLst>
                    <a:ext uri="{9D8B030D-6E8A-4147-A177-3AD203B41FA5}">
                      <a16:colId xmlns:a16="http://schemas.microsoft.com/office/drawing/2014/main" val="4207356142"/>
                    </a:ext>
                  </a:extLst>
                </a:gridCol>
                <a:gridCol w="5677458">
                  <a:extLst>
                    <a:ext uri="{9D8B030D-6E8A-4147-A177-3AD203B41FA5}">
                      <a16:colId xmlns:a16="http://schemas.microsoft.com/office/drawing/2014/main" val="2591241921"/>
                    </a:ext>
                  </a:extLst>
                </a:gridCol>
              </a:tblGrid>
              <a:tr h="527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Harmonogram přípravy věcného záměru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Datum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6668442"/>
                  </a:ext>
                </a:extLst>
              </a:tr>
              <a:tr h="458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Expertní pracovní skupiny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25.2., 11.3., 25.3., 8.4., 27. 4., 29. 4., 6. 5. 2026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7428209"/>
                  </a:ext>
                </a:extLst>
              </a:tr>
              <a:tr h="4131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 err="1">
                          <a:effectLst/>
                        </a:rPr>
                        <a:t>Fokusní</a:t>
                      </a:r>
                      <a:r>
                        <a:rPr lang="cs-CZ" sz="2000" kern="100" dirty="0">
                          <a:effectLst/>
                        </a:rPr>
                        <a:t> skupiny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13. 5., 18. 5., 20. 5., 25. 5., 22. 6., 24. 6., 29. 7. 2026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5185067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Diskuse s RVŠ a ČKR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>
                          <a:effectLst/>
                        </a:rPr>
                        <a:t>21. 5. 2026, 4. 6. 2026</a:t>
                      </a:r>
                      <a:endParaRPr lang="cs-CZ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7296007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Jedná s předsednictvy ČKR a RVŠ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10. 6. 2026, 26. 8. 2026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2681918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Jednání se SVŠ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25. 6. 2026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5853158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Jednání s MV, MO a </a:t>
                      </a:r>
                      <a:r>
                        <a:rPr lang="cs-CZ" sz="2000" kern="100" dirty="0" err="1">
                          <a:effectLst/>
                        </a:rPr>
                        <a:t>StVŠ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1.7. 2026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2906090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Participativní skupina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19. 8. 2026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7386332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Projednání návrhu s ČKR a RVŠ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26. 8. 2026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732541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Schválení poradou vedení MŠMT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září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2660705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Meziresortní připomínkové řízení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říjen–listopad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0680021"/>
                  </a:ext>
                </a:extLst>
              </a:tr>
              <a:tr h="3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Předložení vládě a LRV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00" dirty="0">
                          <a:effectLst/>
                        </a:rPr>
                        <a:t>prosinec 2026</a:t>
                      </a:r>
                      <a:endParaRPr lang="cs-CZ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5501554"/>
                  </a:ext>
                </a:extLst>
              </a:tr>
            </a:tbl>
          </a:graphicData>
        </a:graphic>
      </p:graphicFrame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7FFF059-66B3-3CA1-08C8-2E89996F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3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F771D7E-C0D1-07CD-4D9C-83BF6E2A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1"/>
            <a:ext cx="9900000" cy="445543"/>
          </a:xfrm>
        </p:spPr>
        <p:txBody>
          <a:bodyPr>
            <a:normAutofit fontScale="90000"/>
          </a:bodyPr>
          <a:lstStyle/>
          <a:p>
            <a:r>
              <a:rPr lang="cs-CZ" dirty="0"/>
              <a:t>Harmonogram</a:t>
            </a:r>
          </a:p>
        </p:txBody>
      </p:sp>
    </p:spTree>
    <p:extLst>
      <p:ext uri="{BB962C8B-B14F-4D97-AF65-F5344CB8AC3E}">
        <p14:creationId xmlns:p14="http://schemas.microsoft.com/office/powerpoint/2010/main" val="57307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B2BB682-4326-397C-E9BB-9762C3B109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280160"/>
            <a:ext cx="10254510" cy="46634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tx2"/>
                </a:solidFill>
              </a:rPr>
              <a:t>Moderní právní úprava vysokého školství, která: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posílí strategické řízení a transparentnost rozhodovacích procesů,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nastaví odpovědnost za dosažené výsledky vysokých škol a jejich vnitřní diferenciaci,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umožní vysokým školám pružně reagovat na vlastní potřeby i potřeby společnosti,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podpoří kvalitu a dostupnost vysokoškolského vzdělávání a jeho internacionalizaci,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aktualizuje činnosti NAÚTV a umožní jeho zapojení do mezinárodních struktur,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bude odpovídat standardním přístupům evropského mainstreamu.</a:t>
            </a:r>
          </a:p>
          <a:p>
            <a:pPr marL="72000" indent="0">
              <a:buNone/>
            </a:pPr>
            <a:endParaRPr lang="cs-CZ" b="1" dirty="0">
              <a:solidFill>
                <a:schemeClr val="tx2"/>
              </a:solidFill>
            </a:endParaRPr>
          </a:p>
          <a:p>
            <a:pPr marL="72000" indent="0">
              <a:buNone/>
            </a:pPr>
            <a:r>
              <a:rPr lang="cs-CZ" b="1" dirty="0">
                <a:solidFill>
                  <a:schemeClr val="tx2"/>
                </a:solidFill>
              </a:rPr>
              <a:t>Strukturace do pěti hlavních oblastí: </a:t>
            </a:r>
            <a:r>
              <a:rPr lang="cs-CZ" dirty="0">
                <a:solidFill>
                  <a:schemeClr val="tx2"/>
                </a:solidFill>
              </a:rPr>
              <a:t>řízení a správa, financování a hospodaření, zajišťování kvality a akreditace, akademické kariéry, flexibilní a dostupné studium</a:t>
            </a:r>
          </a:p>
          <a:p>
            <a:pPr marL="72000" indent="0">
              <a:buNone/>
            </a:pPr>
            <a:endParaRPr lang="cs-CZ" b="1" dirty="0"/>
          </a:p>
          <a:p>
            <a:pPr marL="288000" lvl="1" indent="0">
              <a:buNone/>
            </a:pPr>
            <a:endParaRPr lang="cs-CZ" sz="2000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B466956-AC59-6405-D9BD-E5C84E35E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0A40B4F-801C-B930-5307-965629BAE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481755"/>
          </a:xfrm>
        </p:spPr>
        <p:txBody>
          <a:bodyPr>
            <a:normAutofit/>
          </a:bodyPr>
          <a:lstStyle/>
          <a:p>
            <a:r>
              <a:rPr lang="cs-CZ" sz="3200" dirty="0"/>
              <a:t>Cíle věcného záměru</a:t>
            </a:r>
          </a:p>
        </p:txBody>
      </p:sp>
    </p:spTree>
    <p:extLst>
      <p:ext uri="{BB962C8B-B14F-4D97-AF65-F5344CB8AC3E}">
        <p14:creationId xmlns:p14="http://schemas.microsoft.com/office/powerpoint/2010/main" val="3920317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9BEC609-AC86-5C0A-7591-5627339101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274631"/>
            <a:ext cx="9788468" cy="4903676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Završení více než 10 letého období zvyšování autonomie vysokých škol (institucionální akreditace, ukončení normativního financování „na hlavu“, zrušení hodnocení/financování VaV dle kvantity výstupů, PPSŘ atd.)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Opatření měla dopady na výkonnost, kvalitu a efektivitu vysokých škol, nicméně nevyužila plný potenciál, protože neřešila fundamentální bariéry pro modernizaci VŠ.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MŠMT chce minimalizovat mikromanagement sektoru vysokých škol a vytvořit podmínky pro to, aby se VŠ staly partnerem, který efektivně dosahuje cílů.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MŠMT konzistentně zdůrazňuje očekávání, že každý jednotlivý aktér v systému vzdělávání (vláda, MŠMT, jednotlivé školy, v reg. školství zřizovatelé atd.) má nést jasnou odpovědnost za plnění svého poslání.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14A4795-E809-E94D-68C0-7CA4F8EFE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5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7AA39D1-1E82-EE5C-9E29-947F88FDF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33007"/>
          </a:xfrm>
        </p:spPr>
        <p:txBody>
          <a:bodyPr>
            <a:normAutofit/>
          </a:bodyPr>
          <a:lstStyle/>
          <a:p>
            <a:r>
              <a:rPr lang="cs-CZ" sz="3200" dirty="0"/>
              <a:t>Principy reformy</a:t>
            </a:r>
          </a:p>
        </p:txBody>
      </p:sp>
    </p:spTree>
    <p:extLst>
      <p:ext uri="{BB962C8B-B14F-4D97-AF65-F5344CB8AC3E}">
        <p14:creationId xmlns:p14="http://schemas.microsoft.com/office/powerpoint/2010/main" val="2471374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B5F701C-CE89-AB50-A2A8-837169516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763" y="1137037"/>
            <a:ext cx="9892237" cy="4982963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chemeClr val="tx2"/>
                </a:solidFill>
              </a:rPr>
              <a:t>Reforma je nezbytnou podmínkou pro zvýšení kvality vysokých škol se zřetelem na: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zachování vysoké autonomie vysokých škol v ČR,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důraz na základní hodnoty EHEA – akademické svobody, akademická integrita, institucionální autonomie, zapojení studujících a pracovníků do řízení VŠ, zodpovědnost společnosti vůči VŠ a VŠ vůči společnosti,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evidence-</a:t>
            </a:r>
            <a:r>
              <a:rPr lang="cs-CZ" sz="2000" dirty="0" err="1">
                <a:solidFill>
                  <a:schemeClr val="tx2"/>
                </a:solidFill>
              </a:rPr>
              <a:t>based</a:t>
            </a:r>
            <a:r>
              <a:rPr lang="cs-CZ" sz="2000" dirty="0">
                <a:solidFill>
                  <a:schemeClr val="tx2"/>
                </a:solidFill>
              </a:rPr>
              <a:t> přístup (důkladné analýzy zahraničních modelů řízení aplikovaných v řadě zemí, které mají systém zavedený dlouho nebo kde proběhly reformy celkem nedávno, analýzy mezinárodních auditů na českých VŠ),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identifikaci slabých míst našeho systému, zejména v oblasti vnitřního řízení: přílišná fragmentace univerzit, princip „kolektivní nezodpovědnost“, nedostatečná diverzifikace institucí či nedostatečná profesionalita řízení.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cs-CZ" sz="1700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1F4AE8F-9566-7512-B204-07E7F8EE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6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46C7B59-D3E6-894F-A9B2-FC70EBCF0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763" y="619932"/>
            <a:ext cx="9892237" cy="683088"/>
          </a:xfrm>
        </p:spPr>
        <p:txBody>
          <a:bodyPr>
            <a:normAutofit/>
          </a:bodyPr>
          <a:lstStyle/>
          <a:p>
            <a:r>
              <a:rPr lang="cs-CZ" sz="3200" dirty="0"/>
              <a:t>Principy reformy</a:t>
            </a:r>
          </a:p>
        </p:txBody>
      </p:sp>
    </p:spTree>
    <p:extLst>
      <p:ext uri="{BB962C8B-B14F-4D97-AF65-F5344CB8AC3E}">
        <p14:creationId xmlns:p14="http://schemas.microsoft.com/office/powerpoint/2010/main" val="2300663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FE9578E-5A00-14E2-B338-E43ADF57A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240403"/>
            <a:ext cx="9900000" cy="48795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tx2"/>
                </a:solidFill>
              </a:rPr>
              <a:t>Nastavení „společenské smlouvy“ </a:t>
            </a:r>
          </a:p>
          <a:p>
            <a:pPr lvl="1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reforma řízení jak podmínka sine qua non dalších cílů, </a:t>
            </a:r>
          </a:p>
          <a:p>
            <a:pPr lvl="1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posílení autonomie v oblasti kvality, kariér či financování vůči smysluplnému a transparentnímu modelu vnitřního řízení,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/>
                </a:solidFill>
              </a:rPr>
              <a:t>Společná mitigace rizik</a:t>
            </a:r>
          </a:p>
          <a:p>
            <a:pPr lvl="1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legitimní pojistky vůči politickému vlivu jako nástroj důvěry,</a:t>
            </a:r>
          </a:p>
          <a:p>
            <a:pPr lvl="1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nastavení smysluplné komunikace postavené na realitě,</a:t>
            </a:r>
          </a:p>
          <a:p>
            <a:pPr marL="0" lvl="1" indent="0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None/>
            </a:pPr>
            <a:r>
              <a:rPr lang="cs-CZ" sz="2000" b="1" dirty="0">
                <a:solidFill>
                  <a:schemeClr val="tx2"/>
                </a:solidFill>
              </a:rPr>
              <a:t>Přechodná ustanovení</a:t>
            </a:r>
          </a:p>
          <a:p>
            <a:pPr lvl="1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kontrolovaný náběh jako klíčový bod hlavních reformních snah,</a:t>
            </a:r>
          </a:p>
          <a:p>
            <a:pPr lvl="1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vzájemná spolupráce s iniciativami na VŠ při modelaci předpisů a postupů.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EBA098F-D0C4-3DAD-DA5F-0526AAC3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7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818DBEF-FBE5-9EF7-931A-CE102FEFC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440471"/>
          </a:xfrm>
        </p:spPr>
        <p:txBody>
          <a:bodyPr>
            <a:normAutofit/>
          </a:bodyPr>
          <a:lstStyle/>
          <a:p>
            <a:r>
              <a:rPr lang="cs-CZ" sz="2800" dirty="0"/>
              <a:t>Hlavní body z dosavadních jednání – co jsme si odnesli</a:t>
            </a:r>
          </a:p>
        </p:txBody>
      </p:sp>
    </p:spTree>
    <p:extLst>
      <p:ext uri="{BB962C8B-B14F-4D97-AF65-F5344CB8AC3E}">
        <p14:creationId xmlns:p14="http://schemas.microsoft.com/office/powerpoint/2010/main" val="2389056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95D7556-530E-07B6-A589-6E588E3D2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3600" y="1201125"/>
            <a:ext cx="9890401" cy="509887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8000" dirty="0">
                <a:solidFill>
                  <a:schemeClr val="tx2"/>
                </a:solidFill>
              </a:rPr>
              <a:t>Cíle: </a:t>
            </a:r>
          </a:p>
          <a:p>
            <a:pPr lvl="1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8000" dirty="0">
                <a:solidFill>
                  <a:schemeClr val="tx2"/>
                </a:solidFill>
              </a:rPr>
              <a:t>akceschopné vedení vysokých škol (důraz na strategické řízení, jednoznačné určení kompetencí, odpovědností a vzájemných vztahů), </a:t>
            </a:r>
          </a:p>
          <a:p>
            <a:pPr lvl="1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8000" dirty="0">
                <a:solidFill>
                  <a:schemeClr val="tx2"/>
                </a:solidFill>
              </a:rPr>
              <a:t>otevřenost vůči společnosti (smysluplné zapojení externích partnerů, vyvážení externího vlivu), </a:t>
            </a:r>
          </a:p>
          <a:p>
            <a:pPr lvl="1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8000" dirty="0">
                <a:solidFill>
                  <a:schemeClr val="tx2"/>
                </a:solidFill>
              </a:rPr>
              <a:t>flexibilní model (respektování profilu, mise a velikosti konkrétní vysokých škol).</a:t>
            </a:r>
          </a:p>
          <a:p>
            <a:pPr marL="0" indent="0">
              <a:buNone/>
            </a:pPr>
            <a:r>
              <a:rPr lang="cs-CZ" sz="8000" dirty="0">
                <a:solidFill>
                  <a:schemeClr val="tx2"/>
                </a:solidFill>
              </a:rPr>
              <a:t>Vnitřní logika „kaskády“ kompetencí aktérů: </a:t>
            </a:r>
          </a:p>
          <a:p>
            <a:pPr lvl="1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8000" dirty="0">
                <a:solidFill>
                  <a:schemeClr val="tx2"/>
                </a:solidFill>
              </a:rPr>
              <a:t>dělba práce odpovídající jejich roli,</a:t>
            </a:r>
          </a:p>
          <a:p>
            <a:pPr lvl="1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8000" dirty="0">
                <a:solidFill>
                  <a:schemeClr val="tx2"/>
                </a:solidFill>
              </a:rPr>
              <a:t>brzdy a protiváhy,</a:t>
            </a:r>
          </a:p>
          <a:p>
            <a:pPr lvl="1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cs-CZ" sz="8000" dirty="0">
                <a:solidFill>
                  <a:schemeClr val="tx2"/>
                </a:solidFill>
              </a:rPr>
              <a:t>pojistky proti „politizaci“.</a:t>
            </a:r>
          </a:p>
          <a:p>
            <a:pPr marL="0" indent="0">
              <a:buNone/>
            </a:pPr>
            <a:r>
              <a:rPr lang="cs-CZ" sz="8000" dirty="0">
                <a:solidFill>
                  <a:schemeClr val="tx2"/>
                </a:solidFill>
              </a:rPr>
              <a:t>Zachována specifika </a:t>
            </a:r>
            <a:r>
              <a:rPr lang="cs-CZ" sz="8000" dirty="0" err="1">
                <a:solidFill>
                  <a:schemeClr val="tx2"/>
                </a:solidFill>
              </a:rPr>
              <a:t>StVŠ</a:t>
            </a:r>
            <a:r>
              <a:rPr lang="cs-CZ" sz="8000" dirty="0">
                <a:solidFill>
                  <a:schemeClr val="tx2"/>
                </a:solidFill>
              </a:rPr>
              <a:t> a SVŠ.</a:t>
            </a:r>
          </a:p>
          <a:p>
            <a:pPr marL="0" indent="0">
              <a:buNone/>
            </a:pPr>
            <a:r>
              <a:rPr lang="cs-CZ" sz="8000" dirty="0">
                <a:solidFill>
                  <a:schemeClr val="tx2"/>
                </a:solidFill>
              </a:rPr>
              <a:t>Klíčová „vnitřní ústava“ – statut. 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3A745A9-BE36-07C6-12B2-500E5D4D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8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43B63F5-8C76-A95A-C644-6804508FD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81193"/>
          </a:xfrm>
        </p:spPr>
        <p:txBody>
          <a:bodyPr>
            <a:normAutofit/>
          </a:bodyPr>
          <a:lstStyle/>
          <a:p>
            <a:r>
              <a:rPr lang="cs-CZ" sz="3200" dirty="0"/>
              <a:t>Řízení a správa - principy navrhované revize</a:t>
            </a:r>
          </a:p>
        </p:txBody>
      </p:sp>
    </p:spTree>
    <p:extLst>
      <p:ext uri="{BB962C8B-B14F-4D97-AF65-F5344CB8AC3E}">
        <p14:creationId xmlns:p14="http://schemas.microsoft.com/office/powerpoint/2010/main" val="45850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48D7E56-7254-C38C-B93A-FDDF34EB8F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1181" y="1026543"/>
            <a:ext cx="9812819" cy="5093458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orgán vysoké školy s klíčovými strategickými, konstitutivními a rozpočtovými pravomocemi,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určuje strategické směřování vysoké školy, tak aby se rozvíjela k vyšší kvalitě a lepšímu naplňování svého poslání a odborné orientace, kontroluje jeho naplňování, řídí proces výběru rektora,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v kritické diskusi vyvažuje pohled akademické obce, zaměstnavatelů i širší odborné komunity, zohledňuje vnitřní dynamiku a potřeby školy  i společnosti a reaguje na mezinárodní trendy,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schvaluje (na návrh rektora) statut VŠ a další vnitřní předpisy VŠ, vybírá rektora VŠ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a navrhuje jeho odvolání, schvaluje strategii VŠ a dohlíží na její plnění, rozhoduje </a:t>
            </a:r>
            <a:br>
              <a:rPr lang="cs-CZ" dirty="0">
                <a:solidFill>
                  <a:schemeClr val="tx2"/>
                </a:solidFill>
                <a:highlight>
                  <a:srgbClr val="00FF00"/>
                </a:highlight>
              </a:rPr>
            </a:br>
            <a:r>
              <a:rPr lang="cs-CZ" dirty="0">
                <a:solidFill>
                  <a:schemeClr val="tx2"/>
                </a:solidFill>
              </a:rPr>
              <a:t>o zřízení/sloučení/zrušení součástí vysoké školy, schvaluje rozpočet VŠ, může odmítnout návrh na jmenování děkana,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funkční období: 6 let (max. 2 funkční období),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předsedu si volí UR sama ze svých externích členů.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31BD943-C0C8-005A-45B8-96AAA9A39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9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5F87729-EFA8-9ABA-A869-DE792FE3E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81" y="453224"/>
            <a:ext cx="9766094" cy="483210"/>
          </a:xfrm>
        </p:spPr>
        <p:txBody>
          <a:bodyPr>
            <a:normAutofit/>
          </a:bodyPr>
          <a:lstStyle/>
          <a:p>
            <a:r>
              <a:rPr lang="cs-CZ" sz="3200" dirty="0"/>
              <a:t>Univerzitní rada</a:t>
            </a:r>
          </a:p>
        </p:txBody>
      </p:sp>
    </p:spTree>
    <p:extLst>
      <p:ext uri="{BB962C8B-B14F-4D97-AF65-F5344CB8AC3E}">
        <p14:creationId xmlns:p14="http://schemas.microsoft.com/office/powerpoint/2010/main" val="2942308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CF7BD193-9441-F89A-2F32-34350792A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67788"/>
            <a:ext cx="9900000" cy="495221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počet členů UR stanoví pro danou VŠ MŠMT dle její mise a velikosti – 9/12/15 členů,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členství úkonem v obecném zájmu (odměna),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členy jmenuje ministr vždy na základě návrhu: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z toho 1/3 na návrh akademického senátu VŠ z řad členů akademické obce a dalších zaměstnanců VŠ, 1/3 na návrh odborné výběrové komise jmenované ministrem z řad uznávaných akademických a jiných VŠ pracovníků, odborníků na oblast VŠ apod., 1/3 „kooptovanou“ na návrh 2/3 členů UR z řad zaměstnavatelů, spolupracujících institucí, relevantních veřejných organizací na úrovni státu nebo kraje, absolventů, organizací občanské společnosti relevantních pro danou VŠ, expertů v klíčových oblastech,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neslučitelnost s mandátem aktivních politiků: člena vlády, poslance, senátora, předsednictva politického uskupení apod.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37DC9C1-83C1-D498-7E0D-377EB910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10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70894EB-B060-1E24-4674-F74D6F07A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327519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Členství v univerzitní radě, složení a obsazování</a:t>
            </a:r>
          </a:p>
        </p:txBody>
      </p:sp>
    </p:spTree>
    <p:extLst>
      <p:ext uri="{BB962C8B-B14F-4D97-AF65-F5344CB8AC3E}">
        <p14:creationId xmlns:p14="http://schemas.microsoft.com/office/powerpoint/2010/main" val="2380824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53EFAE6-1DC2-880D-A5F8-C198EA2FF5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995" y="1167788"/>
            <a:ext cx="9934005" cy="49522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rektor je hlavním výkonným orgánem VŠ, který odpovídá za její strategické, akademické i provozní řízení,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rektor má široké pravomoci v oblasti řízení, financování, personální politiky (vč. jmenování vedoucích zaměstnanců vč. prorektorů a děkanů), zajišťování kvality a vnitřního hodnocení kvality, zodpovědnost za naplňování nastavené strategie a zastupuje školu navenek,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návrh funkčního období: 7 let (bez možnosti opakování či prodlužování),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mzdu stanovuje UR,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výběr a jmenování: rektora jmenuje prezident na návrh UR, k němuž AS neuplatnil právo veta (2/3 většinou všech členů),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vybírán UR v otevřeném výběrovém řízení s přihlédnutím ke stanovisku výběrové komise, kterou zřídila UR, součástí je slyšení všech kandidátů před AS.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5D646E1-87E2-7417-BB0B-C5670DB51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11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7B5088B-935E-1972-538B-000989125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80" y="619932"/>
            <a:ext cx="9812819" cy="547856"/>
          </a:xfrm>
        </p:spPr>
        <p:txBody>
          <a:bodyPr>
            <a:normAutofit/>
          </a:bodyPr>
          <a:lstStyle/>
          <a:p>
            <a:r>
              <a:rPr lang="cs-CZ" sz="3200" dirty="0"/>
              <a:t>Rektor</a:t>
            </a:r>
          </a:p>
        </p:txBody>
      </p:sp>
    </p:spTree>
    <p:extLst>
      <p:ext uri="{BB962C8B-B14F-4D97-AF65-F5344CB8AC3E}">
        <p14:creationId xmlns:p14="http://schemas.microsoft.com/office/powerpoint/2010/main" val="3269442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C5206F3A-A4C1-7294-E758-B224F5C5D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957" y="933451"/>
            <a:ext cx="9924043" cy="51865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AS je vrcholným orgánem akademické samosprávy VŠ, který zajišťuje účast zástupců akademické obce na procesu přípravy a schvalování klíčových dokumentů týkajících se činností VŠ, na kontrole činnosti orgánů  a vedoucích pracovníků VŠ a na ochraně akademických hodnot,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má významné pravomoci v oblasti kontroly obsazování funkcí, procesu schvalování některých vnitřních předpisů a projednávání klíčových rozhodnutí; může předkládat podněty rektorovi a UR,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práva AS: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chemeClr val="tx2"/>
                </a:solidFill>
              </a:rPr>
              <a:t>v souladu se zákonem může zasahovat do procesu obsazování jiných akademických orgánů nebo pozic vedoucích pracovníků (UR, veto v případě rektora a děkana),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chemeClr val="tx2"/>
                </a:solidFill>
              </a:rPr>
              <a:t>má roli v procesu schvalování vnitřních předpisů (zejm. těch, které se týkají vzdělávací a tvůrčí činnosti VŠ), strategických dokumentů, rozpočtu, kariérních řádů a rozvoji HR.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76DA8F-5097-7D86-668F-F3EBDF129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12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5BECC55-F893-2C7A-0A3A-22F2F0615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57" y="424079"/>
            <a:ext cx="9628767" cy="329374"/>
          </a:xfrm>
        </p:spPr>
        <p:txBody>
          <a:bodyPr>
            <a:noAutofit/>
          </a:bodyPr>
          <a:lstStyle/>
          <a:p>
            <a:r>
              <a:rPr lang="cs-CZ" sz="3200" dirty="0"/>
              <a:t>Akademický senát VŠ</a:t>
            </a:r>
          </a:p>
        </p:txBody>
      </p:sp>
    </p:spTree>
    <p:extLst>
      <p:ext uri="{BB962C8B-B14F-4D97-AF65-F5344CB8AC3E}">
        <p14:creationId xmlns:p14="http://schemas.microsoft.com/office/powerpoint/2010/main" val="3471799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76F8D1-33B5-D723-AE3E-09768D2FD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961" y="1168842"/>
            <a:ext cx="9956039" cy="495115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fakulty budou v zákoně upraveny obecněji než v současné legislativě,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rektor bude delegovat výkon konkrétních pravomocí fakultám respektive děkanům, popř. dalším fakultním orgánům,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děkan bude vybírán v otevřeném výběrovém řízení rektorem, součástí bude slyšení kandidátů před akademickou obcí fakulty, možnost veta ze strany AS,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mezi delegované pravomoci děkana patří zejména: pracovněprávní vztahy na fakultě, vnitřní organizace fakulty, nakládání s finančními prostředky, tvorba a realizace SP, rozhodování o právech a povinnostech studentů, tvůrčí a doplňková činnost, mezinárodní vztahy a správa majetku fakulty.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1D9D5D-F56F-A10C-4D9E-55BB3317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13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8E4DC01-87C0-EB2F-0D90-49DA0A763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812" y="619932"/>
            <a:ext cx="9900187" cy="429640"/>
          </a:xfrm>
        </p:spPr>
        <p:txBody>
          <a:bodyPr>
            <a:noAutofit/>
          </a:bodyPr>
          <a:lstStyle/>
          <a:p>
            <a:r>
              <a:rPr lang="cs-CZ" sz="3200" dirty="0"/>
              <a:t>Fakulta a děkan</a:t>
            </a:r>
          </a:p>
        </p:txBody>
      </p:sp>
    </p:spTree>
    <p:extLst>
      <p:ext uri="{BB962C8B-B14F-4D97-AF65-F5344CB8AC3E}">
        <p14:creationId xmlns:p14="http://schemas.microsoft.com/office/powerpoint/2010/main" val="1566170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48C14D2-9FA2-3136-5238-9AB1D8A1C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029" y="1025718"/>
            <a:ext cx="9911972" cy="52111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VŠ svým statutem zřídí jeden nebo více z následujících orgánů:</a:t>
            </a:r>
          </a:p>
          <a:p>
            <a:pPr marL="853200" lvl="2" indent="-457200">
              <a:spcAft>
                <a:spcPts val="0"/>
              </a:spcAft>
              <a:buFont typeface="+mj-lt"/>
              <a:buAutoNum type="alphaUcPeriod"/>
            </a:pPr>
            <a:r>
              <a:rPr lang="cs-CZ" sz="1700" dirty="0">
                <a:solidFill>
                  <a:schemeClr val="tx2"/>
                </a:solidFill>
              </a:rPr>
              <a:t>poradní orgán rektora v oblasti akademických kariér a personálního řízení (nazvaný např. „vědecká rada“),</a:t>
            </a:r>
          </a:p>
          <a:p>
            <a:pPr marL="853200" lvl="2" indent="-457200">
              <a:spcAft>
                <a:spcPts val="0"/>
              </a:spcAft>
              <a:buFont typeface="+mj-lt"/>
              <a:buAutoNum type="alphaUcPeriod"/>
            </a:pPr>
            <a:r>
              <a:rPr lang="cs-CZ" sz="1700" dirty="0">
                <a:solidFill>
                  <a:schemeClr val="tx2"/>
                </a:solidFill>
              </a:rPr>
              <a:t>orgán dohlížející na kvalitu činností VŠ (nazvaný např. „rada pro kvalitu“),</a:t>
            </a:r>
          </a:p>
          <a:p>
            <a:pPr marL="853200" lvl="2" indent="-457200">
              <a:spcAft>
                <a:spcPts val="0"/>
              </a:spcAft>
              <a:buFont typeface="+mj-lt"/>
              <a:buAutoNum type="alphaUcPeriod"/>
            </a:pPr>
            <a:r>
              <a:rPr lang="cs-CZ" sz="1700" dirty="0">
                <a:solidFill>
                  <a:schemeClr val="tx2"/>
                </a:solidFill>
              </a:rPr>
              <a:t>orgány usměrňující rozvoj jednotlivých SP, koordinující jejich realizaci, sbírající a vyhodnocující zpětnou vazbu a řešící podněty studentů (nazvané např. „rady studijních programů“),</a:t>
            </a:r>
          </a:p>
          <a:p>
            <a:pPr marL="853200" lvl="2" indent="-457200">
              <a:spcAft>
                <a:spcPts val="0"/>
              </a:spcAft>
              <a:buFont typeface="+mj-lt"/>
              <a:buAutoNum type="alphaUcPeriod"/>
            </a:pPr>
            <a:r>
              <a:rPr lang="cs-CZ" sz="1700" dirty="0">
                <a:solidFill>
                  <a:schemeClr val="tx2"/>
                </a:solidFill>
              </a:rPr>
              <a:t>orgány zajišťující participaci akademické obce fakult na rozhodování v akademických a strategických otázkách týkajících se fakult (nazvané např. „akademické senáty fakult“),</a:t>
            </a:r>
          </a:p>
          <a:p>
            <a:pPr marL="853200" lvl="2" indent="-457200">
              <a:spcAft>
                <a:spcPts val="0"/>
              </a:spcAft>
              <a:buFont typeface="+mj-lt"/>
              <a:buAutoNum type="alphaUcPeriod"/>
            </a:pPr>
            <a:r>
              <a:rPr lang="cs-CZ" sz="1700" dirty="0">
                <a:solidFill>
                  <a:schemeClr val="tx2"/>
                </a:solidFill>
              </a:rPr>
              <a:t>orgán zajišťující ochranu práv studentů,</a:t>
            </a:r>
          </a:p>
          <a:p>
            <a:pPr marL="853200" lvl="2" indent="-457200">
              <a:spcAft>
                <a:spcPts val="0"/>
              </a:spcAft>
              <a:buFont typeface="+mj-lt"/>
              <a:buAutoNum type="alphaUcPeriod"/>
            </a:pPr>
            <a:r>
              <a:rPr lang="cs-CZ" sz="1700" dirty="0">
                <a:solidFill>
                  <a:schemeClr val="tx2"/>
                </a:solidFill>
              </a:rPr>
              <a:t>orgán řešící prohřešky proti akademické etice a integritě (nazvaný např. „etická komise“ nebo „etická a disciplinární komise“),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v orgánech podle bodu A. a B. jsou významně zastoupeni externí všeobecně uznávání odborníci, v orgánu podle bodu C. jsou zastoupeni nebo na jednání pravidelně zváni jako hosté externí odborníci a zástupci zaměstnavatelů, v orgánech dle bodů B., C., D. a E. jsou významně zastoupeni studenti,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orgány mohou vykonávat i více než jednu z působností uvedených v bodech A. až F.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38B0084-61E2-F99C-1419-EBD5EEF9C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14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FCFDA5D-E9EB-27E8-E3B1-57538E4E1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29" y="453224"/>
            <a:ext cx="9911971" cy="572494"/>
          </a:xfrm>
        </p:spPr>
        <p:txBody>
          <a:bodyPr>
            <a:normAutofit/>
          </a:bodyPr>
          <a:lstStyle/>
          <a:p>
            <a:r>
              <a:rPr lang="cs-CZ" sz="3200" dirty="0"/>
              <a:t>Další orgány vysoké školy (nebo fakulty)</a:t>
            </a:r>
          </a:p>
        </p:txBody>
      </p:sp>
    </p:spTree>
    <p:extLst>
      <p:ext uri="{BB962C8B-B14F-4D97-AF65-F5344CB8AC3E}">
        <p14:creationId xmlns:p14="http://schemas.microsoft.com/office/powerpoint/2010/main" val="1267230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D11178E-F394-8534-098D-807D76B1C2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3570" y="1101687"/>
            <a:ext cx="9860430" cy="50183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200" dirty="0">
                <a:solidFill>
                  <a:schemeClr val="tx2"/>
                </a:solidFill>
              </a:rPr>
              <a:t>Náběh rozložený do několika etap od nabytí účinnosti zákona:</a:t>
            </a: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1. fáze – rok po nabytí účinnosti: personální kontinuita, fungování stávajících orgánů VŠ (ev. prodloužení funkčních období stávajícím rektorům, děkanům a členům AS), skládání univerzitních rad - do 6ti měsíců musí být ustaveny první dvě třetiny, které vyberou poslední třetinu, </a:t>
            </a:r>
          </a:p>
          <a:p>
            <a:pPr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2. fáze: Příprava nových statutů a klíčových vnitřních předpisů (nastavení zejm. procesu výběru rektora, volebního řádu a pravidel pro sestavení AS, struktury VŠ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a výběr děkanů, struktury a obsazování dalších orgánů), UR schválí statut a další vnitřní předpisy tak, aby nabyly účinnosti nejdříve 2 a nejvýše 3 roky po nabytí účinnosti zákona,</a:t>
            </a:r>
          </a:p>
          <a:p>
            <a:pPr marL="288000" lvl="1" indent="-288000" algn="just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2"/>
                </a:solidFill>
              </a:rPr>
              <a:t>začátek 3. fáze, kdy VŠ začínají fungovat zcela dle nového zákona, je již v režii UR </a:t>
            </a:r>
            <a:br>
              <a:rPr lang="cs-CZ" sz="2000" dirty="0">
                <a:solidFill>
                  <a:schemeClr val="tx2"/>
                </a:solidFill>
              </a:rPr>
            </a:br>
            <a:r>
              <a:rPr lang="cs-CZ" sz="2000" dirty="0">
                <a:solidFill>
                  <a:schemeClr val="tx2"/>
                </a:solidFill>
              </a:rPr>
              <a:t>a ostatních orgánů VŠ.</a:t>
            </a:r>
          </a:p>
          <a:p>
            <a:pPr marL="288000" lvl="1" indent="-288000" algn="just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cs-CZ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3C47F5A-B6C2-E01C-B319-FA76BEF3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15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4D48052-4730-4241-09EE-D8E4C68D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70" y="453224"/>
            <a:ext cx="9860430" cy="468464"/>
          </a:xfrm>
        </p:spPr>
        <p:txBody>
          <a:bodyPr>
            <a:noAutofit/>
          </a:bodyPr>
          <a:lstStyle/>
          <a:p>
            <a:r>
              <a:rPr lang="cs-CZ" sz="3200" dirty="0"/>
              <a:t>Přechod na nový systém řízení</a:t>
            </a:r>
          </a:p>
        </p:txBody>
      </p:sp>
    </p:spTree>
    <p:extLst>
      <p:ext uri="{BB962C8B-B14F-4D97-AF65-F5344CB8AC3E}">
        <p14:creationId xmlns:p14="http://schemas.microsoft.com/office/powerpoint/2010/main" val="2848433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9718DE13-DEF4-CB9E-AA18-72D7F5774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7910" y="1526650"/>
            <a:ext cx="9916090" cy="45933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Zavedení smlouvy jako: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jednotného rámce pro dominantní část financování,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nástroje strategického dialogu MŠMT – VVŠ,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smlouva s partnerským revizním mechanismem,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nastavení povinných a fakultativních fondů a jejich tvorby,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nastavení legislativního prostředí pro využívání finančních mechanismů.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242269B-8E7A-7807-890B-C00F67A02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16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16994E2-1C20-CB59-A9DE-DE159A551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619932"/>
            <a:ext cx="10051263" cy="726718"/>
          </a:xfrm>
        </p:spPr>
        <p:txBody>
          <a:bodyPr>
            <a:normAutofit/>
          </a:bodyPr>
          <a:lstStyle/>
          <a:p>
            <a:r>
              <a:rPr lang="cs-CZ" sz="3200" dirty="0"/>
              <a:t>Financování a hospodaření – cíle legislativní úpravy</a:t>
            </a:r>
          </a:p>
        </p:txBody>
      </p:sp>
    </p:spTree>
    <p:extLst>
      <p:ext uri="{BB962C8B-B14F-4D97-AF65-F5344CB8AC3E}">
        <p14:creationId xmlns:p14="http://schemas.microsoft.com/office/powerpoint/2010/main" val="1162336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5D245C8C-A065-3640-EE0C-AA9B1E122F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634" y="1137037"/>
            <a:ext cx="10190082" cy="486715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veřejnoprávní smlouva o financování, kterou MŠMT uzavře s každou VVŠ a která vychází ze strategie MŠMT i vysoké školy,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za VVŠ uzavírá rektor po schválení UR,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doba trvání max. 5 let (stejná perioda pro všechny VVŠ),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všechny uzavřené smlouvy jsou veřejně dostupné,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smlouva obsahuje:</a:t>
            </a:r>
          </a:p>
          <a:p>
            <a:pPr lvl="2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cs-CZ" sz="1800" dirty="0">
                <a:solidFill>
                  <a:schemeClr val="tx2"/>
                </a:solidFill>
              </a:rPr>
              <a:t>celkovou výši prostředků pro VVŠ pro první rok a podíl na celkové částce v dalších letech,</a:t>
            </a:r>
          </a:p>
          <a:p>
            <a:pPr lvl="2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cs-CZ" sz="1800" dirty="0">
                <a:solidFill>
                  <a:schemeClr val="tx2"/>
                </a:solidFill>
              </a:rPr>
              <a:t>soubor závazků,  jejich výchozí a cílové hodnoty a mechanismus důsledků jejich nenaplnění,</a:t>
            </a:r>
          </a:p>
          <a:p>
            <a:pPr lvl="2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cs-CZ" sz="1800" dirty="0">
                <a:solidFill>
                  <a:schemeClr val="tx2"/>
                </a:solidFill>
              </a:rPr>
              <a:t>rozpočtovou doložku,</a:t>
            </a:r>
          </a:p>
          <a:p>
            <a:pPr lvl="2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cs-CZ" sz="1800" dirty="0">
                <a:solidFill>
                  <a:schemeClr val="tx2"/>
                </a:solidFill>
              </a:rPr>
              <a:t>způsob a periodicitu plnění smlouvy.</a:t>
            </a:r>
          </a:p>
          <a:p>
            <a:pPr marL="288000" lvl="1" indent="0">
              <a:buNone/>
            </a:pPr>
            <a:endParaRPr lang="cs-CZ" sz="20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E0445CA-5977-B844-BADB-B5B9B8A1C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17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9274050-5720-C293-F2F1-FBD99A41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634" y="469128"/>
            <a:ext cx="9856366" cy="524785"/>
          </a:xfrm>
        </p:spPr>
        <p:txBody>
          <a:bodyPr>
            <a:normAutofit/>
          </a:bodyPr>
          <a:lstStyle/>
          <a:p>
            <a:r>
              <a:rPr lang="cs-CZ" sz="3200" dirty="0"/>
              <a:t>Předpokládané parametry smlouvy</a:t>
            </a:r>
          </a:p>
        </p:txBody>
      </p:sp>
    </p:spTree>
    <p:extLst>
      <p:ext uri="{BB962C8B-B14F-4D97-AF65-F5344CB8AC3E}">
        <p14:creationId xmlns:p14="http://schemas.microsoft.com/office/powerpoint/2010/main" val="931182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9728A7A-7A69-5613-21F7-49D72866F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978" y="1333041"/>
            <a:ext cx="10267721" cy="48143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>
                <a:solidFill>
                  <a:schemeClr val="tx2"/>
                </a:solidFill>
              </a:rPr>
              <a:t>Smlouva propojuje národní strategii s individuální misí každé instituce prostřednictvím tří typů indikátorů, resp. závazků: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tx2"/>
                </a:solidFill>
              </a:rPr>
              <a:t>systémové</a:t>
            </a:r>
            <a:r>
              <a:rPr lang="cs-CZ" sz="2000" dirty="0">
                <a:solidFill>
                  <a:schemeClr val="tx2"/>
                </a:solidFill>
              </a:rPr>
              <a:t> - strategické na národní úrovni a nastavené pro celý systém vysokých škol s individuální cílovou hodnotou pro danou VŠ,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tx2"/>
                </a:solidFill>
              </a:rPr>
              <a:t>institucionální </a:t>
            </a:r>
            <a:r>
              <a:rPr lang="cs-CZ" sz="2000" dirty="0">
                <a:solidFill>
                  <a:schemeClr val="tx2"/>
                </a:solidFill>
              </a:rPr>
              <a:t>- specifické pro danou vysokou školu - výsledek negociace mezi ministerstvem a vysokou školou, odrážejí misi a strategický plán instituce (dialog-</a:t>
            </a:r>
            <a:r>
              <a:rPr lang="cs-CZ" sz="2000" dirty="0" err="1">
                <a:solidFill>
                  <a:schemeClr val="tx2"/>
                </a:solidFill>
              </a:rPr>
              <a:t>based</a:t>
            </a:r>
            <a:r>
              <a:rPr lang="cs-CZ" sz="2000" dirty="0">
                <a:solidFill>
                  <a:schemeClr val="tx2"/>
                </a:solidFill>
              </a:rPr>
              <a:t> funding),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tx2"/>
                </a:solidFill>
              </a:rPr>
              <a:t>vládní </a:t>
            </a:r>
            <a:r>
              <a:rPr lang="cs-CZ" sz="2000" dirty="0">
                <a:solidFill>
                  <a:schemeClr val="tx2"/>
                </a:solidFill>
              </a:rPr>
              <a:t>- vycházející z vládních/národních závazků a iniciativ - navázané na cíle či rozvojové priority vládou schváleného programu.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092EF1D-0C1C-F2F0-2423-B25BAD63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18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E467039-F9C7-62AE-35C5-0E25CA6D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78" y="619932"/>
            <a:ext cx="9945021" cy="560521"/>
          </a:xfrm>
        </p:spPr>
        <p:txBody>
          <a:bodyPr>
            <a:normAutofit/>
          </a:bodyPr>
          <a:lstStyle/>
          <a:p>
            <a:r>
              <a:rPr lang="cs-CZ" sz="3200" dirty="0"/>
              <a:t>Klasifikace smluvních závazků</a:t>
            </a:r>
          </a:p>
        </p:txBody>
      </p:sp>
    </p:spTree>
    <p:extLst>
      <p:ext uri="{BB962C8B-B14F-4D97-AF65-F5344CB8AC3E}">
        <p14:creationId xmlns:p14="http://schemas.microsoft.com/office/powerpoint/2010/main" val="3205363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C6A5A4D-BDCB-A46C-152B-E603A9B26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029" y="1200839"/>
            <a:ext cx="10388906" cy="50372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tx2"/>
                </a:solidFill>
              </a:rPr>
              <a:t>Povinně zřizované fondy: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fond provozních prostředků tvořený částečně ze zisku po zdanění, ze zůstatku příspěvku či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z darů s využitím na provozní výdaje včetně mzdových, krytí ztrát v následujících účetních obdobích nebo převod do fondu rozvoje či fakultativních fondů zřízených vysokou školou,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fond rozvoje tvořený ze zůstatku příspěvku, z odpisů hmotného a nehmotného majetku,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z fondu bude možné financovat kromě reprodukce/rozvoje majetku i vklady do spin-</a:t>
            </a:r>
            <a:r>
              <a:rPr lang="cs-CZ" dirty="0" err="1">
                <a:solidFill>
                  <a:schemeClr val="tx2"/>
                </a:solidFill>
              </a:rPr>
              <a:t>offů</a:t>
            </a:r>
            <a:r>
              <a:rPr lang="cs-CZ" dirty="0">
                <a:solidFill>
                  <a:schemeClr val="tx2"/>
                </a:solidFill>
              </a:rPr>
              <a:t>/start-upů, splácet půjčky, investovat do fondů atd.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/>
                </a:solidFill>
              </a:rPr>
              <a:t>Fakultativně zřizované fondy, např.: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sociální fond,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stipendijní fond tvořený z poplatků za delší studium, v případě, že vysoká škol stipendijní fond nezřídí, zákon určí účelovou vázanost těchto prostředků na podporu studentů v širším smyslu – stipendia a další podpůrné služby pro studenty (poradenství, wellbeing, stravování apod.)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solidFill>
                <a:schemeClr val="tx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solidFill>
                <a:schemeClr val="tx2"/>
              </a:solidFill>
            </a:endParaRP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5E97239-2D73-66A6-AAE4-1348F9021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19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D1AA210-F53F-2B8F-7C30-DC6C1F7C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29" y="619932"/>
            <a:ext cx="9911971" cy="580907"/>
          </a:xfrm>
        </p:spPr>
        <p:txBody>
          <a:bodyPr>
            <a:normAutofit/>
          </a:bodyPr>
          <a:lstStyle/>
          <a:p>
            <a:r>
              <a:rPr lang="cs-CZ" sz="3200" dirty="0"/>
              <a:t>Fondy vysokých škol</a:t>
            </a:r>
          </a:p>
        </p:txBody>
      </p:sp>
    </p:spTree>
    <p:extLst>
      <p:ext uri="{BB962C8B-B14F-4D97-AF65-F5344CB8AC3E}">
        <p14:creationId xmlns:p14="http://schemas.microsoft.com/office/powerpoint/2010/main" val="1705774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3056679-775A-223E-A03B-9B994B7FFF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751" y="1381125"/>
            <a:ext cx="9917250" cy="47388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>
                <a:solidFill>
                  <a:schemeClr val="tx2"/>
                </a:solidFill>
              </a:rPr>
              <a:t>Zákon nastaví pravidla pro VŠ, podle nichž mohou: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si efektivněji vzít komerční půjčku/úvěr po schválení UR, v případě, že by výše půjčky/úvěru překročila zákonem stanovený limit, předpokládá se komunikace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s MŠMT, které však za půjčky vysokých škol neručí, VŠ může využít finanční prostředky poskytnuté formou kontraktu na uhrazení splátek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a poskytnutí záruk, půjčky si vysoká škola může brát pouze na rozvojové účely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v souladu se svou misí a strategií, nemůže z nich hradit svůj provoz,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aktivně zhodnocovat akumulované finanční prostředky, které má ve svých fondech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a vstupovat s majetkovou účastí do jiných právnických osob, pokud je tato účast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v souladu s misí, strategickými cíli a zásadami hospodárného nakládání </a:t>
            </a:r>
            <a:br>
              <a:rPr lang="cs-CZ" dirty="0">
                <a:solidFill>
                  <a:schemeClr val="tx2"/>
                </a:solidFill>
              </a:rPr>
            </a:br>
            <a:r>
              <a:rPr lang="cs-CZ" dirty="0">
                <a:solidFill>
                  <a:schemeClr val="tx2"/>
                </a:solidFill>
              </a:rPr>
              <a:t>s veřejnými prostředky, a to po schválení UR. 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C6638BC-2CCA-6444-A628-712EDEAD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20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D29DFB5-3A7D-3CBB-878C-E7F6C0F1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619932"/>
            <a:ext cx="9917250" cy="761193"/>
          </a:xfrm>
        </p:spPr>
        <p:txBody>
          <a:bodyPr>
            <a:normAutofit/>
          </a:bodyPr>
          <a:lstStyle/>
          <a:p>
            <a:r>
              <a:rPr lang="cs-CZ" sz="2800" dirty="0"/>
              <a:t>Legislativní prostředí pro využití finančních mechanismů</a:t>
            </a:r>
          </a:p>
        </p:txBody>
      </p:sp>
    </p:spTree>
    <p:extLst>
      <p:ext uri="{BB962C8B-B14F-4D97-AF65-F5344CB8AC3E}">
        <p14:creationId xmlns:p14="http://schemas.microsoft.com/office/powerpoint/2010/main" val="4035200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0AAEDF8-1F84-E851-5028-01665716C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92695"/>
            <a:ext cx="9676550" cy="481991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potřeba silného strategického personálního řízení,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inbreeding, nízká mobilita a slabá regulace výběrových řízení,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flexibilní profily akademických pracovníků – tvůrčí činnost, vzdělávací činnost, 3. role, vedení,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potřeba flexibility při obsazování pozic,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potřeba stability a předvídatelnosti pro AP – zavedení tenure track,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kariérní stupně pevně vázané na doživotní tituly doc. a prof.,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potřeba systematického rozvoje hodnocení AP,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podpora rovných příležitostí.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DA03301-CEAD-AF8A-AA64-6CF737BA5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21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21FE3E4-E861-B765-8FFA-4BBF6D84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72764"/>
          </a:xfrm>
        </p:spPr>
        <p:txBody>
          <a:bodyPr>
            <a:normAutofit/>
          </a:bodyPr>
          <a:lstStyle/>
          <a:p>
            <a:r>
              <a:rPr lang="cs-CZ" sz="3000" dirty="0"/>
              <a:t>Akademické kariéry - východiska, problémy a potřeby</a:t>
            </a:r>
          </a:p>
        </p:txBody>
      </p:sp>
    </p:spTree>
    <p:extLst>
      <p:ext uri="{BB962C8B-B14F-4D97-AF65-F5344CB8AC3E}">
        <p14:creationId xmlns:p14="http://schemas.microsoft.com/office/powerpoint/2010/main" val="2548147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4D8CCE3-C155-ECB1-0F91-D33668D3F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1723"/>
            <a:ext cx="9900000" cy="4948277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kompatibilita kariérních řádů VŠ s evropskými standardy: Evropský rámec pro  výzkumné kariéry R1 - R4,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provázanost reformních cílů s personálním řízením vysokých škol,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řešení souběhu pracovních poměrů AP na více vysokých školách </a:t>
            </a:r>
            <a:br>
              <a:rPr lang="cs-CZ" sz="2200" dirty="0">
                <a:solidFill>
                  <a:schemeClr val="tx2"/>
                </a:solidFill>
              </a:rPr>
            </a:br>
            <a:r>
              <a:rPr lang="cs-CZ" sz="2200" dirty="0">
                <a:solidFill>
                  <a:schemeClr val="tx2"/>
                </a:solidFill>
              </a:rPr>
              <a:t>a výzkumných institucích (nebo u dalších zaměstnavatelů),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postavení začínajících výzkumných pracovníků,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generační obměna akademického prostředí (stanovení věkového stropu pro ukončení doby neurčité),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tx2"/>
                </a:solidFill>
              </a:rPr>
              <a:t>přechodná období s dlouhým náběhem s jasným vymezením.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9A26162-4985-0571-8EBC-1AE579A6B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22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AD178ED-CFA2-047A-894B-E4FE23A7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3"/>
            <a:ext cx="9900000" cy="551790"/>
          </a:xfrm>
        </p:spPr>
        <p:txBody>
          <a:bodyPr>
            <a:normAutofit/>
          </a:bodyPr>
          <a:lstStyle/>
          <a:p>
            <a:r>
              <a:rPr lang="cs-CZ" sz="3200" dirty="0"/>
              <a:t>Akademické kariéry - průřezové principy</a:t>
            </a:r>
          </a:p>
        </p:txBody>
      </p:sp>
    </p:spTree>
    <p:extLst>
      <p:ext uri="{BB962C8B-B14F-4D97-AF65-F5344CB8AC3E}">
        <p14:creationId xmlns:p14="http://schemas.microsoft.com/office/powerpoint/2010/main" val="1600340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CBE4E68-432F-B415-040C-0A93C1DFF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728" y="1026543"/>
            <a:ext cx="10365106" cy="5149970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7200" dirty="0">
                <a:solidFill>
                  <a:schemeClr val="tx2"/>
                </a:solidFill>
              </a:rPr>
              <a:t>Činnosti akademických pracovníků, které určují individuální profil každého z nich: vzdělávací činnost, tvůrčí činnost, podpora a vedení, činnosti naplňující třetí roli a případně další oblasti definované VŠ,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7200" dirty="0">
                <a:solidFill>
                  <a:schemeClr val="tx2"/>
                </a:solidFill>
              </a:rPr>
              <a:t>4 základní kvalifikační úrovně:</a:t>
            </a:r>
          </a:p>
          <a:p>
            <a:pPr lvl="2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cs-CZ" sz="6900" b="1" dirty="0">
                <a:solidFill>
                  <a:schemeClr val="tx2"/>
                </a:solidFill>
              </a:rPr>
              <a:t>R1</a:t>
            </a:r>
            <a:r>
              <a:rPr lang="cs-CZ" sz="6900" dirty="0">
                <a:solidFill>
                  <a:schemeClr val="tx2"/>
                </a:solidFill>
              </a:rPr>
              <a:t> – činnosti bez nutnosti Ph.D. (pracovní místa obsazovaná studenty DSP, dnešními asistenty…),</a:t>
            </a:r>
          </a:p>
          <a:p>
            <a:pPr lvl="2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cs-CZ" sz="6900" b="1" dirty="0">
                <a:solidFill>
                  <a:schemeClr val="tx2"/>
                </a:solidFill>
              </a:rPr>
              <a:t>R2</a:t>
            </a:r>
            <a:r>
              <a:rPr lang="cs-CZ" sz="6900" dirty="0">
                <a:solidFill>
                  <a:schemeClr val="tx2"/>
                </a:solidFill>
              </a:rPr>
              <a:t> – činnosti vyžadující Ph.D., stále nutná určitá míra vedení, 3 typy pracovních pozic:</a:t>
            </a:r>
          </a:p>
          <a:p>
            <a:pPr lvl="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6900" dirty="0" err="1">
                <a:solidFill>
                  <a:schemeClr val="tx2"/>
                </a:solidFill>
              </a:rPr>
              <a:t>postdoci</a:t>
            </a:r>
            <a:r>
              <a:rPr lang="cs-CZ" sz="6900" dirty="0">
                <a:solidFill>
                  <a:schemeClr val="tx2"/>
                </a:solidFill>
              </a:rPr>
              <a:t>,</a:t>
            </a:r>
          </a:p>
          <a:p>
            <a:pPr lvl="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6900" dirty="0">
                <a:solidFill>
                  <a:schemeClr val="tx2"/>
                </a:solidFill>
              </a:rPr>
              <a:t>pracovní místa s garantovaným kariérním postupem (tenure track),</a:t>
            </a:r>
          </a:p>
          <a:p>
            <a:pPr lvl="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6900" dirty="0">
                <a:solidFill>
                  <a:schemeClr val="tx2"/>
                </a:solidFill>
              </a:rPr>
              <a:t>ostatní pracovní místa bez bližší specifikace (např. místa vzniklá dočasně v rámci projektů),</a:t>
            </a:r>
          </a:p>
          <a:p>
            <a:pPr lvl="2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cs-CZ" sz="6900" b="1" dirty="0">
                <a:solidFill>
                  <a:schemeClr val="tx2"/>
                </a:solidFill>
              </a:rPr>
              <a:t>R3 – </a:t>
            </a:r>
            <a:r>
              <a:rPr lang="cs-CZ" sz="6900" dirty="0">
                <a:solidFill>
                  <a:schemeClr val="tx2"/>
                </a:solidFill>
              </a:rPr>
              <a:t>činnosti s vysokou mírou samostatnosti a odpovědnosti, vedení týmů, zajišťování kvality (dnešní docenti, vedoucí výzkumných skupin, garanti SP),</a:t>
            </a:r>
          </a:p>
          <a:p>
            <a:pPr lvl="2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cs-CZ" sz="6900" b="1" dirty="0">
                <a:solidFill>
                  <a:schemeClr val="tx2"/>
                </a:solidFill>
              </a:rPr>
              <a:t>R4 </a:t>
            </a:r>
            <a:r>
              <a:rPr lang="cs-CZ" sz="6900" dirty="0">
                <a:solidFill>
                  <a:schemeClr val="tx2"/>
                </a:solidFill>
              </a:rPr>
              <a:t>– špičkoví obecně uznávaní odborníci s mezinárodním přesahem s vysokou mírou odpovědnosti za rozvoj instituce (dnešní profesoři),</a:t>
            </a:r>
          </a:p>
          <a:p>
            <a:pPr marL="342900" lvl="1" indent="-3429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7200" dirty="0">
                <a:solidFill>
                  <a:schemeClr val="tx2"/>
                </a:solidFill>
              </a:rPr>
              <a:t>MŠMT stanoví vyhláškou rámcové požadavky na pozice R1-R4.</a:t>
            </a:r>
          </a:p>
          <a:p>
            <a:pPr marL="288000" lvl="1" indent="0">
              <a:spcBef>
                <a:spcPts val="600"/>
              </a:spcBef>
              <a:buNone/>
            </a:pPr>
            <a:endParaRPr lang="cs-CZ" sz="3300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D0EA40A-570A-D50F-1CF7-EEB38CC7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23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D525014-719E-1A4F-3292-5AEFF3E4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00" y="429659"/>
            <a:ext cx="9842099" cy="500644"/>
          </a:xfrm>
        </p:spPr>
        <p:txBody>
          <a:bodyPr>
            <a:normAutofit/>
          </a:bodyPr>
          <a:lstStyle/>
          <a:p>
            <a:r>
              <a:rPr lang="cs-CZ" sz="3200" dirty="0"/>
              <a:t>Akademické kariéry I – zákonné vymezení</a:t>
            </a:r>
          </a:p>
        </p:txBody>
      </p:sp>
    </p:spTree>
    <p:extLst>
      <p:ext uri="{BB962C8B-B14F-4D97-AF65-F5344CB8AC3E}">
        <p14:creationId xmlns:p14="http://schemas.microsoft.com/office/powerpoint/2010/main" val="2911010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7161044-BCA8-2B12-8BF2-577E1DB5D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4056" y="1152939"/>
            <a:ext cx="9939944" cy="49670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sz="3600" b="1" dirty="0">
                <a:solidFill>
                  <a:schemeClr val="tx2"/>
                </a:solidFill>
              </a:rPr>
              <a:t>Zákon stanoví funkční místa docentů (R3) a profesorů (R4):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v jejich profilu silná složka vzdělávací, tvůrčí, podpory a vedení, podíl na vedení VŠ a službě akademické obci společnosti,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při jejich obsazování důraz na kvalitu vzdělávací i tvůrčí činnosti, 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doba neurčitá s vazbou na pravidelná hodnocení,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tenure track (R3) nebo otevřená výběrová řízení (R4).</a:t>
            </a:r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None/>
            </a:pPr>
            <a:r>
              <a:rPr lang="cs-CZ" sz="3600" b="1" dirty="0">
                <a:solidFill>
                  <a:schemeClr val="tx2"/>
                </a:solidFill>
              </a:rPr>
              <a:t>Hodnocení AP: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hodnocení min. jednou za pět let (možno i dříve) na základě předem známých  transparentních kritérií pro jednotlivé stupně,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ke kritériím se vyjadřuje AS a/nebo VR,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hodnocení provádí odborná hodnoticí komise, pro R2-R4 musí zahrnovat externí členy,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900" dirty="0">
                <a:solidFill>
                  <a:schemeClr val="tx2"/>
                </a:solidFill>
              </a:rPr>
              <a:t>výsledek hodnocení má dopad na výši mzdy, kariérní postup (vč. možnosti skončení pracovního poměru nebo zařazení na pozici ve vyšším kvalifikačním stupni).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8B9CEE4-D799-8648-5C24-D9966B61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24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CA8D097-01F0-8E48-3FE6-8F04F2AC2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5" y="445272"/>
            <a:ext cx="10002753" cy="429371"/>
          </a:xfrm>
        </p:spPr>
        <p:txBody>
          <a:bodyPr>
            <a:normAutofit/>
          </a:bodyPr>
          <a:lstStyle/>
          <a:p>
            <a:r>
              <a:rPr lang="cs-CZ" sz="3000" dirty="0"/>
              <a:t>Akademické kariéry II – funkční místa a hodnocení</a:t>
            </a:r>
          </a:p>
        </p:txBody>
      </p:sp>
    </p:spTree>
    <p:extLst>
      <p:ext uri="{BB962C8B-B14F-4D97-AF65-F5344CB8AC3E}">
        <p14:creationId xmlns:p14="http://schemas.microsoft.com/office/powerpoint/2010/main" val="525314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B7E6F24-7ABA-C9B0-BEA8-CB011ACB6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3213" y="1192697"/>
            <a:ext cx="10108025" cy="510730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dostatečně dlouhé „náběhové“ období </a:t>
            </a:r>
            <a:r>
              <a:rPr lang="cs-CZ" dirty="0">
                <a:solidFill>
                  <a:schemeClr val="tx2"/>
                </a:solidFill>
              </a:rPr>
              <a:t>s důrazem na minimalizaci negativního dopadu na kariéry stávajících AP na všech pozicích, zejm. však doc. a prof.,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postavení dnešních prof. a doc. – tituly získané před účinností nového zákona zůstanou zachovány,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pravidla dle nového zákona </a:t>
            </a:r>
            <a:r>
              <a:rPr lang="cs-CZ" dirty="0">
                <a:solidFill>
                  <a:schemeClr val="tx2"/>
                </a:solidFill>
              </a:rPr>
              <a:t>(a tedy převedení AP na nový systém) se uplatní nejpozději do </a:t>
            </a:r>
            <a:r>
              <a:rPr lang="cs-CZ" b="1" dirty="0">
                <a:solidFill>
                  <a:schemeClr val="tx2"/>
                </a:solidFill>
              </a:rPr>
              <a:t>5ti let </a:t>
            </a:r>
            <a:r>
              <a:rPr lang="cs-CZ" dirty="0">
                <a:solidFill>
                  <a:schemeClr val="tx2"/>
                </a:solidFill>
              </a:rPr>
              <a:t>od nabytí účinnosti (VŠ/UR může rozhodnout o dřívějším termínu),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vydání vyhlášky MŠMT nejpozději do 1 roku, nové vnitřní předpisy VŠ v oblasti HR do 3 let od účinnosti,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návrh MŠMT: </a:t>
            </a:r>
            <a:r>
              <a:rPr lang="cs-CZ" dirty="0">
                <a:solidFill>
                  <a:schemeClr val="tx2"/>
                </a:solidFill>
              </a:rPr>
              <a:t>VŠ zavede systemizovaná místa R2 v tenure track, R3 a R4, pro jejich obsazení 2 možnosti: obsazení ve výběrovém řízení dle nových pravidel nebo obsazení stávajícím AP na základě interního pracovního hodnocení.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A08C038-46BE-0424-7BF0-8A52CF98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25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CFA7B56-5ABD-E8E0-8049-37D951F0A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214" y="619932"/>
            <a:ext cx="9790786" cy="461445"/>
          </a:xfrm>
        </p:spPr>
        <p:txBody>
          <a:bodyPr>
            <a:normAutofit fontScale="90000"/>
          </a:bodyPr>
          <a:lstStyle/>
          <a:p>
            <a:r>
              <a:rPr lang="cs-CZ" dirty="0"/>
              <a:t>Přechodné období</a:t>
            </a:r>
          </a:p>
        </p:txBody>
      </p:sp>
    </p:spTree>
    <p:extLst>
      <p:ext uri="{BB962C8B-B14F-4D97-AF65-F5344CB8AC3E}">
        <p14:creationId xmlns:p14="http://schemas.microsoft.com/office/powerpoint/2010/main" val="4213039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270A3B4-DCC7-A842-B53F-02F1AE7AA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082" y="1465242"/>
            <a:ext cx="10323954" cy="477282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implementace principů nastavených v EHEA,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místo oblastí vzdělávání používání pouze klasifikace SP dle mezinárodního systému ISCED-F,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uzákonění definice joint degree  (vč. využití European Joint Approach),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zakotvení kreditového systému ECTS (vč. hodnotící škály A- F),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ukotvení principů ESG na všech 3 úrovních (VŠ, standardů i činností NAÚ):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podmínkou je členství NAÚ v ENQA a registrace v EQAR,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standardy pro akreditace plně v gesci NAÚ,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flexibilní studium pro heterogenní populaci studentů (nejen v rámci SP ale i CŽV).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D7D5DF7-07BA-D547-915E-C946785E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26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AE9BA5B-7D0A-0F9F-D16A-2C99871EB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82" y="517793"/>
            <a:ext cx="10217426" cy="947449"/>
          </a:xfrm>
        </p:spPr>
        <p:txBody>
          <a:bodyPr>
            <a:normAutofit/>
          </a:bodyPr>
          <a:lstStyle/>
          <a:p>
            <a:r>
              <a:rPr lang="cs-CZ" sz="2800" dirty="0"/>
              <a:t>Flexibilní a dostupné studium, zajišťování kvality a akreditace - východiska</a:t>
            </a:r>
          </a:p>
        </p:txBody>
      </p:sp>
    </p:spTree>
    <p:extLst>
      <p:ext uri="{BB962C8B-B14F-4D97-AF65-F5344CB8AC3E}">
        <p14:creationId xmlns:p14="http://schemas.microsoft.com/office/powerpoint/2010/main" val="1912291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FD53F9-B473-8EFF-C373-7BA36866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10128"/>
          </a:xfrm>
        </p:spPr>
        <p:txBody>
          <a:bodyPr>
            <a:normAutofit/>
          </a:bodyPr>
          <a:lstStyle/>
          <a:p>
            <a:r>
              <a:rPr lang="cs-CZ" sz="2800" dirty="0"/>
              <a:t>Flexibilní a dostupné studium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131F26-22F9-594A-9C49-2021E71A9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1" y="1266286"/>
            <a:ext cx="9900000" cy="464174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s-CZ" sz="2400" dirty="0">
                <a:solidFill>
                  <a:schemeClr val="tx2"/>
                </a:solidFill>
              </a:rPr>
              <a:t>Zákon ukotví: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chemeClr val="tx2"/>
                </a:solidFill>
              </a:rPr>
              <a:t>definici studijních programů</a:t>
            </a:r>
            <a:r>
              <a:rPr lang="cs-CZ" sz="2400" dirty="0">
                <a:solidFill>
                  <a:schemeClr val="tx2"/>
                </a:solidFill>
              </a:rPr>
              <a:t> prostřednictvím výsledků učení a profilu absolventa,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chemeClr val="tx2"/>
                </a:solidFill>
              </a:rPr>
              <a:t>flexibilní průchod studiem</a:t>
            </a:r>
            <a:r>
              <a:rPr lang="cs-CZ" sz="2400" dirty="0">
                <a:solidFill>
                  <a:schemeClr val="tx2"/>
                </a:solidFill>
              </a:rPr>
              <a:t>:</a:t>
            </a:r>
          </a:p>
          <a:p>
            <a:pPr marL="846900" lvl="1" indent="-342900" algn="just">
              <a:buFont typeface="Courier New" panose="02070309020205020404" pitchFamily="49" charset="0"/>
              <a:buChar char="o"/>
            </a:pPr>
            <a:r>
              <a:rPr lang="cs-CZ" sz="2200" dirty="0">
                <a:solidFill>
                  <a:schemeClr val="tx2"/>
                </a:solidFill>
              </a:rPr>
              <a:t>uvolnění pravidel pro přijímací řízení dle potřeb VŠ, </a:t>
            </a:r>
          </a:p>
          <a:p>
            <a:pPr marL="846900" lvl="1" indent="-342900" algn="just">
              <a:buFont typeface="Courier New" panose="02070309020205020404" pitchFamily="49" charset="0"/>
              <a:buChar char="o"/>
            </a:pPr>
            <a:r>
              <a:rPr lang="cs-CZ" sz="2200" dirty="0">
                <a:solidFill>
                  <a:schemeClr val="tx2"/>
                </a:solidFill>
              </a:rPr>
              <a:t>důraz na uznávání studijních výsledků získaných jinou cestou než v daném SP  - povinnost vysokých škol nastavit jasná pravidla ve svých vnitřních předpisech,</a:t>
            </a:r>
          </a:p>
          <a:p>
            <a:pPr marL="846900" lvl="1" indent="-342900" algn="just">
              <a:buFont typeface="Courier New" panose="02070309020205020404" pitchFamily="49" charset="0"/>
              <a:buChar char="o"/>
            </a:pPr>
            <a:r>
              <a:rPr lang="cs-CZ" sz="2200" dirty="0">
                <a:solidFill>
                  <a:schemeClr val="tx2"/>
                </a:solidFill>
              </a:rPr>
              <a:t>full-</a:t>
            </a:r>
            <a:r>
              <a:rPr lang="cs-CZ" sz="2200" dirty="0" err="1">
                <a:solidFill>
                  <a:schemeClr val="tx2"/>
                </a:solidFill>
              </a:rPr>
              <a:t>time</a:t>
            </a:r>
            <a:r>
              <a:rPr lang="cs-CZ" sz="2200" dirty="0">
                <a:solidFill>
                  <a:schemeClr val="tx2"/>
                </a:solidFill>
              </a:rPr>
              <a:t> (denní)  a part-</a:t>
            </a:r>
            <a:r>
              <a:rPr lang="cs-CZ" sz="2200" dirty="0" err="1">
                <a:solidFill>
                  <a:schemeClr val="tx2"/>
                </a:solidFill>
              </a:rPr>
              <a:t>time</a:t>
            </a:r>
            <a:r>
              <a:rPr lang="cs-CZ" sz="2200" dirty="0">
                <a:solidFill>
                  <a:schemeClr val="tx2"/>
                </a:solidFill>
              </a:rPr>
              <a:t> (externí) formy studia – rozvolnění studia až na dvojnásobek standardní doby studia,</a:t>
            </a:r>
          </a:p>
          <a:p>
            <a:pPr marL="846900" lvl="1" indent="-342900" algn="just">
              <a:buFont typeface="Courier New" panose="02070309020205020404" pitchFamily="49" charset="0"/>
              <a:buChar char="o"/>
            </a:pPr>
            <a:r>
              <a:rPr lang="cs-CZ" sz="2200" dirty="0">
                <a:solidFill>
                  <a:schemeClr val="tx2"/>
                </a:solidFill>
              </a:rPr>
              <a:t>výuka jednotlivých předmětů/modulů může být uskutečňována prezenční, distanční nebo kombinovanou formou  -  zvolená forma výuky musí odpovídat charakteru studijního předmětu a umožňovat dosažení stanovených výsledků učení.</a:t>
            </a:r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5708680-4964-E0BC-D3FF-4747CD457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4916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A40B4D4-A357-9219-E578-26B35D2E1F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112" y="1399142"/>
            <a:ext cx="9856888" cy="47208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>
                <a:solidFill>
                  <a:schemeClr val="tx2"/>
                </a:solidFill>
              </a:rPr>
              <a:t>Zákon zavede: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programy krátkého cyklu </a:t>
            </a:r>
            <a:r>
              <a:rPr lang="cs-CZ" dirty="0">
                <a:solidFill>
                  <a:schemeClr val="tx2"/>
                </a:solidFill>
              </a:rPr>
              <a:t>– profesně zaměřené programy v oblastech Bc. SP,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revizi profilů SP </a:t>
            </a:r>
            <a:r>
              <a:rPr lang="cs-CZ" dirty="0">
                <a:solidFill>
                  <a:schemeClr val="tx2"/>
                </a:solidFill>
              </a:rPr>
              <a:t>–  studijní program může být uskutečňován profesně zaměřenou cestou, tomu odpovídá profil absolventa vymezený výsledky učení, které odpovídají požadavkům praxe a umožňují absolventovi výkon regulovaného povolání nebo odborné činnosti v příslušné oblasti; tomu odpovídá zejm. obsah studia, struktura kurikula a rozsah praktické výuky,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definici sdruženého studia,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minimální požadavky na akreditační standardy (min. na garanty, personální zabezpečení a tvůrčí činnost) pro větší právní jistotu NAÚ i VŠ,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/>
                </a:solidFill>
              </a:rPr>
              <a:t>zákon posílí roli CŽV</a:t>
            </a:r>
            <a:r>
              <a:rPr lang="cs-CZ" dirty="0">
                <a:solidFill>
                  <a:schemeClr val="tx2"/>
                </a:solidFill>
              </a:rPr>
              <a:t>, zavede definici mikrocertifikátů (a jejich přenositelnosti a  kumulace). 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DAE8490-EB1A-E51E-7BB7-BE3F989F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28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7C42F7C-AE27-13CE-7418-C0657BD7E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112" y="619932"/>
            <a:ext cx="9856887" cy="533007"/>
          </a:xfrm>
        </p:spPr>
        <p:txBody>
          <a:bodyPr>
            <a:normAutofit/>
          </a:bodyPr>
          <a:lstStyle/>
          <a:p>
            <a:r>
              <a:rPr lang="cs-CZ" sz="3200" dirty="0"/>
              <a:t>Flexibilní a dostupné studium</a:t>
            </a:r>
          </a:p>
        </p:txBody>
      </p:sp>
    </p:spTree>
    <p:extLst>
      <p:ext uri="{BB962C8B-B14F-4D97-AF65-F5344CB8AC3E}">
        <p14:creationId xmlns:p14="http://schemas.microsoft.com/office/powerpoint/2010/main" val="2451919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5DA4668-F1E0-BC1B-0CBD-718B6B74A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099" y="1176793"/>
            <a:ext cx="9783901" cy="494320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ESG</a:t>
            </a:r>
            <a:r>
              <a:rPr lang="cs-CZ" dirty="0">
                <a:solidFill>
                  <a:schemeClr val="tx2"/>
                </a:solidFill>
              </a:rPr>
              <a:t> jsou postaveny na odpovědnosti a autonomii – VŠ mají mít robustní, transparentní a funkční vnitřní systém zajišťování kvality,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institucionální audit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ověření schopnosti vysoké školy mít nastavený funkční systém zajišťování kvality, který zaručuje dlouhodobý rozvoj kvality činností vysoké školy,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výstupem evaluační zpráva se souborem doporučení,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akreditace </a:t>
            </a:r>
            <a:r>
              <a:rPr lang="cs-CZ" b="1" dirty="0">
                <a:solidFill>
                  <a:schemeClr val="tx2"/>
                </a:solidFill>
              </a:rPr>
              <a:t>nových studijních programů </a:t>
            </a:r>
            <a:r>
              <a:rPr lang="cs-CZ" dirty="0">
                <a:solidFill>
                  <a:schemeClr val="tx2"/>
                </a:solidFill>
              </a:rPr>
              <a:t>(zejm. v oblasti regulovaných profesí) na dobu neurčitou (možnost udělení sankcí ze strany NAÚ v podobě omezení akreditací SP),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možnost podstoupit institucionální audit u </a:t>
            </a:r>
            <a:r>
              <a:rPr lang="cs-CZ" b="1" dirty="0">
                <a:solidFill>
                  <a:schemeClr val="tx2"/>
                </a:solidFill>
              </a:rPr>
              <a:t>EU agentury registrované v EQAR,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nastavení poplatků za úkony NAÚ.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25253C7-9BE4-75FD-0431-A67FB8966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29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7AD9235F-299D-EF02-24BD-B33E630E0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485030"/>
            <a:ext cx="9783900" cy="596347"/>
          </a:xfrm>
        </p:spPr>
        <p:txBody>
          <a:bodyPr>
            <a:normAutofit/>
          </a:bodyPr>
          <a:lstStyle/>
          <a:p>
            <a:r>
              <a:rPr lang="cs-CZ" sz="3200" dirty="0"/>
              <a:t>Zajišťování kvality a akreditace</a:t>
            </a:r>
          </a:p>
        </p:txBody>
      </p:sp>
    </p:spTree>
    <p:extLst>
      <p:ext uri="{BB962C8B-B14F-4D97-AF65-F5344CB8AC3E}">
        <p14:creationId xmlns:p14="http://schemas.microsoft.com/office/powerpoint/2010/main" val="3779795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BC29091-7115-68D8-3C2C-728B0528D3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103" y="1613141"/>
            <a:ext cx="9962898" cy="45068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plnohodnotné členství NAÚ v ENQA a registrace v EQAR,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zapojení NAÚ </a:t>
            </a:r>
            <a:r>
              <a:rPr lang="cs-CZ" dirty="0">
                <a:solidFill>
                  <a:schemeClr val="tx2"/>
                </a:solidFill>
              </a:rPr>
              <a:t>do širšího spektra evaluací vysokých škol,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2"/>
                </a:solidFill>
              </a:rPr>
              <a:t>propojení institucionálních auditů a hodnocení dalších tvůrčích činností,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strategické propojení </a:t>
            </a:r>
            <a:r>
              <a:rPr lang="cs-CZ" dirty="0">
                <a:solidFill>
                  <a:schemeClr val="tx2"/>
                </a:solidFill>
              </a:rPr>
              <a:t>roztříštěných a nesystematických evaluací povede k: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vytvoření odborně silné instituce zajišťování kvality,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integrace know-how na národní i mezinárodní úrovni,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zlepšení kvality a využitelnosti zpětné vazby pro MŠMT i pro VŠ,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tx2"/>
                </a:solidFill>
              </a:rPr>
              <a:t>snížení administrativní zátěže a odstranění duplicitního vykazování dat. 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A9E3F3B-0F67-E052-1F81-526697C2E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30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2F99E0C-6EAE-151B-DBE4-1525DC81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87" y="619932"/>
            <a:ext cx="9902513" cy="803426"/>
          </a:xfrm>
        </p:spPr>
        <p:txBody>
          <a:bodyPr>
            <a:normAutofit fontScale="90000"/>
          </a:bodyPr>
          <a:lstStyle/>
          <a:p>
            <a:r>
              <a:rPr lang="cs-CZ" dirty="0"/>
              <a:t>Posílení role NAÚ v oblasti evaluace činností VŠ</a:t>
            </a:r>
          </a:p>
        </p:txBody>
      </p:sp>
    </p:spTree>
    <p:extLst>
      <p:ext uri="{BB962C8B-B14F-4D97-AF65-F5344CB8AC3E}">
        <p14:creationId xmlns:p14="http://schemas.microsoft.com/office/powerpoint/2010/main" val="965340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F84DA6-F678-BCF0-CCBB-EF18338FC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164" y="619932"/>
            <a:ext cx="9823836" cy="635991"/>
          </a:xfrm>
        </p:spPr>
        <p:txBody>
          <a:bodyPr>
            <a:normAutofit/>
          </a:bodyPr>
          <a:lstStyle/>
          <a:p>
            <a:r>
              <a:rPr lang="cs-CZ" sz="3200" dirty="0"/>
              <a:t>Přechodná období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68FAA0-7C72-A79C-6790-80B59AF73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162" y="1377109"/>
            <a:ext cx="9823837" cy="4705416"/>
          </a:xfrm>
        </p:spPr>
        <p:txBody>
          <a:bodyPr/>
          <a:lstStyle/>
          <a:p>
            <a:pPr marL="288000" lvl="1" indent="-2880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prodloužení akreditací SP na dobu neurčitou,</a:t>
            </a:r>
          </a:p>
          <a:p>
            <a:pPr marL="288000" lvl="1" indent="-2880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udělené institucionální reakreditace (popř. krátce udělené IA) budou považovány za provedený institucionální audit,</a:t>
            </a:r>
          </a:p>
          <a:p>
            <a:pPr marL="288000" lvl="1" indent="-2880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příprava standardů a metodik pro nový systém akreditací do 1,5 roku od zveřejnění zákona ve Sbírce,</a:t>
            </a:r>
          </a:p>
          <a:p>
            <a:pPr marL="288000" lvl="1" indent="-2880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2"/>
                </a:solidFill>
              </a:rPr>
              <a:t>změny v oblasti studia nejpozději do 1 roku od nabytí účinnosti zákona.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87F50E-5AA4-95B9-8645-FAA5D939E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5213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16183"/>
            <a:ext cx="5400000" cy="1916866"/>
          </a:xfrm>
        </p:spPr>
        <p:txBody>
          <a:bodyPr/>
          <a:lstStyle/>
          <a:p>
            <a:r>
              <a:rPr lang="cs-CZ" dirty="0"/>
              <a:t>Děkuji za pozornost.</a:t>
            </a:r>
            <a:br>
              <a:rPr lang="cs-CZ" dirty="0"/>
            </a:br>
            <a:endParaRPr lang="cs-CZ" dirty="0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245429"/>
            <a:ext cx="5400000" cy="1968940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 MŠMT.pptx" id="{19925459-CF34-4A69-B635-1F4656492D71}" vid="{A25452EA-D31D-4D35-A42A-BE24A17EB3E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EA4D3114431B4CA1C9B1B5A3598623" ma:contentTypeVersion="20" ma:contentTypeDescription="Vytvoří nový dokument" ma:contentTypeScope="" ma:versionID="6e1c8d931b138e8b00420be6c9c94985">
  <xsd:schema xmlns:xsd="http://www.w3.org/2001/XMLSchema" xmlns:xs="http://www.w3.org/2001/XMLSchema" xmlns:p="http://schemas.microsoft.com/office/2006/metadata/properties" xmlns:ns2="aaabc790-61c3-4ed2-bf48-4fd4653df86f" xmlns:ns3="9230b3a5-857e-4604-8e9a-a3cafa8dc0df" targetNamespace="http://schemas.microsoft.com/office/2006/metadata/properties" ma:root="true" ma:fieldsID="c455432545bac475e8a733797a19b572" ns2:_="" ns3:_="">
    <xsd:import namespace="aaabc790-61c3-4ed2-bf48-4fd4653df86f"/>
    <xsd:import namespace="9230b3a5-857e-4604-8e9a-a3cafa8dc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g1bf7dc5913d4011ad560cddbd11b96d" minOccurs="0"/>
                <xsd:element ref="ns3:TaxCatchAll" minOccurs="0"/>
                <xsd:element ref="ns2:Akce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Pozn_x00e1_mka" minOccurs="0"/>
                <xsd:element ref="ns2:Po_x0159_ad_x00ed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bc790-61c3-4ed2-bf48-4fd4653df8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g1bf7dc5913d4011ad560cddbd11b96d" ma:index="15" nillable="true" ma:taxonomy="true" ma:internalName="g1bf7dc5913d4011ad560cddbd11b96d" ma:taxonomyFieldName="Gestor" ma:displayName="Gestor" ma:readOnly="false" ma:default="" ma:fieldId="{01bf7dc5-913d-4011-ad56-0cddbd11b96d}" ma:taxonomyMulti="true" ma:sspId="7705af95-af8b-4274-9321-7e268ee4833a" ma:termSetId="8ed8c9ea-7052-4c1d-a4d7-b9c10bffea6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Akce" ma:index="17" nillable="true" ma:displayName="Akce" ma:format="Dropdown" ma:internalName="Akce">
      <xsd:simpleType>
        <xsd:restriction base="dms:Text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7705af95-af8b-4274-9321-7e268ee483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Pozn_x00e1_mka" ma:index="24" nillable="true" ma:displayName="Poznámka" ma:format="Dropdown" ma:internalName="Pozn_x00e1_mka">
      <xsd:simpleType>
        <xsd:restriction base="dms:Note">
          <xsd:maxLength value="255"/>
        </xsd:restriction>
      </xsd:simpleType>
    </xsd:element>
    <xsd:element name="Po_x0159_ad_x00ed_" ma:index="25" nillable="true" ma:displayName="Pořadí" ma:format="Dropdown" ma:internalName="Po_x0159_ad_x00ed_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30b3a5-857e-4604-8e9a-a3cafa8dc0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5eedd47-934c-4dd0-a667-4857a7469ef2}" ma:internalName="TaxCatchAll" ma:showField="CatchAllData" ma:web="9230b3a5-857e-4604-8e9a-a3cafa8dc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abc790-61c3-4ed2-bf48-4fd4653df86f">
      <Terms xmlns="http://schemas.microsoft.com/office/infopath/2007/PartnerControls"/>
    </lcf76f155ced4ddcb4097134ff3c332f>
    <TaxCatchAll xmlns="9230b3a5-857e-4604-8e9a-a3cafa8dc0df" xsi:nil="true"/>
    <Akce xmlns="aaabc790-61c3-4ed2-bf48-4fd4653df86f" xsi:nil="true"/>
    <g1bf7dc5913d4011ad560cddbd11b96d xmlns="aaabc790-61c3-4ed2-bf48-4fd4653df86f">
      <Terms xmlns="http://schemas.microsoft.com/office/infopath/2007/PartnerControls"/>
    </g1bf7dc5913d4011ad560cddbd11b96d>
    <Pozn_x00e1_mka xmlns="aaabc790-61c3-4ed2-bf48-4fd4653df86f" xsi:nil="true"/>
    <Po_x0159_ad_x00ed_ xmlns="aaabc790-61c3-4ed2-bf48-4fd4653df86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8AFFE2-6882-4868-B4BD-4ECECABBCD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bc790-61c3-4ed2-bf48-4fd4653df86f"/>
    <ds:schemaRef ds:uri="9230b3a5-857e-4604-8e9a-a3cafa8dc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19C120-5274-443A-93A6-139E5591E124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230b3a5-857e-4604-8e9a-a3cafa8dc0df"/>
    <ds:schemaRef ds:uri="aaabc790-61c3-4ed2-bf48-4fd4653df86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2732</TotalTime>
  <Words>3451</Words>
  <Application>Microsoft Macintosh PowerPoint</Application>
  <PresentationFormat>Širokoúhlá obrazovka</PresentationFormat>
  <Paragraphs>293</Paragraphs>
  <Slides>32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7" baseType="lpstr">
      <vt:lpstr>Aptos</vt:lpstr>
      <vt:lpstr>Arial</vt:lpstr>
      <vt:lpstr>Courier New</vt:lpstr>
      <vt:lpstr>Wingdings</vt:lpstr>
      <vt:lpstr>JVS PPS Light</vt:lpstr>
      <vt:lpstr> Příprava věcného záměru zákona  o vysokých školách</vt:lpstr>
      <vt:lpstr>Cíle setkání</vt:lpstr>
      <vt:lpstr>Harmonogram</vt:lpstr>
      <vt:lpstr>Cíle věcného záměru</vt:lpstr>
      <vt:lpstr>Principy reformy</vt:lpstr>
      <vt:lpstr>Principy reformy</vt:lpstr>
      <vt:lpstr>Hlavní body z dosavadních jednání – co jsme si odnesli</vt:lpstr>
      <vt:lpstr>Řízení a správa - principy navrhované revize</vt:lpstr>
      <vt:lpstr>Univerzitní rada</vt:lpstr>
      <vt:lpstr>Členství v univerzitní radě, složení a obsazování</vt:lpstr>
      <vt:lpstr>Rektor</vt:lpstr>
      <vt:lpstr>Akademický senát VŠ</vt:lpstr>
      <vt:lpstr>Fakulta a děkan</vt:lpstr>
      <vt:lpstr>Další orgány vysoké školy (nebo fakulty)</vt:lpstr>
      <vt:lpstr>Přechod na nový systém řízení</vt:lpstr>
      <vt:lpstr>Financování a hospodaření – cíle legislativní úpravy</vt:lpstr>
      <vt:lpstr>Předpokládané parametry smlouvy</vt:lpstr>
      <vt:lpstr>Klasifikace smluvních závazků</vt:lpstr>
      <vt:lpstr>Fondy vysokých škol</vt:lpstr>
      <vt:lpstr>Legislativní prostředí pro využití finančních mechanismů</vt:lpstr>
      <vt:lpstr>Akademické kariéry - východiska, problémy a potřeby</vt:lpstr>
      <vt:lpstr>Akademické kariéry - průřezové principy</vt:lpstr>
      <vt:lpstr>Akademické kariéry I – zákonné vymezení</vt:lpstr>
      <vt:lpstr>Akademické kariéry II – funkční místa a hodnocení</vt:lpstr>
      <vt:lpstr>Přechodné období</vt:lpstr>
      <vt:lpstr>Flexibilní a dostupné studium, zajišťování kvality a akreditace - východiska</vt:lpstr>
      <vt:lpstr>Flexibilní a dostupné studium</vt:lpstr>
      <vt:lpstr>Flexibilní a dostupné studium</vt:lpstr>
      <vt:lpstr>Zajišťování kvality a akreditace</vt:lpstr>
      <vt:lpstr>Posílení role NAÚ v oblasti evaluace činností VŠ</vt:lpstr>
      <vt:lpstr>Přechodná období</vt:lpstr>
      <vt:lpstr>Děkuji za pozornost.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Příprava věcného záměru zákona o vysokých školách</dc:title>
  <dc:subject/>
  <dc:creator>Núňez Tayupanta Lucie</dc:creator>
  <cp:keywords/>
  <dc:description/>
  <cp:lastModifiedBy>Dana Bilíková</cp:lastModifiedBy>
  <cp:revision>81</cp:revision>
  <cp:lastPrinted>2026-08-13T09:57:39Z</cp:lastPrinted>
  <dcterms:created xsi:type="dcterms:W3CDTF">2026-04-30T11:36:17Z</dcterms:created>
  <dcterms:modified xsi:type="dcterms:W3CDTF">2026-08-17T19:16:30Z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0x01010058EA4D3114431B4CA1C9B1B5A3598623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Gestor">
    <vt:lpwstr/>
  </property>
</Properties>
</file>