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lnSpc>
                <a:spcPct val="100000"/>
              </a:lnSpc>
              <a:defRPr sz="44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1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9144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700"/>
              </a:spcBef>
              <a:buSzTx/>
              <a:buFont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lnSpc>
                <a:spcPct val="100000"/>
              </a:lnSpc>
              <a:defRPr sz="44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21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914400">
              <a:lnSpc>
                <a:spcPct val="100000"/>
              </a:lnSpc>
              <a:spcBef>
                <a:spcPts val="700"/>
              </a:spcBef>
              <a:buChar char="•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914400">
              <a:lnSpc>
                <a:spcPct val="100000"/>
              </a:lnSpc>
              <a:spcBef>
                <a:spcPts val="700"/>
              </a:spcBef>
              <a:buChar char="–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914400">
              <a:lnSpc>
                <a:spcPct val="100000"/>
              </a:lnSpc>
              <a:spcBef>
                <a:spcPts val="700"/>
              </a:spcBef>
              <a:buChar char="•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914400">
              <a:lnSpc>
                <a:spcPct val="100000"/>
              </a:lnSpc>
              <a:spcBef>
                <a:spcPts val="700"/>
              </a:spcBef>
              <a:buChar char="–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 defTabSz="914400">
              <a:lnSpc>
                <a:spcPct val="100000"/>
              </a:lnSpc>
              <a:spcBef>
                <a:spcPts val="700"/>
              </a:spcBef>
              <a:buChar char="»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2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názvu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lnSpc>
                <a:spcPct val="100000"/>
              </a:lnSpc>
              <a:defRPr sz="4000" cap="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30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90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9144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defTabSz="9144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defTabSz="9144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defTabSz="9144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defTabSz="914400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1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lnSpc>
                <a:spcPct val="100000"/>
              </a:lnSpc>
              <a:defRPr sz="44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39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914400">
              <a:lnSpc>
                <a:spcPct val="100000"/>
              </a:lnSpc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90575" indent="-333375" defTabSz="914400">
              <a:lnSpc>
                <a:spcPct val="100000"/>
              </a:lnSpc>
              <a:spcBef>
                <a:spcPts val="600"/>
              </a:spcBef>
              <a:buChar char="–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 defTabSz="914400">
              <a:lnSpc>
                <a:spcPct val="100000"/>
              </a:lnSpc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 defTabSz="914400">
              <a:lnSpc>
                <a:spcPct val="100000"/>
              </a:lnSpc>
              <a:spcBef>
                <a:spcPts val="600"/>
              </a:spcBef>
              <a:buChar char="–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 defTabSz="914400">
              <a:lnSpc>
                <a:spcPct val="100000"/>
              </a:lnSpc>
              <a:spcBef>
                <a:spcPts val="600"/>
              </a:spcBef>
              <a:buChar char="»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0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lnSpc>
                <a:spcPct val="100000"/>
              </a:lnSpc>
              <a:defRPr sz="44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48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9144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defTabSz="9144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defTabSz="9144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defTabSz="9144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defTabSz="914400">
              <a:lnSpc>
                <a:spcPct val="100000"/>
              </a:lnSpc>
              <a:spcBef>
                <a:spcPts val="500"/>
              </a:spcBef>
              <a:buSzTx/>
              <a:buFontTx/>
              <a:buNone/>
              <a:defRPr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5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endParaRPr/>
          </a:p>
        </p:txBody>
      </p:sp>
      <p:sp>
        <p:nvSpPr>
          <p:cNvPr id="50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názvu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lnSpc>
                <a:spcPct val="100000"/>
              </a:lnSpc>
              <a:defRPr sz="44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58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názvu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4400">
              <a:lnSpc>
                <a:spcPct val="100000"/>
              </a:lnSpc>
              <a:def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73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914400">
              <a:lnSpc>
                <a:spcPct val="100000"/>
              </a:lnSpc>
              <a:spcBef>
                <a:spcPts val="700"/>
              </a:spcBef>
              <a:buChar char="•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 defTabSz="914400">
              <a:lnSpc>
                <a:spcPct val="100000"/>
              </a:lnSpc>
              <a:spcBef>
                <a:spcPts val="700"/>
              </a:spcBef>
              <a:buChar char="–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 defTabSz="914400">
              <a:lnSpc>
                <a:spcPct val="100000"/>
              </a:lnSpc>
              <a:spcBef>
                <a:spcPts val="700"/>
              </a:spcBef>
              <a:buChar char="•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 defTabSz="914400">
              <a:lnSpc>
                <a:spcPct val="100000"/>
              </a:lnSpc>
              <a:spcBef>
                <a:spcPts val="700"/>
              </a:spcBef>
              <a:buChar char="–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 defTabSz="914400">
              <a:lnSpc>
                <a:spcPct val="100000"/>
              </a:lnSpc>
              <a:spcBef>
                <a:spcPts val="700"/>
              </a:spcBef>
              <a:buChar char="»"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5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názvu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3" cy="566738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914400">
              <a:lnSpc>
                <a:spcPct val="100000"/>
              </a:lnSpc>
              <a:def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 názvu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3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3" cy="804865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91440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defTabSz="91440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defTabSz="91440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defTabSz="91440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defTabSz="914400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5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</p:spPr>
        <p:txBody>
          <a:bodyPr lIns="45718" tIns="45718" rIns="45718" bIns="45718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8450937" y="6429562"/>
            <a:ext cx="240404" cy="232269"/>
          </a:xfrm>
          <a:prstGeom prst="rect">
            <a:avLst/>
          </a:prstGeom>
        </p:spPr>
        <p:txBody>
          <a:bodyPr lIns="68794" tIns="68794" rIns="68794" bIns="68794"/>
          <a:lstStyle>
            <a:lvl1pPr>
              <a:defRPr sz="7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100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0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463877" y="2440601"/>
            <a:ext cx="15370739" cy="1125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1463877" y="3705407"/>
            <a:ext cx="15370739" cy="5866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6624148" y="9773146"/>
            <a:ext cx="210468" cy="19738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 defTabSz="1362655">
              <a:defRPr sz="140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135494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00049" marR="0" indent="-400049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−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1pPr>
      <a:lvl2pPr marL="721782" marR="0" indent="-455082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−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2pPr>
      <a:lvl3pPr marL="1039812" marR="0" indent="-500062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−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3pPr>
      <a:lvl4pPr marL="1374549" marR="0" indent="-568097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−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4pPr>
      <a:lvl5pPr marL="1660069" marR="0" indent="-588509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−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5pPr>
      <a:lvl6pPr marL="2628900" marR="0" indent="-342900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•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6pPr>
      <a:lvl7pPr marL="3086100" marR="0" indent="-342900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•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7pPr>
      <a:lvl8pPr marL="3543298" marR="0" indent="-342899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•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8pPr>
      <a:lvl9pPr marL="4000498" marR="0" indent="-342898" algn="l" defTabSz="1354945" rtl="0" latinLnBrk="0">
        <a:lnSpc>
          <a:spcPct val="90000"/>
        </a:lnSpc>
        <a:spcBef>
          <a:spcPts val="1300"/>
        </a:spcBef>
        <a:spcAft>
          <a:spcPts val="0"/>
        </a:spcAft>
        <a:buClrTx/>
        <a:buSzPct val="100000"/>
        <a:buFont typeface="Arial"/>
        <a:buChar char="•"/>
        <a:tabLst/>
        <a:defRPr sz="3000" b="0" i="0" u="none" strike="noStrike" cap="none" spc="0" baseline="0">
          <a:solidFill>
            <a:srgbClr val="006BAB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13626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evnostpoznani.cz/upol_pevnost_verze_short_nove_logo.mp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FaXR5SjNso?si=8bH7p4VMgOljB2q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youtube.com/shorts/cpvopZ-Ib48?feature=shar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Nadpis 1"/>
          <p:cNvSpPr txBox="1"/>
          <p:nvPr/>
        </p:nvSpPr>
        <p:spPr>
          <a:xfrm>
            <a:off x="3978247" y="921626"/>
            <a:ext cx="11186308" cy="160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algn="ctr" defTabSz="1075545">
              <a:lnSpc>
                <a:spcPct val="120000"/>
              </a:lnSpc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MATĚJ DOSTÁLEK </a:t>
            </a:r>
          </a:p>
          <a:p>
            <a:pPr algn="ctr" defTabSz="1075545">
              <a:lnSpc>
                <a:spcPct val="120000"/>
              </a:lnSpc>
              <a:defRPr sz="30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Prorektor Univerzity Palackého </a:t>
            </a:r>
          </a:p>
          <a:p>
            <a:pPr algn="ctr" defTabSz="1075545">
              <a:lnSpc>
                <a:spcPct val="120000"/>
              </a:lnSpc>
              <a:defRPr sz="21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 komunikaci a společenskou odpovědnost</a:t>
            </a:r>
          </a:p>
        </p:txBody>
      </p:sp>
      <p:pic>
        <p:nvPicPr>
          <p:cNvPr id="112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590" y="3430334"/>
            <a:ext cx="6041622" cy="3426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UTTF_loga_badge_CZ_bila.png" descr="UTTF_loga_badge_CZ_bi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967" y="7545620"/>
            <a:ext cx="2178271" cy="2178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Nadpis 1"/>
          <p:cNvSpPr txBox="1"/>
          <p:nvPr/>
        </p:nvSpPr>
        <p:spPr>
          <a:xfrm>
            <a:off x="4067456" y="6439927"/>
            <a:ext cx="11186308" cy="160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20000"/>
              </a:lnSpc>
              <a:defRPr sz="43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Příběh univerzity pro společnost</a:t>
            </a:r>
          </a:p>
        </p:txBody>
      </p:sp>
      <p:pic>
        <p:nvPicPr>
          <p:cNvPr id="117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5848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UTTF_loga_badge_CZ_bila.png" descr="UTTF_loga_badge_CZ_bi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477" y="1164276"/>
            <a:ext cx="4648267" cy="46482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B2A80-5B9D-2488-3AD3-49A6D2855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Obrázek 11" descr="Obrázek 11">
            <a:extLst>
              <a:ext uri="{FF2B5EF4-FFF2-40B4-BE49-F238E27FC236}">
                <a16:creationId xmlns:a16="http://schemas.microsoft.com/office/drawing/2014/main" id="{69C27C41-9147-1CC4-62A1-E18751D86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Nadpis 1">
            <a:extLst>
              <a:ext uri="{FF2B5EF4-FFF2-40B4-BE49-F238E27FC236}">
                <a16:creationId xmlns:a16="http://schemas.microsoft.com/office/drawing/2014/main" id="{9193CEE1-A129-56FB-1ABA-49EDFC641541}"/>
              </a:ext>
            </a:extLst>
          </p:cNvPr>
          <p:cNvSpPr txBox="1"/>
          <p:nvPr/>
        </p:nvSpPr>
        <p:spPr>
          <a:xfrm>
            <a:off x="3174075" y="3368290"/>
            <a:ext cx="12379760" cy="304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cs-CZ" dirty="0">
                <a:hlinkClick r:id="rId3"/>
              </a:rPr>
              <a:t>Odkaz na propagační video</a:t>
            </a:r>
            <a:r>
              <a:rPr lang="cs-CZ" dirty="0"/>
              <a:t> Pevnosti poznání </a:t>
            </a:r>
            <a:endParaRPr dirty="0"/>
          </a:p>
        </p:txBody>
      </p:sp>
      <p:pic>
        <p:nvPicPr>
          <p:cNvPr id="126" name="image2.png" descr="image2.png">
            <a:extLst>
              <a:ext uri="{FF2B5EF4-FFF2-40B4-BE49-F238E27FC236}">
                <a16:creationId xmlns:a16="http://schemas.microsoft.com/office/drawing/2014/main" id="{8456916B-AA0B-524D-40C9-6A5A7C2A7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4880243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Nadpis 1"/>
          <p:cNvSpPr txBox="1"/>
          <p:nvPr/>
        </p:nvSpPr>
        <p:spPr>
          <a:xfrm>
            <a:off x="3174075" y="3368290"/>
            <a:ext cx="12379760" cy="304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JAKÁ JE ROLE UNIVERZITY V DNEŠNÍ SPOLEČNOSTI? </a:t>
            </a:r>
          </a:p>
        </p:txBody>
      </p:sp>
      <p:pic>
        <p:nvPicPr>
          <p:cNvPr id="126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Nadpis 1"/>
          <p:cNvSpPr txBox="1"/>
          <p:nvPr/>
        </p:nvSpPr>
        <p:spPr>
          <a:xfrm>
            <a:off x="3770802" y="2910446"/>
            <a:ext cx="11186307" cy="160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UNIVERZITY MINULOSTI</a:t>
            </a:r>
          </a:p>
        </p:txBody>
      </p:sp>
      <p:pic>
        <p:nvPicPr>
          <p:cNvPr id="130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extBox 9"/>
          <p:cNvSpPr txBox="1"/>
          <p:nvPr/>
        </p:nvSpPr>
        <p:spPr>
          <a:xfrm>
            <a:off x="2345255" y="3198055"/>
            <a:ext cx="14037399" cy="293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677472">
              <a:defRPr sz="2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defRPr sz="2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2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4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Strážci, tvůrci a producenti poznání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Nadpis 1"/>
          <p:cNvSpPr txBox="1"/>
          <p:nvPr/>
        </p:nvSpPr>
        <p:spPr>
          <a:xfrm>
            <a:off x="3770802" y="2430386"/>
            <a:ext cx="11186307" cy="160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 CO DNES?</a:t>
            </a:r>
          </a:p>
        </p:txBody>
      </p:sp>
      <p:pic>
        <p:nvPicPr>
          <p:cNvPr id="135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Box 9"/>
          <p:cNvSpPr txBox="1"/>
          <p:nvPr/>
        </p:nvSpPr>
        <p:spPr>
          <a:xfrm>
            <a:off x="2110493" y="2763715"/>
            <a:ext cx="14506924" cy="293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677472">
              <a:defRPr sz="2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defRPr sz="2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2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4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Excelence ve vědě a vzdělávání nestačí…</a:t>
            </a:r>
          </a:p>
          <a:p>
            <a:pPr algn="ctr" defTabSz="677472">
              <a:lnSpc>
                <a:spcPct val="140000"/>
              </a:lnSpc>
              <a:defRPr sz="4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Úkolem není připravovat jednotlivce na profesní život…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Nadpis 1"/>
          <p:cNvSpPr txBox="1"/>
          <p:nvPr/>
        </p:nvSpPr>
        <p:spPr>
          <a:xfrm>
            <a:off x="1444751" y="4122027"/>
            <a:ext cx="15838407" cy="160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957234">
              <a:lnSpc>
                <a:spcPct val="110000"/>
              </a:lnSpc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PŘIPRAVIT SPOLEČNOST NA BUDOUCNOST </a:t>
            </a:r>
          </a:p>
        </p:txBody>
      </p:sp>
      <p:pic>
        <p:nvPicPr>
          <p:cNvPr id="140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Nadpis 1"/>
          <p:cNvSpPr txBox="1"/>
          <p:nvPr/>
        </p:nvSpPr>
        <p:spPr>
          <a:xfrm>
            <a:off x="1444751" y="4122027"/>
            <a:ext cx="15838407" cy="160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DŮVĚRA = KOMODITA BUDOUCNOSTI</a:t>
            </a:r>
          </a:p>
        </p:txBody>
      </p:sp>
      <p:pic>
        <p:nvPicPr>
          <p:cNvPr id="144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Nadpis 1"/>
          <p:cNvSpPr txBox="1"/>
          <p:nvPr/>
        </p:nvSpPr>
        <p:spPr>
          <a:xfrm>
            <a:off x="3332412" y="1309901"/>
            <a:ext cx="12379760" cy="304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IDENTITA UP?  </a:t>
            </a:r>
          </a:p>
        </p:txBody>
      </p:sp>
      <p:pic>
        <p:nvPicPr>
          <p:cNvPr id="148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Budování důvěry, komunity a institucionální odolnosti…"/>
          <p:cNvSpPr txBox="1"/>
          <p:nvPr/>
        </p:nvSpPr>
        <p:spPr>
          <a:xfrm>
            <a:off x="1649905" y="3278577"/>
            <a:ext cx="14988190" cy="2633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 defTabSz="1075545">
              <a:lnSpc>
                <a:spcPct val="110000"/>
              </a:lnSpc>
              <a:defRPr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Budování důvěry, komunity a institucionální odolnosti</a:t>
            </a:r>
          </a:p>
          <a:p>
            <a:pPr algn="ctr" defTabSz="1075545">
              <a:lnSpc>
                <a:spcPct val="110000"/>
              </a:lnSpc>
              <a:defRPr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5000"/>
              <a:t>Univerzita stojící na hodnotách budoucnosti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6469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UTTF_loga_badge_CZ_bila.png" descr="UTTF_loga_badge_CZ_bi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246" y="990566"/>
            <a:ext cx="6116487" cy="61164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Nadpis 1"/>
          <p:cNvSpPr txBox="1"/>
          <p:nvPr/>
        </p:nvSpPr>
        <p:spPr>
          <a:xfrm>
            <a:off x="1552186" y="1864145"/>
            <a:ext cx="15842713" cy="432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algn="ctr" defTabSz="752881">
              <a:lnSpc>
                <a:spcPct val="110000"/>
              </a:lnSpc>
              <a:defRPr sz="4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Ekosystém univerzitní příslušnosti</a:t>
            </a:r>
            <a:br/>
            <a:endParaRPr/>
          </a:p>
          <a:p>
            <a:pPr algn="ctr" defTabSz="752881">
              <a:lnSpc>
                <a:spcPct val="110000"/>
              </a:lnSpc>
              <a:defRPr sz="4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Univerzita, která nejen vzdělává, ale propojuje a udržuje vztah s lidmi po celý život</a:t>
            </a:r>
          </a:p>
          <a:p>
            <a:pPr algn="ctr" defTabSz="752881">
              <a:lnSpc>
                <a:spcPct val="110000"/>
              </a:lnSpc>
              <a:defRPr sz="4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752881">
              <a:lnSpc>
                <a:spcPct val="110000"/>
              </a:lnSpc>
              <a:defRPr sz="4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komunitu využívá k pozitivní změně společnosti</a:t>
            </a:r>
          </a:p>
        </p:txBody>
      </p:sp>
      <p:pic>
        <p:nvPicPr>
          <p:cNvPr id="157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24E2-1EDE-A5A4-F920-CE1BE2F06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Obrázek 11" descr="Obrázek 11">
            <a:extLst>
              <a:ext uri="{FF2B5EF4-FFF2-40B4-BE49-F238E27FC236}">
                <a16:creationId xmlns:a16="http://schemas.microsoft.com/office/drawing/2014/main" id="{6F46D18A-CD7B-2366-9AD4-B49F0B4C2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Nadpis 1">
            <a:extLst>
              <a:ext uri="{FF2B5EF4-FFF2-40B4-BE49-F238E27FC236}">
                <a16:creationId xmlns:a16="http://schemas.microsoft.com/office/drawing/2014/main" id="{A4576AB3-FB9B-4C3B-57DD-086C289B63BA}"/>
              </a:ext>
            </a:extLst>
          </p:cNvPr>
          <p:cNvSpPr txBox="1"/>
          <p:nvPr/>
        </p:nvSpPr>
        <p:spPr>
          <a:xfrm>
            <a:off x="1341171" y="4382262"/>
            <a:ext cx="15842713" cy="1061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ctr" defTabSz="752881">
              <a:lnSpc>
                <a:spcPct val="110000"/>
              </a:lnSpc>
              <a:defRPr sz="4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cs-CZ" dirty="0">
                <a:hlinkClick r:id="rId3"/>
              </a:rPr>
              <a:t>Odkaz na klip</a:t>
            </a:r>
            <a:r>
              <a:rPr lang="cs-CZ" dirty="0"/>
              <a:t> </a:t>
            </a:r>
            <a:r>
              <a:rPr lang="en-US" dirty="0" err="1"/>
              <a:t>kampa</a:t>
            </a:r>
            <a:r>
              <a:rPr lang="cs-CZ" dirty="0"/>
              <a:t>ně</a:t>
            </a:r>
            <a:r>
              <a:rPr lang="en-US" dirty="0"/>
              <a:t> UP to the Future</a:t>
            </a:r>
            <a:r>
              <a:rPr lang="cs-CZ" dirty="0"/>
              <a:t> (YouTube)</a:t>
            </a:r>
            <a:endParaRPr dirty="0"/>
          </a:p>
        </p:txBody>
      </p:sp>
      <p:pic>
        <p:nvPicPr>
          <p:cNvPr id="157" name="image2.png" descr="image2.png">
            <a:extLst>
              <a:ext uri="{FF2B5EF4-FFF2-40B4-BE49-F238E27FC236}">
                <a16:creationId xmlns:a16="http://schemas.microsoft.com/office/drawing/2014/main" id="{398887F7-C2DD-F770-D0FF-C580F3941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1949386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ChatGPT Image 2. 6. 2026 15_12_49.png" descr="ChatGPT Image 2. 6. 2026 15_12_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951" y="-70805"/>
            <a:ext cx="18529901" cy="104286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nova_zbrojnice.png" descr="nova_zbrojn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457" y="-1999972"/>
            <a:ext cx="18532521" cy="12355014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Nadpis 1"/>
          <p:cNvSpPr txBox="1"/>
          <p:nvPr/>
        </p:nvSpPr>
        <p:spPr>
          <a:xfrm>
            <a:off x="-571150" y="8300680"/>
            <a:ext cx="12379761" cy="30474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Nadpis 1"/>
          <p:cNvSpPr txBox="1"/>
          <p:nvPr/>
        </p:nvSpPr>
        <p:spPr>
          <a:xfrm>
            <a:off x="3622698" y="676550"/>
            <a:ext cx="12379760" cy="304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STUDENTSKÉ CENTRUM</a:t>
            </a:r>
          </a:p>
        </p:txBody>
      </p:sp>
      <p:pic>
        <p:nvPicPr>
          <p:cNvPr id="169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Nadpis 1"/>
          <p:cNvSpPr txBox="1"/>
          <p:nvPr/>
        </p:nvSpPr>
        <p:spPr>
          <a:xfrm>
            <a:off x="1468988" y="2330586"/>
            <a:ext cx="15842713" cy="5625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Mimokurikulární poradenství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Kariérní centrum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Dobrovolnické centrum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Absolventský klub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Rozvoj soft-skills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Studentské spolky a kluby </a:t>
            </a:r>
          </a:p>
          <a:p>
            <a:pPr algn="ctr" defTabSz="1075545">
              <a:lnSpc>
                <a:spcPct val="110000"/>
              </a:lnSpc>
              <a:defRPr sz="4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Wellbeing, psychologická a krizová pomoc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nímek obrazovky 2026-09-01 v 16.10.09.png" descr="Snímek obrazovky 2026-09-01 v 16.10.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994" y="374649"/>
            <a:ext cx="9207501" cy="9537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Ve_e_e_v_Ope_e_-_online_leaflet_B.jpg" descr="Ve_e_e_v_Ope_e_-_online_leaflet_B.jpg"/>
          <p:cNvPicPr>
            <a:picLocks noChangeAspect="1"/>
          </p:cNvPicPr>
          <p:nvPr/>
        </p:nvPicPr>
        <p:blipFill>
          <a:blip r:embed="rId3"/>
          <a:srcRect t="49819" b="24764"/>
          <a:stretch>
            <a:fillRect/>
          </a:stretch>
        </p:blipFill>
        <p:spPr>
          <a:xfrm>
            <a:off x="11819073" y="374649"/>
            <a:ext cx="5033545" cy="9537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exterier.jpg" descr="exter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343" y="3425828"/>
            <a:ext cx="7360347" cy="4906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6-2.jpg" descr="6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940" y="287859"/>
            <a:ext cx="7360347" cy="4600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3_final.jpg" descr="3_fina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3882" y="5093525"/>
            <a:ext cx="7354463" cy="4600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Obrázek Codex 1. 9. 2026 16_27_07.png" descr="Obrázek Codex 1. 9. 2026 16_27_0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401" y="1047832"/>
            <a:ext cx="2918404" cy="1652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Snímek obrazovky 2026-09-01 v 15.58.13.png" descr="Snímek obrazovky 2026-09-01 v 15.58.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322" y="841467"/>
            <a:ext cx="6223825" cy="86040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Snímek obrazovky 2026-09-01 v 15.58.28.png" descr="Snímek obrazovky 2026-09-01 v 15.58.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620" y="841467"/>
            <a:ext cx="6772233" cy="8604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uttf merch QS 035-X2.jpg" descr="uttf merch QS 035-X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644" y="0"/>
            <a:ext cx="1285875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uttf merch QS 024-X2.jpg" descr="uttf merch QS 024-X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1554" y="0"/>
            <a:ext cx="7715251" cy="1028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uttf merch QS 046-X2.jpg" descr="uttf merch QS 046-X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6006" y="-3193143"/>
            <a:ext cx="18560012" cy="13920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Nadpis 1"/>
          <p:cNvSpPr txBox="1"/>
          <p:nvPr/>
        </p:nvSpPr>
        <p:spPr>
          <a:xfrm>
            <a:off x="3385191" y="3315511"/>
            <a:ext cx="12379760" cy="304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NOVÁ GENERACE UNIVERZITNÍ KOMUNIKACE</a:t>
            </a:r>
          </a:p>
        </p:txBody>
      </p:sp>
      <p:pic>
        <p:nvPicPr>
          <p:cNvPr id="199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Snímek obrazovky 2026-09-01 v 16.04.19.png" descr="Snímek obrazovky 2026-09-01 v 16.04.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315" y="4122171"/>
            <a:ext cx="4924920" cy="3995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Snímek obrazovky 2026-09-01 v 16.04.02.png" descr="Snímek obrazovky 2026-09-01 v 16.04.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3088" y="4068865"/>
            <a:ext cx="5549901" cy="4102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csm_podcast-banner-3-1-01_a522be332b.jpg" descr="csm_podcast-banner-3-1-01_a522be332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295" y="230641"/>
            <a:ext cx="10790219" cy="3596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zurnal_2026_02_cz_obalka_nahled.pdf" descr="zurnal_2026_02_cz_obalka_nahled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255" y="-15446"/>
            <a:ext cx="5989402" cy="7700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1960" y="8986774"/>
            <a:ext cx="1742259" cy="988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772559943_1504635558369120_5249310838460737102_n.jpg" descr="772559943_1504635558369120_524931083846073710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6274" y="352703"/>
            <a:ext cx="4496904" cy="4496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779842564_4753174061671263_2164166252566344363_n.png.jpeg" descr="779842564_4753174061671263_2164166252566344363_n.png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880" y="212026"/>
            <a:ext cx="5752240" cy="7206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641590881_1356706476495363_1696767880321564195_n.jpg" descr="641590881_1356706476495363_1696767880321564195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6274" y="5143500"/>
            <a:ext cx="4496904" cy="337267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075F564-6117-C150-839A-8D35DCFC4E78}"/>
              </a:ext>
            </a:extLst>
          </p:cNvPr>
          <p:cNvSpPr txBox="1"/>
          <p:nvPr/>
        </p:nvSpPr>
        <p:spPr>
          <a:xfrm>
            <a:off x="977594" y="2601155"/>
            <a:ext cx="5233182" cy="21698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500" b="0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Odkaz na video</a:t>
            </a:r>
            <a:r>
              <a:rPr lang="cs-CZ" sz="4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4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cs-CZ" sz="4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Vem</a:t>
            </a:r>
            <a:r>
              <a:rPr lang="cs-CZ" sz="4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kvantum na výlet“</a:t>
            </a:r>
            <a:endParaRPr kumimoji="0" lang="cs-CZ" sz="45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UTTF_zakazemetyinternety_poster_A3.pdf" descr="UTTF_zakazemetyinternety_poster_A3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8" y="-2022105"/>
            <a:ext cx="9448826" cy="13361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UTTF_krizeukoncena_poster_A2_online.pdf" descr="UTTF_krizeukoncena_poster_A2_online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1148" y="-1603729"/>
            <a:ext cx="8856194" cy="12525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xtBox 9"/>
          <p:cNvSpPr txBox="1"/>
          <p:nvPr/>
        </p:nvSpPr>
        <p:spPr>
          <a:xfrm>
            <a:off x="2598421" y="1981292"/>
            <a:ext cx="14037400" cy="407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677472">
              <a:lnSpc>
                <a:spcPct val="140000"/>
              </a:lnSpc>
              <a:defRPr sz="2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‚</a:t>
            </a:r>
          </a:p>
        </p:txBody>
      </p:sp>
      <p:pic>
        <p:nvPicPr>
          <p:cNvPr id="222" name="UTTF_mikrocertifikat_FB_event_cover (kopie 2).png" descr="UTTF_mikrocertifikat_FB_event_cover (kopie 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8388" y="-88525"/>
            <a:ext cx="19991018" cy="10464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Snímek obrazovky 2026-09-01 v 15.01.06.png" descr="Snímek obrazovky 2026-09-01 v 15.01.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84" y="7430594"/>
            <a:ext cx="2394666" cy="24083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Nadpis 1"/>
          <p:cNvSpPr txBox="1"/>
          <p:nvPr/>
        </p:nvSpPr>
        <p:spPr>
          <a:xfrm>
            <a:off x="4023967" y="715886"/>
            <a:ext cx="11186308" cy="160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algn="ctr" defTabSz="1075545">
              <a:lnSpc>
                <a:spcPct val="110000"/>
              </a:lnSpc>
              <a:defRPr sz="6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UP TO THE FUTURE</a:t>
            </a:r>
          </a:p>
          <a:p>
            <a:pPr algn="ctr" defTabSz="1075545">
              <a:lnSpc>
                <a:spcPct val="110000"/>
              </a:lnSpc>
              <a:defRPr sz="38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Nový příběh o tom, proč potřebujeme univerzity</a:t>
            </a:r>
          </a:p>
        </p:txBody>
      </p:sp>
      <p:pic>
        <p:nvPicPr>
          <p:cNvPr id="227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830" y="7693683"/>
            <a:ext cx="3318769" cy="1882146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extBox 9"/>
          <p:cNvSpPr txBox="1"/>
          <p:nvPr/>
        </p:nvSpPr>
        <p:spPr>
          <a:xfrm>
            <a:off x="2125300" y="2763715"/>
            <a:ext cx="14037399" cy="4961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677472">
              <a:lnSpc>
                <a:spcPct val="140000"/>
              </a:lnSpc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jaké by měly být, aby obstály v 21. století?</a:t>
            </a:r>
          </a:p>
          <a:p>
            <a:pPr algn="ctr" defTabSz="677472">
              <a:lnSpc>
                <a:spcPct val="140000"/>
              </a:lnSpc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algn="ctr" defTabSz="677472">
              <a:lnSpc>
                <a:spcPct val="140000"/>
              </a:lnSpc>
              <a:defRPr sz="3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Odpovědné</a:t>
            </a:r>
            <a:br/>
            <a:r>
              <a:t>Udržitelné</a:t>
            </a:r>
            <a:br/>
            <a:r>
              <a:t>Odolné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Obrázek 11" descr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37" y="7831276"/>
            <a:ext cx="5123639" cy="1606961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Nadpis 1"/>
          <p:cNvSpPr txBox="1"/>
          <p:nvPr/>
        </p:nvSpPr>
        <p:spPr>
          <a:xfrm>
            <a:off x="3978247" y="921626"/>
            <a:ext cx="11186308" cy="160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ctr" defTabSz="1075545">
              <a:lnSpc>
                <a:spcPct val="120000"/>
              </a:lnSpc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MATĚJ DOSTÁLEK </a:t>
            </a:r>
          </a:p>
          <a:p>
            <a:pPr algn="ctr" defTabSz="1075545">
              <a:lnSpc>
                <a:spcPct val="120000"/>
              </a:lnSpc>
              <a:defRPr sz="30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Příběh</a:t>
            </a:r>
            <a:r>
              <a:rPr dirty="0"/>
              <a:t> </a:t>
            </a:r>
            <a:r>
              <a:rPr dirty="0" err="1"/>
              <a:t>univerzity</a:t>
            </a:r>
            <a:r>
              <a:rPr dirty="0"/>
              <a:t> pro </a:t>
            </a:r>
            <a:r>
              <a:rPr dirty="0" err="1"/>
              <a:t>společnost</a:t>
            </a:r>
            <a:endParaRPr dirty="0"/>
          </a:p>
        </p:txBody>
      </p:sp>
      <p:pic>
        <p:nvPicPr>
          <p:cNvPr id="232" name="image2.png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590" y="3430334"/>
            <a:ext cx="6041622" cy="3426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UTTF_loga_badge_CZ_bila.png" descr="UTTF_loga_badge_CZ_bi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967" y="7545620"/>
            <a:ext cx="2178271" cy="2178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189</Words>
  <Application>Microsoft Office PowerPoint</Application>
  <PresentationFormat>Vlastní</PresentationFormat>
  <Paragraphs>47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Hrstka Dušan</dc:creator>
  <cp:lastModifiedBy>Hrstka Dušan</cp:lastModifiedBy>
  <cp:revision>7</cp:revision>
  <dcterms:modified xsi:type="dcterms:W3CDTF">2026-09-10T14:29:12Z</dcterms:modified>
</cp:coreProperties>
</file>