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9"/>
  </p:notesMasterIdLst>
  <p:sldIdLst>
    <p:sldId id="310" r:id="rId2"/>
    <p:sldId id="334" r:id="rId3"/>
    <p:sldId id="336" r:id="rId4"/>
    <p:sldId id="335" r:id="rId5"/>
    <p:sldId id="323" r:id="rId6"/>
    <p:sldId id="326" r:id="rId7"/>
    <p:sldId id="327" r:id="rId8"/>
    <p:sldId id="325" r:id="rId9"/>
    <p:sldId id="329" r:id="rId10"/>
    <p:sldId id="331" r:id="rId11"/>
    <p:sldId id="338" r:id="rId12"/>
    <p:sldId id="339" r:id="rId13"/>
    <p:sldId id="337" r:id="rId14"/>
    <p:sldId id="330" r:id="rId15"/>
    <p:sldId id="328" r:id="rId16"/>
    <p:sldId id="333" r:id="rId17"/>
    <p:sldId id="29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t gra" initials="Rg" lastIdx="11" clrIdx="0">
    <p:extLst>
      <p:ext uri="{19B8F6BF-5375-455C-9EA6-DF929625EA0E}">
        <p15:presenceInfo xmlns:p15="http://schemas.microsoft.com/office/powerpoint/2012/main" userId="852fc29426a7b1cb" providerId="Windows Live"/>
      </p:ext>
    </p:extLst>
  </p:cmAuthor>
  <p:cmAuthor id="2" name="Návrat Miroslav" initials="NM" lastIdx="20" clrIdx="1">
    <p:extLst>
      <p:ext uri="{19B8F6BF-5375-455C-9EA6-DF929625EA0E}">
        <p15:presenceInfo xmlns:p15="http://schemas.microsoft.com/office/powerpoint/2012/main" userId="S-1-5-21-1024343765-948047755-1557874966-30005" providerId="AD"/>
      </p:ext>
    </p:extLst>
  </p:cmAuthor>
  <p:cmAuthor id="3" name="Kuchařová Veronika" initials="KV" lastIdx="1" clrIdx="2">
    <p:extLst>
      <p:ext uri="{19B8F6BF-5375-455C-9EA6-DF929625EA0E}">
        <p15:presenceInfo xmlns:p15="http://schemas.microsoft.com/office/powerpoint/2012/main" userId="S-1-5-21-1024343765-948047755-1557874966-26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B2D5D8"/>
    <a:srgbClr val="7F7F7F"/>
    <a:srgbClr val="61A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 snapToGrid="0">
      <p:cViewPr>
        <p:scale>
          <a:sx n="50" d="100"/>
          <a:sy n="50" d="100"/>
        </p:scale>
        <p:origin x="28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ysinkam\Documents\O%20311\Infrastruktury\Platba%202025\Finance%20VVI%202023-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/>
              <a:t>Rozdělení</a:t>
            </a:r>
            <a:r>
              <a:rPr lang="cs-CZ" sz="1800" b="1" baseline="0" dirty="0"/>
              <a:t> VVI podle typu hostitelské instituce </a:t>
            </a:r>
          </a:p>
          <a:p>
            <a:pPr>
              <a:defRPr/>
            </a:pPr>
            <a:r>
              <a:rPr lang="cs-CZ" sz="1800" b="1" baseline="0" dirty="0"/>
              <a:t>(dle výše podpory)</a:t>
            </a:r>
            <a:endParaRPr lang="cs-CZ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2F-43E4-ACDB-27E0188172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2F-43E4-ACDB-27E0188172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2F-43E4-ACDB-27E0188172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'Smlouvy_2025 srpen (2)'!$U$59:$U$61</c:f>
              <c:strCache>
                <c:ptCount val="3"/>
                <c:pt idx="0">
                  <c:v>VŠ</c:v>
                </c:pt>
                <c:pt idx="1">
                  <c:v>AV ČR</c:v>
                </c:pt>
                <c:pt idx="2">
                  <c:v>ostatní</c:v>
                </c:pt>
              </c:strCache>
            </c:strRef>
          </c:cat>
          <c:val>
            <c:numRef>
              <c:f>'Smlouvy_2025 srpen (2)'!$V$59:$V$61</c:f>
              <c:numCache>
                <c:formatCode>0.00%</c:formatCode>
                <c:ptCount val="3"/>
                <c:pt idx="0">
                  <c:v>0.26566188200006202</c:v>
                </c:pt>
                <c:pt idx="1">
                  <c:v>0.34549199100438899</c:v>
                </c:pt>
                <c:pt idx="2">
                  <c:v>0.38884612699554899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2F-43E4-ACDB-27E018817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5D55-CA7B-4358-AFEF-A66498C35363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F52C-6A56-4EF8-AFAD-C1D6265052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3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288271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372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05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734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2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8D9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obrázek 2">
            <a:extLst>
              <a:ext uri="{FF2B5EF4-FFF2-40B4-BE49-F238E27FC236}">
                <a16:creationId xmlns:a16="http://schemas.microsoft.com/office/drawing/2014/main" id="{DEBA1952-2E33-4348-A94B-18B5522077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0000" y="936001"/>
            <a:ext cx="10726331" cy="5166037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rgbClr val="428D96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30154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72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ri.eu/roadmap-archiv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tao.org/" TargetMode="External"/><Relationship Id="rId13" Type="http://schemas.openxmlformats.org/officeDocument/2006/relationships/hyperlink" Target="https://www.ehri-project.eu/" TargetMode="External"/><Relationship Id="rId18" Type="http://schemas.openxmlformats.org/officeDocument/2006/relationships/hyperlink" Target="http://www.eu-openscreen.eu/" TargetMode="External"/><Relationship Id="rId3" Type="http://schemas.openxmlformats.org/officeDocument/2006/relationships/hyperlink" Target="https://www.anaee.eu/" TargetMode="External"/><Relationship Id="rId21" Type="http://schemas.openxmlformats.org/officeDocument/2006/relationships/hyperlink" Target="https://www.structuralbiology.eu/" TargetMode="External"/><Relationship Id="rId7" Type="http://schemas.openxmlformats.org/officeDocument/2006/relationships/hyperlink" Target="https://www.clarin.eu/" TargetMode="External"/><Relationship Id="rId12" Type="http://schemas.openxmlformats.org/officeDocument/2006/relationships/hyperlink" Target="http://www.ecrin.org/" TargetMode="External"/><Relationship Id="rId17" Type="http://schemas.openxmlformats.org/officeDocument/2006/relationships/hyperlink" Target="https://europeanspallationsource.se/" TargetMode="External"/><Relationship Id="rId2" Type="http://schemas.openxmlformats.org/officeDocument/2006/relationships/hyperlink" Target="https://www.actris.eu/" TargetMode="External"/><Relationship Id="rId16" Type="http://schemas.openxmlformats.org/officeDocument/2006/relationships/hyperlink" Target="http://www.eurobioimaging.eu/" TargetMode="External"/><Relationship Id="rId20" Type="http://schemas.openxmlformats.org/officeDocument/2006/relationships/hyperlink" Target="https://www.infrafrontier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ssda.eu/" TargetMode="External"/><Relationship Id="rId11" Type="http://schemas.openxmlformats.org/officeDocument/2006/relationships/hyperlink" Target="https://eatris.eu/" TargetMode="External"/><Relationship Id="rId24" Type="http://schemas.openxmlformats.org/officeDocument/2006/relationships/hyperlink" Target="https://www.metrofood.eu/" TargetMode="External"/><Relationship Id="rId5" Type="http://schemas.openxmlformats.org/officeDocument/2006/relationships/hyperlink" Target="http://www.ceric-eric.eu/" TargetMode="External"/><Relationship Id="rId15" Type="http://schemas.openxmlformats.org/officeDocument/2006/relationships/hyperlink" Target="http://www.europeansocialsurvey.org/" TargetMode="External"/><Relationship Id="rId23" Type="http://schemas.openxmlformats.org/officeDocument/2006/relationships/hyperlink" Target="https://www.lofar.eu/" TargetMode="External"/><Relationship Id="rId10" Type="http://schemas.openxmlformats.org/officeDocument/2006/relationships/hyperlink" Target="https://danubius-ri.eu/" TargetMode="External"/><Relationship Id="rId19" Type="http://schemas.openxmlformats.org/officeDocument/2006/relationships/hyperlink" Target="https://www.icos-ri.eu/" TargetMode="External"/><Relationship Id="rId4" Type="http://schemas.openxmlformats.org/officeDocument/2006/relationships/hyperlink" Target="http://www.bbmri-eric.eu/" TargetMode="External"/><Relationship Id="rId9" Type="http://schemas.openxmlformats.org/officeDocument/2006/relationships/hyperlink" Target="https://www.dariah.eu/" TargetMode="External"/><Relationship Id="rId14" Type="http://schemas.openxmlformats.org/officeDocument/2006/relationships/hyperlink" Target="https://eli-laser.eu/" TargetMode="External"/><Relationship Id="rId22" Type="http://schemas.openxmlformats.org/officeDocument/2006/relationships/hyperlink" Target="http://www.share-project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ek.Vysinka@msmt.gov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msmt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www.vyzkumne-infrastruktur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yzkumne-infrastruktury.cz/wp-content/uploads/2019/11/Aktualizace-Cestovn%C3%AD-mapy-2019_en.pd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3E5E2-0C91-C69E-897A-0741031A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velké výzkumné infrastruktury</a:t>
            </a:r>
            <a:br>
              <a:rPr lang="cs-CZ" dirty="0"/>
            </a:br>
            <a:r>
              <a:rPr lang="cs-CZ" dirty="0"/>
              <a:t>				- přehled a aktuální stav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9872F7-EA0E-CB83-D7CB-FECEB7821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Brno, 11. 9. 2025</a:t>
            </a:r>
          </a:p>
        </p:txBody>
      </p:sp>
    </p:spTree>
    <p:extLst>
      <p:ext uri="{BB962C8B-B14F-4D97-AF65-F5344CB8AC3E}">
        <p14:creationId xmlns:p14="http://schemas.microsoft.com/office/powerpoint/2010/main" val="353899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2"/>
            <a:ext cx="10964967" cy="6391657"/>
          </a:xfrm>
        </p:spPr>
        <p:txBody>
          <a:bodyPr>
            <a:normAutofit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Přehled velkých výzkumných infrastruktur (2023-2026)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2200" b="1" dirty="0">
              <a:solidFill>
                <a:srgbClr val="428D96"/>
              </a:solidFill>
              <a:latin typeface="+mn-lt"/>
            </a:endParaRP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Přidělené finance (aktuální stav smluv)</a:t>
            </a: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3200" dirty="0">
              <a:latin typeface="Calibri "/>
            </a:endParaRPr>
          </a:p>
          <a:p>
            <a:pPr>
              <a:spcAft>
                <a:spcPts val="500"/>
              </a:spcAft>
            </a:pPr>
            <a:r>
              <a:rPr lang="cs-CZ" sz="1700" dirty="0">
                <a:latin typeface="Calibri "/>
              </a:rPr>
              <a:t>Návrh MF pro rok 2026 (21.8.2024): 1 866 958 667 Kč</a:t>
            </a:r>
          </a:p>
          <a:p>
            <a:pPr>
              <a:spcAft>
                <a:spcPts val="500"/>
              </a:spcAft>
            </a:pPr>
            <a:r>
              <a:rPr lang="cs-CZ" sz="1700" dirty="0">
                <a:latin typeface="Calibri "/>
              </a:rPr>
              <a:t>Návrh MF pro rok 2026 (25.8.2025): 1 766 443 010 Kč</a:t>
            </a:r>
          </a:p>
          <a:p>
            <a:pPr>
              <a:spcAft>
                <a:spcPts val="500"/>
              </a:spcAft>
            </a:pPr>
            <a:endParaRPr lang="cs-CZ" sz="500" dirty="0">
              <a:latin typeface="Calibri "/>
            </a:endParaRP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Rozdělení po vědně oborových oblastech</a:t>
            </a: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 marL="108000" indent="0">
              <a:spcAft>
                <a:spcPts val="500"/>
              </a:spcAft>
              <a:buNone/>
            </a:pPr>
            <a:endParaRPr lang="cs-CZ" sz="1100" dirty="0">
              <a:latin typeface="Calibri "/>
            </a:endParaRPr>
          </a:p>
          <a:p>
            <a:pPr marL="108000" indent="0">
              <a:spcAft>
                <a:spcPts val="500"/>
              </a:spcAft>
              <a:buNone/>
            </a:pPr>
            <a:r>
              <a:rPr lang="cs-CZ" sz="1700" dirty="0">
                <a:latin typeface="Calibri "/>
              </a:rPr>
              <a:t>Data v IS </a:t>
            </a:r>
            <a:r>
              <a:rPr lang="cs-CZ" sz="1700" dirty="0" err="1">
                <a:latin typeface="Calibri "/>
              </a:rPr>
              <a:t>VaVaI</a:t>
            </a:r>
            <a:r>
              <a:rPr lang="cs-CZ" sz="1700" dirty="0">
                <a:latin typeface="Calibri "/>
              </a:rPr>
              <a:t> (projekty LM) a registru smluv.</a:t>
            </a: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10</a:t>
            </a:fld>
            <a:endParaRPr 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798CCA5-D9A5-5F7E-C519-EFB462A89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72206"/>
              </p:ext>
            </p:extLst>
          </p:nvPr>
        </p:nvGraphicFramePr>
        <p:xfrm>
          <a:off x="1939534" y="1767623"/>
          <a:ext cx="793393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502">
                  <a:extLst>
                    <a:ext uri="{9D8B030D-6E8A-4147-A177-3AD203B41FA5}">
                      <a16:colId xmlns:a16="http://schemas.microsoft.com/office/drawing/2014/main" val="3517594239"/>
                    </a:ext>
                  </a:extLst>
                </a:gridCol>
                <a:gridCol w="1633591">
                  <a:extLst>
                    <a:ext uri="{9D8B030D-6E8A-4147-A177-3AD203B41FA5}">
                      <a16:colId xmlns:a16="http://schemas.microsoft.com/office/drawing/2014/main" val="3023666942"/>
                    </a:ext>
                  </a:extLst>
                </a:gridCol>
                <a:gridCol w="1592494">
                  <a:extLst>
                    <a:ext uri="{9D8B030D-6E8A-4147-A177-3AD203B41FA5}">
                      <a16:colId xmlns:a16="http://schemas.microsoft.com/office/drawing/2014/main" val="1888733351"/>
                    </a:ext>
                  </a:extLst>
                </a:gridCol>
                <a:gridCol w="1613043">
                  <a:extLst>
                    <a:ext uri="{9D8B030D-6E8A-4147-A177-3AD203B41FA5}">
                      <a16:colId xmlns:a16="http://schemas.microsoft.com/office/drawing/2014/main" val="1292181457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960579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34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1 872 842 000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1 986 597 000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2 261 688 000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1 714 150 000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7 835 377 000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3793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15FB6F2-E84B-5AE3-68F8-A228A2D0B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5102"/>
              </p:ext>
            </p:extLst>
          </p:nvPr>
        </p:nvGraphicFramePr>
        <p:xfrm>
          <a:off x="729598" y="3504420"/>
          <a:ext cx="1096496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348">
                  <a:extLst>
                    <a:ext uri="{9D8B030D-6E8A-4147-A177-3AD203B41FA5}">
                      <a16:colId xmlns:a16="http://schemas.microsoft.com/office/drawing/2014/main" val="1748478316"/>
                    </a:ext>
                  </a:extLst>
                </a:gridCol>
                <a:gridCol w="1541124">
                  <a:extLst>
                    <a:ext uri="{9D8B030D-6E8A-4147-A177-3AD203B41FA5}">
                      <a16:colId xmlns:a16="http://schemas.microsoft.com/office/drawing/2014/main" val="3517594239"/>
                    </a:ext>
                  </a:extLst>
                </a:gridCol>
                <a:gridCol w="1602768">
                  <a:extLst>
                    <a:ext uri="{9D8B030D-6E8A-4147-A177-3AD203B41FA5}">
                      <a16:colId xmlns:a16="http://schemas.microsoft.com/office/drawing/2014/main" val="3023666942"/>
                    </a:ext>
                  </a:extLst>
                </a:gridCol>
                <a:gridCol w="1561672">
                  <a:extLst>
                    <a:ext uri="{9D8B030D-6E8A-4147-A177-3AD203B41FA5}">
                      <a16:colId xmlns:a16="http://schemas.microsoft.com/office/drawing/2014/main" val="1888733351"/>
                    </a:ext>
                  </a:extLst>
                </a:gridCol>
                <a:gridCol w="1602769">
                  <a:extLst>
                    <a:ext uri="{9D8B030D-6E8A-4147-A177-3AD203B41FA5}">
                      <a16:colId xmlns:a16="http://schemas.microsoft.com/office/drawing/2014/main" val="1292181457"/>
                    </a:ext>
                  </a:extLst>
                </a:gridCol>
                <a:gridCol w="1525286">
                  <a:extLst>
                    <a:ext uri="{9D8B030D-6E8A-4147-A177-3AD203B41FA5}">
                      <a16:colId xmlns:a16="http://schemas.microsoft.com/office/drawing/2014/main" val="2960579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34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Fyzikální vědy a inženýrství (17)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309 138 000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320 861 000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409 956 000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282 466 000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1 322 421 000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163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Energetika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304 453 000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311 735 000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315 726 000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255 554 000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1 187 468 000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198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Environmentální vědy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186 113 000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189 960 000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135 752 000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149 728 000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661 553 000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491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Zdraví a potraviny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545 264 000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565 730 000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649 217 000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510 419 000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2 270 630 000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324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Sociální a humanitní vědy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109 834 000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119 439 000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163 712 000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109 914 000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502 899 000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3156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e-Infrastruktury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418 140 000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478 872 000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587 325 000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406 069 000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1 890 406 000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88697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21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F7A26-5502-520F-5B5E-C5CE6DAE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EDD694-017C-0757-172D-803401BE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2"/>
            <a:ext cx="10964967" cy="6086857"/>
          </a:xfrm>
        </p:spPr>
        <p:txBody>
          <a:bodyPr>
            <a:normAutofit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Přehled velkých výzkumných infrastruktur (2023-2026)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2200" b="1" dirty="0">
              <a:solidFill>
                <a:srgbClr val="428D96"/>
              </a:solidFill>
              <a:latin typeface="+mn-lt"/>
            </a:endParaRP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44 velkých výzkumných infrastruktur podle hostitelské instituce: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Vysoké školy: </a:t>
            </a:r>
            <a:r>
              <a:rPr lang="cs-CZ" sz="2200" b="1" dirty="0">
                <a:latin typeface="Calibri "/>
              </a:rPr>
              <a:t>19</a:t>
            </a:r>
            <a:r>
              <a:rPr lang="cs-CZ" sz="2200" dirty="0">
                <a:latin typeface="Calibri "/>
              </a:rPr>
              <a:t> (26,6 % financí)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Akademie věd (</a:t>
            </a:r>
            <a:r>
              <a:rPr lang="cs-CZ" sz="2200" dirty="0" err="1">
                <a:latin typeface="Calibri "/>
              </a:rPr>
              <a:t>v.v.i</a:t>
            </a:r>
            <a:r>
              <a:rPr lang="cs-CZ" sz="2200" dirty="0">
                <a:latin typeface="Calibri "/>
              </a:rPr>
              <a:t>.): </a:t>
            </a:r>
            <a:r>
              <a:rPr lang="cs-CZ" sz="2200" b="1" dirty="0">
                <a:latin typeface="Calibri "/>
              </a:rPr>
              <a:t>21</a:t>
            </a:r>
            <a:r>
              <a:rPr lang="cs-CZ" sz="2200" dirty="0">
                <a:latin typeface="Calibri "/>
              </a:rPr>
              <a:t> (34,5 % financí)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Ostatní (</a:t>
            </a:r>
            <a:r>
              <a:rPr lang="cs-CZ" sz="2200" dirty="0" err="1">
                <a:latin typeface="Calibri "/>
              </a:rPr>
              <a:t>z.s.p.o</a:t>
            </a:r>
            <a:r>
              <a:rPr lang="cs-CZ" sz="2200" dirty="0">
                <a:latin typeface="Calibri "/>
              </a:rPr>
              <a:t>., s.r.o., PO): </a:t>
            </a:r>
            <a:r>
              <a:rPr lang="cs-CZ" sz="2200" b="1" dirty="0">
                <a:latin typeface="Calibri "/>
              </a:rPr>
              <a:t>4</a:t>
            </a:r>
            <a:r>
              <a:rPr lang="cs-CZ" sz="2200" dirty="0">
                <a:latin typeface="Calibri "/>
              </a:rPr>
              <a:t> (38,9 % financí, samotná e-INFRA CZ 24,1 %)</a:t>
            </a:r>
          </a:p>
          <a:p>
            <a:pPr lvl="2"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 lvl="2"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 lvl="2"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 lvl="2"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 marL="432000" lvl="2" indent="0">
              <a:spcAft>
                <a:spcPts val="500"/>
              </a:spcAft>
              <a:buNone/>
            </a:pPr>
            <a:endParaRPr lang="cs-CZ" sz="2200" dirty="0">
              <a:latin typeface="Calibri "/>
            </a:endParaRPr>
          </a:p>
          <a:p>
            <a:pPr marL="432000" lvl="2" indent="0">
              <a:spcAft>
                <a:spcPts val="500"/>
              </a:spcAft>
              <a:buNone/>
            </a:pPr>
            <a:endParaRPr lang="cs-CZ" sz="2200" dirty="0">
              <a:latin typeface="Calibri "/>
            </a:endParaRPr>
          </a:p>
          <a:p>
            <a:pPr marL="432000" lvl="2" indent="0">
              <a:spcAft>
                <a:spcPts val="500"/>
              </a:spcAft>
              <a:buNone/>
            </a:pPr>
            <a:endParaRPr lang="cs-CZ" sz="3200" dirty="0">
              <a:latin typeface="Calibri "/>
            </a:endParaRPr>
          </a:p>
          <a:p>
            <a:pPr lvl="2">
              <a:spcAft>
                <a:spcPts val="500"/>
              </a:spcAft>
            </a:pPr>
            <a:endParaRPr lang="cs-CZ" sz="1000" dirty="0">
              <a:latin typeface="Calibri "/>
            </a:endParaRPr>
          </a:p>
          <a:p>
            <a:r>
              <a:rPr lang="cs-CZ" sz="2200" dirty="0">
                <a:latin typeface="Calibri "/>
              </a:rPr>
              <a:t>většina VVI je tvořena více partnery, často různých typů</a:t>
            </a:r>
            <a:endParaRPr lang="cs-CZ" sz="1000" dirty="0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8A23DE-1F55-FACD-7D70-29275D76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D55D0E43-3541-BC4B-E536-DF0443E1A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96887"/>
              </p:ext>
            </p:extLst>
          </p:nvPr>
        </p:nvGraphicFramePr>
        <p:xfrm>
          <a:off x="2552700" y="2933700"/>
          <a:ext cx="63881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85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778A-8495-4DEE-82A0-5589783DB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152624-D110-2405-37A5-A637D0A5C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2"/>
            <a:ext cx="10964967" cy="6086857"/>
          </a:xfrm>
        </p:spPr>
        <p:txBody>
          <a:bodyPr>
            <a:normAutofit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Velké výzkumné infrastruktury – systémový pohled</a:t>
            </a:r>
          </a:p>
          <a:p>
            <a:pPr marL="108000" indent="0">
              <a:spcAft>
                <a:spcPts val="300"/>
              </a:spcAft>
              <a:buNone/>
            </a:pPr>
            <a:endParaRPr lang="cs-CZ" sz="2200" b="1" dirty="0">
              <a:solidFill>
                <a:srgbClr val="428D96"/>
              </a:solidFill>
              <a:latin typeface="+mn-lt"/>
            </a:endParaRPr>
          </a:p>
          <a:p>
            <a:pPr>
              <a:spcAft>
                <a:spcPts val="300"/>
              </a:spcAft>
            </a:pPr>
            <a:r>
              <a:rPr lang="cs-CZ" sz="2200" dirty="0">
                <a:latin typeface="Calibri "/>
              </a:rPr>
              <a:t>Open </a:t>
            </a:r>
            <a:r>
              <a:rPr lang="cs-CZ" sz="2200" dirty="0" err="1">
                <a:latin typeface="Calibri "/>
              </a:rPr>
              <a:t>access</a:t>
            </a:r>
            <a:r>
              <a:rPr lang="cs-CZ" sz="2200" dirty="0">
                <a:latin typeface="Calibri "/>
              </a:rPr>
              <a:t> – slouží všem bez ohledu na domovskou instituci uživatele</a:t>
            </a:r>
          </a:p>
          <a:p>
            <a:pPr>
              <a:spcAft>
                <a:spcPts val="300"/>
              </a:spcAft>
            </a:pPr>
            <a:r>
              <a:rPr lang="cs-CZ" sz="2200" dirty="0">
                <a:latin typeface="Calibri "/>
              </a:rPr>
              <a:t>provozovány různými typy institucí (VŠ, </a:t>
            </a:r>
            <a:r>
              <a:rPr lang="cs-CZ" sz="2200" dirty="0" err="1">
                <a:latin typeface="Calibri "/>
              </a:rPr>
              <a:t>v.v.i</a:t>
            </a:r>
            <a:r>
              <a:rPr lang="cs-CZ" sz="2200" dirty="0">
                <a:latin typeface="Calibri "/>
              </a:rPr>
              <a:t>., příspěvkové organizace, </a:t>
            </a:r>
            <a:r>
              <a:rPr lang="cs-CZ" sz="2200" dirty="0" err="1">
                <a:latin typeface="Calibri "/>
              </a:rPr>
              <a:t>z.s.p.o</a:t>
            </a:r>
            <a:r>
              <a:rPr lang="cs-CZ" sz="2200" dirty="0">
                <a:latin typeface="Calibri "/>
              </a:rPr>
              <a:t>., s.r.o.)</a:t>
            </a:r>
          </a:p>
          <a:p>
            <a:pPr>
              <a:spcAft>
                <a:spcPts val="300"/>
              </a:spcAft>
            </a:pPr>
            <a:r>
              <a:rPr lang="cs-CZ" sz="2200" dirty="0">
                <a:latin typeface="Calibri "/>
              </a:rPr>
              <a:t>jsou důležité pro celý systém </a:t>
            </a:r>
            <a:r>
              <a:rPr lang="cs-CZ" sz="2200" dirty="0" err="1">
                <a:latin typeface="Calibri "/>
              </a:rPr>
              <a:t>VaVaI</a:t>
            </a:r>
            <a:endParaRPr lang="cs-CZ" sz="2200" dirty="0">
              <a:latin typeface="Calibri "/>
            </a:endParaRPr>
          </a:p>
          <a:p>
            <a:pPr>
              <a:spcAft>
                <a:spcPts val="300"/>
              </a:spcAft>
            </a:pPr>
            <a:endParaRPr lang="cs-CZ" dirty="0"/>
          </a:p>
          <a:p>
            <a:pPr>
              <a:spcAft>
                <a:spcPts val="300"/>
              </a:spcAft>
            </a:pPr>
            <a:r>
              <a:rPr lang="cs-CZ" sz="2200" dirty="0">
                <a:latin typeface="Calibri "/>
              </a:rPr>
              <a:t> Zákon č. 328/2025 Sb. o výzkumu, vývoji, inovacích a transferu znalostí zavádí od roku 2027 nový typ podpory: </a:t>
            </a:r>
          </a:p>
          <a:p>
            <a:pPr lvl="2">
              <a:spcAft>
                <a:spcPts val="300"/>
              </a:spcAft>
            </a:pPr>
            <a:r>
              <a:rPr lang="cs-CZ" sz="2200" dirty="0">
                <a:latin typeface="Calibri "/>
              </a:rPr>
              <a:t>Institucionální (podpora dlouhodobého rozvoje výzkumných organizací)</a:t>
            </a:r>
          </a:p>
          <a:p>
            <a:pPr lvl="2">
              <a:spcAft>
                <a:spcPts val="300"/>
              </a:spcAft>
            </a:pPr>
            <a:r>
              <a:rPr lang="cs-CZ" sz="2200" dirty="0">
                <a:latin typeface="Calibri "/>
              </a:rPr>
              <a:t>Účelová (podpora poskytovaná na řešení projektů)</a:t>
            </a:r>
          </a:p>
          <a:p>
            <a:pPr lvl="2" algn="just">
              <a:spcAft>
                <a:spcPts val="300"/>
              </a:spcAft>
            </a:pPr>
            <a:r>
              <a:rPr lang="cs-CZ" sz="2200" b="1" dirty="0">
                <a:latin typeface="Calibri "/>
              </a:rPr>
              <a:t>Systémová </a:t>
            </a:r>
            <a:r>
              <a:rPr lang="cs-CZ" sz="2200" dirty="0">
                <a:latin typeface="Calibri "/>
              </a:rPr>
              <a:t>(podpora mezinárodní spolupráce, sdílených činností, </a:t>
            </a:r>
            <a:r>
              <a:rPr lang="cs-CZ" sz="2200" b="1" dirty="0">
                <a:latin typeface="Calibri "/>
              </a:rPr>
              <a:t>velkých výzkumných infrastruktur</a:t>
            </a:r>
            <a:r>
              <a:rPr lang="cs-CZ" sz="2200" dirty="0">
                <a:latin typeface="Calibri "/>
              </a:rPr>
              <a:t>, </a:t>
            </a:r>
            <a:r>
              <a:rPr lang="cs-CZ" sz="2200" b="1" dirty="0">
                <a:latin typeface="Calibri "/>
              </a:rPr>
              <a:t>testovacích a experimentálních infrastruktur</a:t>
            </a:r>
            <a:r>
              <a:rPr lang="cs-CZ" sz="2200" dirty="0">
                <a:latin typeface="Calibri "/>
              </a:rPr>
              <a:t>, věcné nebo peněžní ocenění mimořádných výsledků nebo propagace nebo popularizace výzkumu, vývoje, inovací a transferu znalostí, úhrada nákladů spojených s činností jednotlivých poskytovatelů a ústředních správních úřadů v oblasti výzkumu, vývoje, inovací a transferu znalostí a Rady pro výzkum, vývoj, inovace a transfer znalostí) - §§56-57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95CA8B-11B6-FEC0-05DF-3C8F4403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3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C1327-443C-571F-134D-26CBE8413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07E1FD-62D2-C5CF-A37B-CA97773B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2"/>
            <a:ext cx="10964967" cy="6074158"/>
          </a:xfrm>
        </p:spPr>
        <p:txBody>
          <a:bodyPr>
            <a:normAutofit lnSpcReduction="10000"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Evropské strategické fórum pro výzkumné infrastruktury (ESFRI)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2000" b="1" dirty="0">
              <a:solidFill>
                <a:srgbClr val="428D96"/>
              </a:solidFill>
              <a:latin typeface="+mn-lt"/>
            </a:endParaRP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poradní orgán EK pro oblast výzkumných infrastruktur</a:t>
            </a: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složeno ze zástupců všech členských a přidružených zemí</a:t>
            </a: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v letech 2019-2021 předsedal dr. Jan Hrušák (ČR)</a:t>
            </a: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2. dubna 2025 – zasedalo v Brně</a:t>
            </a: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provádí vlastní hodnocení velkých evropských výzkumně-infrastrukturních projektů: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 </a:t>
            </a:r>
            <a:r>
              <a:rPr lang="cs-CZ" sz="2200" dirty="0">
                <a:latin typeface="Calibri "/>
                <a:hlinkClick r:id="rId2"/>
              </a:rPr>
              <a:t>ESFRI </a:t>
            </a:r>
            <a:r>
              <a:rPr lang="cs-CZ" sz="2200" dirty="0" err="1">
                <a:latin typeface="Calibri "/>
                <a:hlinkClick r:id="rId2"/>
              </a:rPr>
              <a:t>Roadmap</a:t>
            </a:r>
            <a:r>
              <a:rPr lang="cs-CZ" sz="2200" dirty="0">
                <a:latin typeface="Calibri "/>
              </a:rPr>
              <a:t> 2006, 2008, 2010, 2016, 2018, 2021 (41 </a:t>
            </a:r>
            <a:r>
              <a:rPr lang="cs-CZ" sz="2200" dirty="0" err="1">
                <a:latin typeface="Calibri "/>
              </a:rPr>
              <a:t>landmark</a:t>
            </a:r>
            <a:r>
              <a:rPr lang="cs-CZ" sz="2200" dirty="0">
                <a:latin typeface="Calibri "/>
              </a:rPr>
              <a:t>, 22 projektů)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aktuálně probíhá hodnocení pro ESFRI </a:t>
            </a:r>
            <a:r>
              <a:rPr lang="cs-CZ" sz="2200" dirty="0" err="1">
                <a:latin typeface="Calibri "/>
              </a:rPr>
              <a:t>Roadmap</a:t>
            </a:r>
            <a:r>
              <a:rPr lang="cs-CZ" sz="2200" dirty="0">
                <a:latin typeface="Calibri "/>
              </a:rPr>
              <a:t> 2026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předloženo bylo 17 návrhů nových evropských projektů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podpora ČR – tam kde existuje národní velká výzkumná infrastruktura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pro ESFRI </a:t>
            </a:r>
            <a:r>
              <a:rPr lang="cs-CZ" sz="2200" dirty="0" err="1">
                <a:latin typeface="Calibri "/>
              </a:rPr>
              <a:t>Roadmap</a:t>
            </a:r>
            <a:r>
              <a:rPr lang="cs-CZ" sz="2200" dirty="0">
                <a:latin typeface="Calibri "/>
              </a:rPr>
              <a:t> 2026 jsme vystavili podpůrné dopisy projektům:</a:t>
            </a:r>
          </a:p>
          <a:p>
            <a:pPr marL="1968500" lvl="5"/>
            <a:r>
              <a:rPr lang="cs-CZ" sz="2000" dirty="0">
                <a:latin typeface="Calibri "/>
              </a:rPr>
              <a:t>FOREST (</a:t>
            </a:r>
            <a:r>
              <a:rPr lang="en-US" sz="1900" b="1" dirty="0"/>
              <a:t>F</a:t>
            </a:r>
            <a:r>
              <a:rPr lang="en-US" sz="1900" dirty="0"/>
              <a:t>iber-based </a:t>
            </a:r>
            <a:r>
              <a:rPr lang="en-US" sz="1900" b="1" dirty="0"/>
              <a:t>O</a:t>
            </a:r>
            <a:r>
              <a:rPr lang="en-US" sz="1900" dirty="0"/>
              <a:t>ptical </a:t>
            </a:r>
            <a:r>
              <a:rPr lang="en-US" sz="1900" dirty="0" err="1"/>
              <a:t>netwo</a:t>
            </a:r>
            <a:r>
              <a:rPr lang="en-US" sz="1900" b="1" dirty="0" err="1"/>
              <a:t>R</a:t>
            </a:r>
            <a:r>
              <a:rPr lang="en-US" sz="1900" dirty="0" err="1"/>
              <a:t>k</a:t>
            </a:r>
            <a:r>
              <a:rPr lang="en-US" sz="1900" dirty="0"/>
              <a:t> for </a:t>
            </a:r>
            <a:r>
              <a:rPr lang="en-US" sz="1900" b="1" dirty="0"/>
              <a:t>E</a:t>
            </a:r>
            <a:r>
              <a:rPr lang="en-US" sz="1900" dirty="0"/>
              <a:t>uropean </a:t>
            </a:r>
            <a:r>
              <a:rPr lang="en-US" sz="1900" b="1" dirty="0"/>
              <a:t>S</a:t>
            </a:r>
            <a:r>
              <a:rPr lang="en-US" sz="1900" dirty="0"/>
              <a:t>cience and </a:t>
            </a:r>
            <a:r>
              <a:rPr lang="en-US" sz="1900" b="1" dirty="0"/>
              <a:t>T</a:t>
            </a:r>
            <a:r>
              <a:rPr lang="en-US" sz="1900" dirty="0"/>
              <a:t>echnology</a:t>
            </a:r>
            <a:r>
              <a:rPr lang="cs-CZ" sz="1900" dirty="0"/>
              <a:t>,</a:t>
            </a:r>
            <a:r>
              <a:rPr lang="en-US" sz="1900" dirty="0"/>
              <a:t> </a:t>
            </a:r>
            <a:r>
              <a:rPr lang="cs-CZ" sz="1900" dirty="0"/>
              <a:t>e-INFRA CZ)</a:t>
            </a:r>
            <a:endParaRPr lang="cs-CZ" sz="4300" dirty="0">
              <a:latin typeface="Calibri "/>
            </a:endParaRPr>
          </a:p>
          <a:p>
            <a:pPr marL="1968500" lvl="5">
              <a:spcAft>
                <a:spcPts val="500"/>
              </a:spcAft>
            </a:pPr>
            <a:r>
              <a:rPr lang="cs-CZ" sz="2000" dirty="0" err="1"/>
              <a:t>GenoPHEnix</a:t>
            </a:r>
            <a:r>
              <a:rPr lang="cs-CZ" sz="2000" dirty="0"/>
              <a:t> (genomika a </a:t>
            </a:r>
            <a:r>
              <a:rPr lang="cs-CZ" sz="2000" dirty="0" err="1"/>
              <a:t>fenomika</a:t>
            </a:r>
            <a:r>
              <a:rPr lang="cs-CZ" sz="2000" dirty="0"/>
              <a:t> hospodářských zvířat, CENAKVA)</a:t>
            </a:r>
          </a:p>
          <a:p>
            <a:pPr marL="1968500" lvl="5">
              <a:spcAft>
                <a:spcPts val="500"/>
              </a:spcAft>
            </a:pPr>
            <a:r>
              <a:rPr lang="cs-CZ" sz="2000" b="1" dirty="0" err="1">
                <a:latin typeface="Calibri "/>
              </a:rPr>
              <a:t>Microscopy</a:t>
            </a:r>
            <a:r>
              <a:rPr lang="cs-CZ" sz="2000" b="1" dirty="0">
                <a:latin typeface="Calibri "/>
              </a:rPr>
              <a:t> </a:t>
            </a:r>
            <a:r>
              <a:rPr lang="cs-CZ" sz="2000" b="1" dirty="0" err="1">
                <a:latin typeface="Calibri "/>
              </a:rPr>
              <a:t>Europe</a:t>
            </a:r>
            <a:r>
              <a:rPr lang="cs-CZ" sz="2000" b="1" dirty="0">
                <a:latin typeface="Calibri "/>
              </a:rPr>
              <a:t> (elektronová mikroskopie, </a:t>
            </a:r>
            <a:r>
              <a:rPr lang="cs-CZ" sz="2000" b="1" dirty="0" err="1">
                <a:latin typeface="Calibri "/>
              </a:rPr>
              <a:t>CzechNanoLab</a:t>
            </a:r>
            <a:r>
              <a:rPr lang="cs-CZ" sz="2000" b="1" dirty="0">
                <a:latin typeface="Calibri "/>
              </a:rPr>
              <a:t>, VUT)</a:t>
            </a:r>
          </a:p>
          <a:p>
            <a:pPr marL="1968500" lvl="5">
              <a:spcAft>
                <a:spcPts val="500"/>
              </a:spcAft>
            </a:pPr>
            <a:r>
              <a:rPr lang="cs-CZ" sz="2000" dirty="0">
                <a:latin typeface="Calibri "/>
              </a:rPr>
              <a:t>IFMIF-DONES (</a:t>
            </a:r>
            <a:r>
              <a:rPr lang="cs-CZ" sz="2000" dirty="0" err="1">
                <a:latin typeface="Calibri "/>
              </a:rPr>
              <a:t>Fusion</a:t>
            </a:r>
            <a:r>
              <a:rPr lang="cs-CZ" sz="2000" dirty="0">
                <a:latin typeface="Calibri "/>
              </a:rPr>
              <a:t> </a:t>
            </a:r>
            <a:r>
              <a:rPr lang="cs-CZ" sz="2000" dirty="0" err="1">
                <a:latin typeface="Calibri "/>
              </a:rPr>
              <a:t>Materials</a:t>
            </a:r>
            <a:r>
              <a:rPr lang="cs-CZ" sz="2000" dirty="0">
                <a:latin typeface="Calibri "/>
              </a:rPr>
              <a:t> </a:t>
            </a:r>
            <a:r>
              <a:rPr lang="cs-CZ" sz="2000" dirty="0" err="1">
                <a:latin typeface="Calibri "/>
              </a:rPr>
              <a:t>Irradiation</a:t>
            </a:r>
            <a:r>
              <a:rPr lang="cs-CZ" sz="2000" dirty="0">
                <a:latin typeface="Calibri "/>
              </a:rPr>
              <a:t> Facility, COMPASS)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DD5D69-716B-9B72-3171-3B61C916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52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3"/>
            <a:ext cx="10964967" cy="5710620"/>
          </a:xfrm>
        </p:spPr>
        <p:txBody>
          <a:bodyPr>
            <a:normAutofit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Evropské konsorcium výzkumné infrastruktury (ERIC)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2200" b="1" dirty="0">
              <a:solidFill>
                <a:srgbClr val="428D96"/>
              </a:solidFill>
              <a:latin typeface="+mn-lt"/>
            </a:endParaRP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Právnická osoba podle evropského práva s prvky mezinárodní organizace (osvobození od DPH, členy jsou státy)</a:t>
            </a: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Česká republika: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 je členskou zemí v 21 konsorciích ERIC (z 32 existujících) z toho 1 hostí (ELI ERIC)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poslala závaznou přihlášku do 2 vznikajících konsorcií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účastní se jednání o založení 3 dalších konsorcií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výhledově plánuje založit 1 konsorcium (hostitelský stát)</a:t>
            </a: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ERIC představuje evropský přesah a rozšíření národní velkých výzkumných infrastruktur (internacionalizace výzkumného prostředí na institucionální úrovni)</a:t>
            </a: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vstupujeme jen do těch konsorcií, kde máme národní velkou výzkumnou infrastrukturu, která zajišťuje členství po odborné stránce</a:t>
            </a:r>
          </a:p>
          <a:p>
            <a:pPr>
              <a:spcAft>
                <a:spcPts val="500"/>
              </a:spcAft>
            </a:pPr>
            <a:endParaRPr lang="cs-CZ" sz="2200" dirty="0">
              <a:latin typeface="Calibri "/>
            </a:endParaRPr>
          </a:p>
          <a:p>
            <a:pPr marL="108000" indent="0">
              <a:spcAft>
                <a:spcPts val="500"/>
              </a:spcAft>
              <a:buNone/>
            </a:pPr>
            <a:endParaRPr lang="cs-CZ" sz="2200" dirty="0">
              <a:latin typeface="Calibri "/>
            </a:endParaRPr>
          </a:p>
          <a:p>
            <a:pPr>
              <a:spcAft>
                <a:spcPts val="500"/>
              </a:spcAft>
            </a:pPr>
            <a:endParaRPr lang="cs-CZ" sz="1000" dirty="0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0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3"/>
            <a:ext cx="10964967" cy="5985828"/>
          </a:xfrm>
        </p:spPr>
        <p:txBody>
          <a:bodyPr>
            <a:normAutofit fontScale="62500" lnSpcReduction="20000"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4000" b="1" dirty="0">
                <a:solidFill>
                  <a:srgbClr val="428D96"/>
                </a:solidFill>
                <a:latin typeface="+mn-lt"/>
              </a:rPr>
              <a:t>Evropská konsorcia výzkumných infrastruktur (ERIC)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2200" b="1" dirty="0">
              <a:solidFill>
                <a:srgbClr val="428D96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2"/>
              </a:rPr>
              <a:t>ACTRIS ERIC</a:t>
            </a:r>
            <a:r>
              <a:rPr lang="cs-CZ" sz="2100" dirty="0">
                <a:latin typeface="+mn-lt"/>
              </a:rPr>
              <a:t> (Aerosol, </a:t>
            </a:r>
            <a:r>
              <a:rPr lang="cs-CZ" sz="2100" dirty="0" err="1">
                <a:latin typeface="+mn-lt"/>
              </a:rPr>
              <a:t>Clouds</a:t>
            </a:r>
            <a:r>
              <a:rPr lang="cs-CZ" sz="2100" dirty="0">
                <a:latin typeface="+mn-lt"/>
              </a:rPr>
              <a:t> and </a:t>
            </a:r>
            <a:r>
              <a:rPr lang="cs-CZ" sz="2100" dirty="0" err="1">
                <a:latin typeface="+mn-lt"/>
              </a:rPr>
              <a:t>Trace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Gases</a:t>
            </a:r>
            <a:r>
              <a:rPr lang="cs-CZ" sz="2100" dirty="0">
                <a:latin typeface="+mn-lt"/>
              </a:rPr>
              <a:t> Research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 err="1">
                <a:latin typeface="+mn-lt"/>
                <a:hlinkClick r:id="rId3"/>
              </a:rPr>
              <a:t>AnaEE</a:t>
            </a:r>
            <a:r>
              <a:rPr lang="cs-CZ" sz="2100" dirty="0">
                <a:latin typeface="+mn-lt"/>
              </a:rPr>
              <a:t> (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for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Analysis</a:t>
            </a:r>
            <a:r>
              <a:rPr lang="cs-CZ" sz="2100" dirty="0">
                <a:latin typeface="+mn-lt"/>
              </a:rPr>
              <a:t> and </a:t>
            </a:r>
            <a:r>
              <a:rPr lang="cs-CZ" sz="2100" dirty="0" err="1">
                <a:latin typeface="+mn-lt"/>
              </a:rPr>
              <a:t>Experimentation</a:t>
            </a:r>
            <a:r>
              <a:rPr lang="cs-CZ" sz="2100" dirty="0">
                <a:latin typeface="+mn-lt"/>
              </a:rPr>
              <a:t> on </a:t>
            </a:r>
            <a:r>
              <a:rPr lang="cs-CZ" sz="2100" dirty="0" err="1">
                <a:latin typeface="+mn-lt"/>
              </a:rPr>
              <a:t>Ecosystems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4"/>
              </a:rPr>
              <a:t>BBMRI-ERIC</a:t>
            </a:r>
            <a:r>
              <a:rPr lang="cs-CZ" sz="2100" dirty="0">
                <a:latin typeface="+mn-lt"/>
              </a:rPr>
              <a:t> (Bio-banking and Bio-</a:t>
            </a:r>
            <a:r>
              <a:rPr lang="cs-CZ" sz="2100" dirty="0" err="1">
                <a:latin typeface="+mn-lt"/>
              </a:rPr>
              <a:t>molecular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Resources</a:t>
            </a:r>
            <a:r>
              <a:rPr lang="cs-CZ" sz="2100" dirty="0">
                <a:latin typeface="+mn-lt"/>
              </a:rPr>
              <a:t> Research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5"/>
              </a:rPr>
              <a:t>CERIC-ERIC</a:t>
            </a:r>
            <a:r>
              <a:rPr lang="cs-CZ" sz="2100" dirty="0">
                <a:latin typeface="+mn-lt"/>
              </a:rPr>
              <a:t> (</a:t>
            </a:r>
            <a:r>
              <a:rPr lang="cs-CZ" sz="2100" dirty="0" err="1">
                <a:latin typeface="+mn-lt"/>
              </a:rPr>
              <a:t>Central</a:t>
            </a:r>
            <a:r>
              <a:rPr lang="cs-CZ" sz="2100" dirty="0">
                <a:latin typeface="+mn-lt"/>
              </a:rPr>
              <a:t> European Research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Consortium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6"/>
              </a:rPr>
              <a:t>CESSDA ERIC</a:t>
            </a:r>
            <a:r>
              <a:rPr lang="cs-CZ" sz="2100" dirty="0">
                <a:latin typeface="+mn-lt"/>
              </a:rPr>
              <a:t> (</a:t>
            </a:r>
            <a:r>
              <a:rPr lang="cs-CZ" sz="2100" dirty="0" err="1">
                <a:latin typeface="+mn-lt"/>
              </a:rPr>
              <a:t>Consortium</a:t>
            </a:r>
            <a:r>
              <a:rPr lang="cs-CZ" sz="2100" dirty="0">
                <a:latin typeface="+mn-lt"/>
              </a:rPr>
              <a:t> of European </a:t>
            </a:r>
            <a:r>
              <a:rPr lang="cs-CZ" sz="2100" dirty="0" err="1">
                <a:latin typeface="+mn-lt"/>
              </a:rPr>
              <a:t>Social</a:t>
            </a:r>
            <a:r>
              <a:rPr lang="cs-CZ" sz="2100" dirty="0">
                <a:latin typeface="+mn-lt"/>
              </a:rPr>
              <a:t> Science Data </a:t>
            </a:r>
            <a:r>
              <a:rPr lang="cs-CZ" sz="2100" dirty="0" err="1">
                <a:latin typeface="+mn-lt"/>
              </a:rPr>
              <a:t>Archives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7"/>
              </a:rPr>
              <a:t>CLARIN ERIC</a:t>
            </a:r>
            <a:r>
              <a:rPr lang="cs-CZ" sz="2100" dirty="0">
                <a:latin typeface="+mn-lt"/>
              </a:rPr>
              <a:t> (</a:t>
            </a:r>
            <a:r>
              <a:rPr lang="cs-CZ" sz="2100" dirty="0" err="1">
                <a:latin typeface="+mn-lt"/>
              </a:rPr>
              <a:t>Common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Language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Resources</a:t>
            </a:r>
            <a:r>
              <a:rPr lang="cs-CZ" sz="2100" dirty="0">
                <a:latin typeface="+mn-lt"/>
              </a:rPr>
              <a:t> and Technology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8"/>
              </a:rPr>
              <a:t>CTAO ERIC </a:t>
            </a:r>
            <a:r>
              <a:rPr lang="cs-CZ" sz="2100" dirty="0">
                <a:latin typeface="+mn-lt"/>
              </a:rPr>
              <a:t>(</a:t>
            </a:r>
            <a:r>
              <a:rPr lang="cs-CZ" sz="2100" dirty="0" err="1">
                <a:latin typeface="+mn-lt"/>
              </a:rPr>
              <a:t>Cherenkov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Telescope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Array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Observatory</a:t>
            </a:r>
            <a:r>
              <a:rPr lang="cs-CZ" sz="2100" dirty="0">
                <a:latin typeface="+mn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9"/>
              </a:rPr>
              <a:t>DARIAH ERIC</a:t>
            </a:r>
            <a:r>
              <a:rPr lang="cs-CZ" sz="2100" dirty="0">
                <a:latin typeface="+mn-lt"/>
              </a:rPr>
              <a:t> (Digital Research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for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the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Arts</a:t>
            </a:r>
            <a:r>
              <a:rPr lang="cs-CZ" sz="2100" dirty="0">
                <a:latin typeface="+mn-lt"/>
              </a:rPr>
              <a:t> and </a:t>
            </a:r>
            <a:r>
              <a:rPr lang="cs-CZ" sz="2100" dirty="0" err="1">
                <a:latin typeface="+mn-lt"/>
              </a:rPr>
              <a:t>Humanities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0"/>
              </a:rPr>
              <a:t>DANUBIUS ERIC</a:t>
            </a:r>
            <a:r>
              <a:rPr lang="cs-CZ" sz="2100" dirty="0">
                <a:latin typeface="+mn-lt"/>
              </a:rPr>
              <a:t> (</a:t>
            </a:r>
            <a:r>
              <a:rPr lang="en-US" sz="2100" dirty="0">
                <a:latin typeface="+mn-lt"/>
              </a:rPr>
              <a:t>International Centre for Advanced Studies on River-Sea Systems</a:t>
            </a:r>
            <a:r>
              <a:rPr lang="cs-CZ" sz="2100" dirty="0">
                <a:latin typeface="+mn-lt"/>
              </a:rPr>
              <a:t>)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1"/>
              </a:rPr>
              <a:t>EATRIS-ERIC</a:t>
            </a:r>
            <a:r>
              <a:rPr lang="cs-CZ" sz="2100" dirty="0">
                <a:latin typeface="+mn-lt"/>
              </a:rPr>
              <a:t> (European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for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Translational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Medicine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2"/>
              </a:rPr>
              <a:t>ECRIN-ERIC</a:t>
            </a:r>
            <a:r>
              <a:rPr lang="cs-CZ" sz="2100" dirty="0">
                <a:latin typeface="+mn-lt"/>
              </a:rPr>
              <a:t> (European </a:t>
            </a:r>
            <a:r>
              <a:rPr lang="cs-CZ" sz="2100" dirty="0" err="1">
                <a:latin typeface="+mn-lt"/>
              </a:rPr>
              <a:t>Clinical</a:t>
            </a:r>
            <a:r>
              <a:rPr lang="cs-CZ" sz="2100" dirty="0">
                <a:latin typeface="+mn-lt"/>
              </a:rPr>
              <a:t> Research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 Network),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3"/>
              </a:rPr>
              <a:t>EHRI-ERIC</a:t>
            </a:r>
            <a:r>
              <a:rPr lang="cs-CZ" sz="2100" dirty="0">
                <a:latin typeface="+mn-lt"/>
              </a:rPr>
              <a:t> (European Holocaust Research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4"/>
              </a:rPr>
              <a:t>ELI ERIC</a:t>
            </a:r>
            <a:r>
              <a:rPr lang="cs-CZ" sz="2100" dirty="0">
                <a:latin typeface="+mn-lt"/>
              </a:rPr>
              <a:t> (</a:t>
            </a:r>
            <a:r>
              <a:rPr lang="cs-CZ" sz="2100" dirty="0" err="1">
                <a:latin typeface="+mn-lt"/>
              </a:rPr>
              <a:t>Extreme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Light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5"/>
              </a:rPr>
              <a:t>ESS ERIC</a:t>
            </a:r>
            <a:r>
              <a:rPr lang="cs-CZ" sz="2100" dirty="0">
                <a:latin typeface="+mn-lt"/>
              </a:rPr>
              <a:t> (European </a:t>
            </a:r>
            <a:r>
              <a:rPr lang="cs-CZ" sz="2100" dirty="0" err="1">
                <a:latin typeface="+mn-lt"/>
              </a:rPr>
              <a:t>Social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Survey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6"/>
              </a:rPr>
              <a:t>Euro-</a:t>
            </a:r>
            <a:r>
              <a:rPr lang="cs-CZ" sz="2100" b="1" dirty="0" err="1">
                <a:latin typeface="+mn-lt"/>
                <a:hlinkClick r:id="rId16"/>
              </a:rPr>
              <a:t>BioImaging</a:t>
            </a:r>
            <a:r>
              <a:rPr lang="cs-CZ" sz="2100" b="1" dirty="0">
                <a:latin typeface="+mn-lt"/>
                <a:hlinkClick r:id="rId16"/>
              </a:rPr>
              <a:t> ERIC</a:t>
            </a:r>
            <a:r>
              <a:rPr lang="cs-CZ" sz="2100" dirty="0">
                <a:latin typeface="+mn-lt"/>
              </a:rPr>
              <a:t> (European Research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for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Imaging</a:t>
            </a:r>
            <a:r>
              <a:rPr lang="cs-CZ" sz="2100" dirty="0">
                <a:latin typeface="+mn-lt"/>
              </a:rPr>
              <a:t> Technologies in </a:t>
            </a:r>
            <a:r>
              <a:rPr lang="cs-CZ" sz="2100" dirty="0" err="1">
                <a:latin typeface="+mn-lt"/>
              </a:rPr>
              <a:t>Biological</a:t>
            </a:r>
            <a:r>
              <a:rPr lang="cs-CZ" sz="2100" dirty="0">
                <a:latin typeface="+mn-lt"/>
              </a:rPr>
              <a:t> and </a:t>
            </a:r>
            <a:r>
              <a:rPr lang="cs-CZ" sz="2100" dirty="0" err="1">
                <a:latin typeface="+mn-lt"/>
              </a:rPr>
              <a:t>Biomedical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Sciences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7"/>
              </a:rPr>
              <a:t>European Spallation Source-ERIC</a:t>
            </a:r>
            <a:r>
              <a:rPr lang="cs-CZ" sz="2100" dirty="0">
                <a:latin typeface="+mn-lt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8"/>
              </a:rPr>
              <a:t>EU-OPENSCREEN ERIC</a:t>
            </a:r>
            <a:r>
              <a:rPr lang="cs-CZ" sz="2100" dirty="0">
                <a:latin typeface="+mn-lt"/>
              </a:rPr>
              <a:t> (European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 of Open Screening </a:t>
            </a:r>
            <a:r>
              <a:rPr lang="cs-CZ" sz="2100" dirty="0" err="1">
                <a:latin typeface="+mn-lt"/>
              </a:rPr>
              <a:t>Platforms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for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Chemical</a:t>
            </a:r>
            <a:r>
              <a:rPr lang="cs-CZ" sz="2100" dirty="0">
                <a:latin typeface="+mn-lt"/>
              </a:rPr>
              <a:t> Biology),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19"/>
              </a:rPr>
              <a:t>ICOS ERIC</a:t>
            </a:r>
            <a:r>
              <a:rPr lang="cs-CZ" sz="2100" dirty="0">
                <a:latin typeface="+mn-lt"/>
              </a:rPr>
              <a:t> (</a:t>
            </a:r>
            <a:r>
              <a:rPr lang="cs-CZ" sz="2100" dirty="0" err="1">
                <a:latin typeface="+mn-lt"/>
              </a:rPr>
              <a:t>Integrated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Carbon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Observation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System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20"/>
              </a:rPr>
              <a:t>INFRAFRONTIER ERIC</a:t>
            </a:r>
            <a:r>
              <a:rPr lang="cs-CZ" sz="2100" b="1" dirty="0">
                <a:latin typeface="+mn-lt"/>
              </a:rPr>
              <a:t> </a:t>
            </a:r>
            <a:r>
              <a:rPr lang="cs-CZ" sz="2100" dirty="0">
                <a:latin typeface="+mn-lt"/>
              </a:rPr>
              <a:t>(</a:t>
            </a:r>
            <a:r>
              <a:rPr lang="en-US" sz="2100" dirty="0">
                <a:latin typeface="+mn-lt"/>
              </a:rPr>
              <a:t>European Research Infrastructure for Modelling Human Diseases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 err="1">
                <a:latin typeface="+mn-lt"/>
                <a:hlinkClick r:id="rId21"/>
              </a:rPr>
              <a:t>Instruct</a:t>
            </a:r>
            <a:r>
              <a:rPr lang="cs-CZ" sz="2100" b="1" dirty="0">
                <a:latin typeface="+mn-lt"/>
                <a:hlinkClick r:id="rId21"/>
              </a:rPr>
              <a:t> ERIC</a:t>
            </a:r>
            <a:r>
              <a:rPr lang="cs-CZ" sz="2100" dirty="0">
                <a:latin typeface="+mn-lt"/>
              </a:rPr>
              <a:t> (European </a:t>
            </a:r>
            <a:r>
              <a:rPr lang="cs-CZ" sz="2100" dirty="0" err="1">
                <a:latin typeface="+mn-lt"/>
              </a:rPr>
              <a:t>Integrated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Structural</a:t>
            </a:r>
            <a:r>
              <a:rPr lang="cs-CZ" sz="2100" dirty="0">
                <a:latin typeface="+mn-lt"/>
              </a:rPr>
              <a:t> Biology </a:t>
            </a:r>
            <a:r>
              <a:rPr lang="cs-CZ" sz="2100" dirty="0" err="1">
                <a:latin typeface="+mn-lt"/>
              </a:rPr>
              <a:t>Infrastructure</a:t>
            </a:r>
            <a:r>
              <a:rPr lang="cs-CZ" sz="2100" dirty="0">
                <a:latin typeface="+mn-lt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latin typeface="+mn-lt"/>
                <a:hlinkClick r:id="rId22"/>
              </a:rPr>
              <a:t>SHARE-ERIC</a:t>
            </a:r>
            <a:r>
              <a:rPr lang="cs-CZ" sz="2100" dirty="0">
                <a:latin typeface="+mn-lt"/>
              </a:rPr>
              <a:t> (</a:t>
            </a:r>
            <a:r>
              <a:rPr lang="cs-CZ" sz="2100" dirty="0" err="1">
                <a:latin typeface="+mn-lt"/>
              </a:rPr>
              <a:t>Survey</a:t>
            </a:r>
            <a:r>
              <a:rPr lang="cs-CZ" sz="2100" dirty="0">
                <a:latin typeface="+mn-lt"/>
              </a:rPr>
              <a:t> of </a:t>
            </a:r>
            <a:r>
              <a:rPr lang="cs-CZ" sz="2100" dirty="0" err="1">
                <a:latin typeface="+mn-lt"/>
              </a:rPr>
              <a:t>Health</a:t>
            </a:r>
            <a:r>
              <a:rPr lang="cs-CZ" sz="2100" dirty="0">
                <a:latin typeface="+mn-lt"/>
              </a:rPr>
              <a:t>, </a:t>
            </a:r>
            <a:r>
              <a:rPr lang="cs-CZ" sz="2100" dirty="0" err="1">
                <a:latin typeface="+mn-lt"/>
              </a:rPr>
              <a:t>Ageing</a:t>
            </a:r>
            <a:r>
              <a:rPr lang="cs-CZ" sz="2100" dirty="0">
                <a:latin typeface="+mn-lt"/>
              </a:rPr>
              <a:t> and </a:t>
            </a:r>
            <a:r>
              <a:rPr lang="cs-CZ" sz="2100" dirty="0" err="1">
                <a:latin typeface="+mn-lt"/>
              </a:rPr>
              <a:t>Retirement</a:t>
            </a:r>
            <a:r>
              <a:rPr lang="cs-CZ" sz="2100" dirty="0">
                <a:latin typeface="+mn-lt"/>
              </a:rPr>
              <a:t> in </a:t>
            </a:r>
            <a:r>
              <a:rPr lang="cs-CZ" sz="2100" dirty="0" err="1">
                <a:latin typeface="+mn-lt"/>
              </a:rPr>
              <a:t>Europe</a:t>
            </a:r>
            <a:r>
              <a:rPr lang="cs-CZ" sz="2100" dirty="0">
                <a:latin typeface="+mn-lt"/>
              </a:rPr>
              <a:t>).</a:t>
            </a:r>
            <a:endParaRPr lang="cs-CZ" sz="1000" dirty="0">
              <a:latin typeface="Calibri 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15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211BF2A-551E-7DAD-CC46-265768DF2338}"/>
              </a:ext>
            </a:extLst>
          </p:cNvPr>
          <p:cNvSpPr txBox="1"/>
          <p:nvPr/>
        </p:nvSpPr>
        <p:spPr>
          <a:xfrm>
            <a:off x="7124700" y="787400"/>
            <a:ext cx="5067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Schválen vstup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b="1" dirty="0">
                <a:hlinkClick r:id="rId23"/>
              </a:rPr>
              <a:t>LOFAR ERIC </a:t>
            </a:r>
            <a:r>
              <a:rPr lang="cs-CZ" sz="1300" dirty="0"/>
              <a:t>(</a:t>
            </a:r>
            <a:r>
              <a:rPr lang="cs-CZ" sz="1300" dirty="0" err="1"/>
              <a:t>LOw</a:t>
            </a:r>
            <a:r>
              <a:rPr lang="cs-CZ" sz="1300" dirty="0"/>
              <a:t> </a:t>
            </a:r>
            <a:r>
              <a:rPr lang="cs-CZ" sz="1300" dirty="0" err="1"/>
              <a:t>Frequency</a:t>
            </a:r>
            <a:r>
              <a:rPr lang="cs-CZ" sz="1300" dirty="0"/>
              <a:t> </a:t>
            </a:r>
            <a:r>
              <a:rPr lang="cs-CZ" sz="1300" dirty="0" err="1"/>
              <a:t>ARray</a:t>
            </a:r>
            <a:r>
              <a:rPr lang="cs-CZ" sz="13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b="1" dirty="0">
                <a:hlinkClick r:id="rId24"/>
              </a:rPr>
              <a:t>METROFOOD ERIC </a:t>
            </a:r>
            <a:r>
              <a:rPr lang="cs-CZ" sz="1300" dirty="0"/>
              <a:t>(</a:t>
            </a:r>
            <a:r>
              <a:rPr lang="cs-CZ" sz="1300" dirty="0" err="1"/>
              <a:t>Infrastructure</a:t>
            </a:r>
            <a:r>
              <a:rPr lang="cs-CZ" sz="1300" dirty="0"/>
              <a:t> </a:t>
            </a:r>
            <a:r>
              <a:rPr lang="cs-CZ" sz="1300" dirty="0" err="1"/>
              <a:t>for</a:t>
            </a:r>
            <a:r>
              <a:rPr lang="cs-CZ" sz="1300" dirty="0"/>
              <a:t> </a:t>
            </a:r>
            <a:r>
              <a:rPr lang="cs-CZ" sz="1300" dirty="0" err="1"/>
              <a:t>Promoting</a:t>
            </a:r>
            <a:r>
              <a:rPr lang="cs-CZ" sz="1300" dirty="0"/>
              <a:t> Metrology in Food and </a:t>
            </a:r>
            <a:r>
              <a:rPr lang="cs-CZ" sz="1300" dirty="0" err="1"/>
              <a:t>Nutrition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823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275842"/>
            <a:ext cx="10964967" cy="6075971"/>
          </a:xfrm>
        </p:spPr>
        <p:txBody>
          <a:bodyPr>
            <a:normAutofit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Evropská konsorcia výzkumných infrastruktur (ERIC) – finance (2025)</a:t>
            </a:r>
          </a:p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									</a:t>
            </a:r>
            <a:r>
              <a:rPr lang="cs-CZ" sz="2200" b="1" dirty="0">
                <a:latin typeface="+mn-lt"/>
              </a:rPr>
              <a:t>Celkem:</a:t>
            </a:r>
          </a:p>
          <a:p>
            <a:pPr marL="108000" indent="0">
              <a:spcAft>
                <a:spcPts val="500"/>
              </a:spcAft>
              <a:buNone/>
            </a:pPr>
            <a:r>
              <a:rPr lang="cs-CZ" sz="2200" b="1" dirty="0">
                <a:latin typeface="+mn-lt"/>
              </a:rPr>
              <a:t>									1 1</a:t>
            </a:r>
            <a:r>
              <a:rPr lang="en-GB" sz="2200" b="1" dirty="0">
                <a:latin typeface="+mn-lt"/>
              </a:rPr>
              <a:t>28</a:t>
            </a:r>
            <a:r>
              <a:rPr lang="cs-CZ" sz="2200" b="1" dirty="0">
                <a:latin typeface="+mn-lt"/>
              </a:rPr>
              <a:t> </a:t>
            </a:r>
            <a:r>
              <a:rPr lang="en-GB" sz="2200" b="1" dirty="0">
                <a:latin typeface="+mn-lt"/>
              </a:rPr>
              <a:t>9</a:t>
            </a:r>
            <a:r>
              <a:rPr lang="cs-CZ" sz="2200" b="1" dirty="0">
                <a:latin typeface="+mn-lt"/>
              </a:rPr>
              <a:t>5</a:t>
            </a:r>
            <a:r>
              <a:rPr lang="en-GB" sz="2200" b="1" dirty="0">
                <a:latin typeface="+mn-lt"/>
              </a:rPr>
              <a:t>7 859</a:t>
            </a:r>
            <a:r>
              <a:rPr lang="cs-CZ" sz="2200" b="1" dirty="0">
                <a:latin typeface="+mn-lt"/>
              </a:rPr>
              <a:t> Kč</a:t>
            </a:r>
          </a:p>
          <a:p>
            <a:pPr marL="108000" indent="0">
              <a:spcAft>
                <a:spcPts val="500"/>
              </a:spcAft>
              <a:buNone/>
            </a:pPr>
            <a:r>
              <a:rPr lang="cs-CZ" sz="2200" b="1" dirty="0">
                <a:latin typeface="+mn-lt"/>
              </a:rPr>
              <a:t>									</a:t>
            </a:r>
          </a:p>
          <a:p>
            <a:pPr marL="108000" indent="0">
              <a:spcAft>
                <a:spcPts val="500"/>
              </a:spcAft>
              <a:buNone/>
            </a:pPr>
            <a:r>
              <a:rPr lang="cs-CZ" sz="2200" b="1" dirty="0">
                <a:latin typeface="+mn-lt"/>
              </a:rPr>
              <a:t>									Bez ELI ERIC, ESS,</a:t>
            </a:r>
          </a:p>
          <a:p>
            <a:pPr marL="108000" indent="0">
              <a:spcAft>
                <a:spcPts val="500"/>
              </a:spcAft>
              <a:buNone/>
            </a:pPr>
            <a:r>
              <a:rPr lang="cs-CZ" sz="2200" b="1" dirty="0">
                <a:latin typeface="+mn-lt"/>
              </a:rPr>
              <a:t>									 CERIC a CTAO:</a:t>
            </a:r>
          </a:p>
          <a:p>
            <a:pPr marL="108000" indent="0">
              <a:spcAft>
                <a:spcPts val="500"/>
              </a:spcAft>
              <a:buNone/>
            </a:pPr>
            <a:r>
              <a:rPr lang="cs-CZ" sz="2200" b="1" dirty="0">
                <a:latin typeface="+mn-lt"/>
              </a:rPr>
              <a:t>									      29 070 359 Kč</a:t>
            </a:r>
          </a:p>
          <a:p>
            <a:pPr marL="108000" indent="0">
              <a:spcAft>
                <a:spcPts val="500"/>
              </a:spcAft>
              <a:buNone/>
            </a:pPr>
            <a:r>
              <a:rPr lang="cs-CZ" sz="2200" b="1" dirty="0">
                <a:latin typeface="+mn-lt"/>
              </a:rPr>
              <a:t>									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2200" b="1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16</a:t>
            </a:fld>
            <a:endParaRPr 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A52CA3C-4A15-6888-4E34-82E4E2D8B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03939"/>
              </p:ext>
            </p:extLst>
          </p:nvPr>
        </p:nvGraphicFramePr>
        <p:xfrm>
          <a:off x="1212351" y="698435"/>
          <a:ext cx="7407667" cy="6027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0592">
                  <a:extLst>
                    <a:ext uri="{9D8B030D-6E8A-4147-A177-3AD203B41FA5}">
                      <a16:colId xmlns:a16="http://schemas.microsoft.com/office/drawing/2014/main" val="4262918261"/>
                    </a:ext>
                  </a:extLst>
                </a:gridCol>
                <a:gridCol w="1862149">
                  <a:extLst>
                    <a:ext uri="{9D8B030D-6E8A-4147-A177-3AD203B41FA5}">
                      <a16:colId xmlns:a16="http://schemas.microsoft.com/office/drawing/2014/main" val="812283781"/>
                    </a:ext>
                  </a:extLst>
                </a:gridCol>
                <a:gridCol w="1984926">
                  <a:extLst>
                    <a:ext uri="{9D8B030D-6E8A-4147-A177-3AD203B41FA5}">
                      <a16:colId xmlns:a16="http://schemas.microsoft.com/office/drawing/2014/main" val="1149557053"/>
                    </a:ext>
                  </a:extLst>
                </a:gridCol>
              </a:tblGrid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36 317 000 €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907 925 000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712303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European Spallation Source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4 618 029 €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115 312 184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6598660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CERIC-ERIC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2 076 104 €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51 840 317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2418000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CTAO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24 810 000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919112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ECRIN-ERIC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139 628 €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3 516 531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6777402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EATRIS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117 875 €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2 955 126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065073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ACTRIS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113 181 €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2 849 898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4730252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104 000 €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2 637 024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1297592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INFRAFRONTIER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2 501 900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4128163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ICOS-ERIC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82 882 €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2 087 794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5417330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Euro-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BioImaging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68 085 €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1 713 714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5619268"/>
                  </a:ext>
                </a:extLst>
              </a:tr>
              <a:tr h="3105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EU-OPENSCREEN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67 875 €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1 681 807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514964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63 060 €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1 587 536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2526162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BBMRI-ERIC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62 356 €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1 496 955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8999011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53 246 €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1 327 370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1766280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EHRI-ERIC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46 541 €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1 147 143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7144708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DANUBIUS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902 800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6110766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30 529 €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771 498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7616824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SHARE-ERIC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749 670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5050572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CESSDA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28 750 €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721 913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1246675"/>
                  </a:ext>
                </a:extLst>
              </a:tr>
              <a:tr h="2858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DARIAH ERIC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17 282 €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421 681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997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18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25EC4-2225-4B1B-B70F-49FD082399FF}"/>
              </a:ext>
            </a:extLst>
          </p:cNvPr>
          <p:cNvSpPr txBox="1">
            <a:spLocks/>
          </p:cNvSpPr>
          <p:nvPr/>
        </p:nvSpPr>
        <p:spPr>
          <a:xfrm>
            <a:off x="276225" y="2488575"/>
            <a:ext cx="116205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4000" cap="small" dirty="0">
                <a:solidFill>
                  <a:schemeClr val="bg1"/>
                </a:solidFill>
              </a:rPr>
              <a:t>Děkuji vám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2912512" y="3659415"/>
            <a:ext cx="6393429" cy="1312635"/>
          </a:xfrm>
          <a:prstGeom prst="rect">
            <a:avLst/>
          </a:prstGeom>
        </p:spPr>
        <p:txBody>
          <a:bodyPr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cs-CZ" sz="2500" dirty="0">
                <a:solidFill>
                  <a:schemeClr val="bg1"/>
                </a:solidFill>
              </a:rPr>
              <a:t>Marek Vyšinka</a:t>
            </a:r>
            <a:endParaRPr lang="cs-CZ" sz="2500" b="1" cap="all" dirty="0">
              <a:solidFill>
                <a:schemeClr val="bg1"/>
              </a:solidFill>
            </a:endParaRPr>
          </a:p>
          <a:p>
            <a:pPr marL="108000" indent="0" algn="ctr">
              <a:buNone/>
            </a:pPr>
            <a:r>
              <a:rPr lang="cs-CZ" sz="1800" dirty="0">
                <a:solidFill>
                  <a:schemeClr val="bg1"/>
                </a:solidFill>
              </a:rPr>
              <a:t>MŠMT, </a:t>
            </a:r>
            <a:r>
              <a:rPr lang="en-US" sz="1800" dirty="0">
                <a:solidFill>
                  <a:schemeClr val="bg1"/>
                </a:solidFill>
              </a:rPr>
              <a:t>Oddělení </a:t>
            </a:r>
            <a:r>
              <a:rPr lang="cs-CZ" sz="1800" dirty="0">
                <a:solidFill>
                  <a:schemeClr val="bg1"/>
                </a:solidFill>
              </a:rPr>
              <a:t>pro výzkumné infrastruktury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6" y="824254"/>
            <a:ext cx="2180682" cy="1067943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1571625" y="5951673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Karmelitská 529/5</a:t>
            </a:r>
          </a:p>
          <a:p>
            <a:pPr marL="108000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118 12 Praha 1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3861292" y="5949097"/>
            <a:ext cx="2234707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3"/>
              </a:rPr>
              <a:t>Marek.Vysinka@msmt.gov.cz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6408136" y="5964119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</a:rPr>
              <a:t>+420 234 812 136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+420 775 437 349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8577648" y="5949097"/>
            <a:ext cx="2469163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msmt.gov.cz</a:t>
            </a:r>
            <a:endParaRPr lang="cs-CZ" sz="1400" dirty="0">
              <a:solidFill>
                <a:schemeClr val="bg1"/>
              </a:solidFill>
            </a:endParaRPr>
          </a:p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</a:rPr>
              <a:t>www.vyzkumne-infrastruktury.cz</a:t>
            </a:r>
            <a:br>
              <a:rPr lang="cs-CZ" sz="1400" dirty="0">
                <a:solidFill>
                  <a:schemeClr val="bg1"/>
                </a:solidFill>
              </a:rPr>
            </a:b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2"/>
            <a:ext cx="10964967" cy="5914137"/>
          </a:xfrm>
        </p:spPr>
        <p:txBody>
          <a:bodyPr>
            <a:normAutofit lnSpcReduction="10000"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Metodika hodnocení VVI 2025 – základní principy</a:t>
            </a:r>
          </a:p>
          <a:p>
            <a:pPr>
              <a:spcAft>
                <a:spcPts val="1000"/>
              </a:spcAft>
            </a:pPr>
            <a:endParaRPr lang="cs-CZ" sz="1000" dirty="0">
              <a:latin typeface="Calibri "/>
            </a:endParaRPr>
          </a:p>
          <a:p>
            <a:pPr>
              <a:spcAft>
                <a:spcPts val="1000"/>
              </a:spcAft>
            </a:pPr>
            <a:r>
              <a:rPr lang="cs-CZ" sz="2200" dirty="0">
                <a:latin typeface="Calibri "/>
              </a:rPr>
              <a:t>Návrh metodiky vychází z metodiky hodnocení 2021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mezinárodní hodnotící panely v jednotlivých vědně-oborových oblastech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3 oponentské posudky na každý projekt od specialistů na konkrétní zaměření projektu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předkladatelé vyplní </a:t>
            </a:r>
            <a:r>
              <a:rPr lang="cs-CZ" sz="2200" dirty="0" err="1">
                <a:latin typeface="Calibri "/>
              </a:rPr>
              <a:t>Assessment</a:t>
            </a:r>
            <a:r>
              <a:rPr lang="cs-CZ" sz="2200" dirty="0">
                <a:latin typeface="Calibri "/>
              </a:rPr>
              <a:t> </a:t>
            </a:r>
            <a:r>
              <a:rPr lang="cs-CZ" sz="2200" dirty="0" err="1">
                <a:latin typeface="Calibri "/>
              </a:rPr>
              <a:t>Questionnaire</a:t>
            </a:r>
            <a:r>
              <a:rPr lang="cs-CZ" sz="2200" dirty="0">
                <a:latin typeface="Calibri "/>
              </a:rPr>
              <a:t> (podrobná dokumentace projektu)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interview </a:t>
            </a:r>
            <a:r>
              <a:rPr lang="cs-CZ" sz="2200" dirty="0" err="1">
                <a:latin typeface="Calibri "/>
              </a:rPr>
              <a:t>panelistů</a:t>
            </a:r>
            <a:r>
              <a:rPr lang="cs-CZ" sz="2200" dirty="0">
                <a:latin typeface="Calibri "/>
              </a:rPr>
              <a:t> s předkladateli projektu (možnost obhajoby a vysvětlení nejasností)</a:t>
            </a:r>
          </a:p>
          <a:p>
            <a:pPr marL="108000" indent="0" algn="just">
              <a:spcAft>
                <a:spcPts val="1000"/>
              </a:spcAft>
              <a:buNone/>
            </a:pPr>
            <a:r>
              <a:rPr lang="cs-CZ" sz="2600" i="1" dirty="0">
                <a:latin typeface="Calibri "/>
              </a:rPr>
              <a:t>		</a:t>
            </a:r>
          </a:p>
          <a:p>
            <a:pPr>
              <a:spcAft>
                <a:spcPts val="1000"/>
              </a:spcAft>
            </a:pPr>
            <a:r>
              <a:rPr lang="cs-CZ" sz="2200" dirty="0">
                <a:latin typeface="Calibri "/>
              </a:rPr>
              <a:t>Změny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rozšíření panelů o zástupce se znalostí českého prostředí (v ČR působící vědec)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důraz na kvalitu uživatelských výsledků – vizualizací dat z RIV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důraz na socioekonomické dopady – rozšíření KPI o tuto oblast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snaha o zavedení 2 hodnotících period: - kratší (pro nové projekty, 4 roky – tj. 2027-2030)</a:t>
            </a:r>
          </a:p>
          <a:p>
            <a:pPr marL="432000" lvl="2" indent="0">
              <a:spcAft>
                <a:spcPts val="1000"/>
              </a:spcAft>
              <a:buNone/>
            </a:pPr>
            <a:r>
              <a:rPr lang="cs-CZ" sz="2200" dirty="0">
                <a:latin typeface="Calibri "/>
              </a:rPr>
              <a:t>					         - delší (pro již běžící VVI, 8 let – tj. 2027-2034)</a:t>
            </a:r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74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6861-651C-98CD-17CA-D536F0689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753837-1F79-7A2E-CDF3-B0A66543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2"/>
            <a:ext cx="10964967" cy="5914137"/>
          </a:xfrm>
        </p:spPr>
        <p:txBody>
          <a:bodyPr>
            <a:normAutofit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Hodnocení VVI 2025</a:t>
            </a:r>
          </a:p>
          <a:p>
            <a:pPr>
              <a:spcAft>
                <a:spcPts val="1000"/>
              </a:spcAft>
            </a:pPr>
            <a:endParaRPr lang="cs-CZ" sz="1000" dirty="0">
              <a:latin typeface="Calibri "/>
            </a:endParaRPr>
          </a:p>
          <a:p>
            <a:pPr>
              <a:spcAft>
                <a:spcPts val="1000"/>
              </a:spcAft>
            </a:pPr>
            <a:r>
              <a:rPr lang="cs-CZ" sz="2200" dirty="0">
                <a:latin typeface="Calibri "/>
              </a:rPr>
              <a:t>Gap analýza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identifikace výzkumných oblastí s nedostatečným pokrytím VVI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mohou být pokryty rozšířením služeb stávajících VVI či novými VVI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nové VVI mohou vzniknout jen v těchto mezerách 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všechny mezery nemusí být zaplněny</a:t>
            </a:r>
          </a:p>
          <a:p>
            <a:pPr lvl="2">
              <a:spcAft>
                <a:spcPts val="1000"/>
              </a:spcAft>
            </a:pPr>
            <a:r>
              <a:rPr lang="cs-CZ" sz="2200" b="1" dirty="0">
                <a:latin typeface="Calibri "/>
              </a:rPr>
              <a:t>provedeno březen-červen 2025 </a:t>
            </a:r>
            <a:r>
              <a:rPr lang="cs-CZ" sz="2200" dirty="0">
                <a:latin typeface="Calibri "/>
              </a:rPr>
              <a:t>prostřednictvím tzv. </a:t>
            </a:r>
            <a:r>
              <a:rPr lang="cs-CZ" sz="2200" b="1" dirty="0">
                <a:latin typeface="Calibri "/>
              </a:rPr>
              <a:t>sektorových platforem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latin typeface="Calibri "/>
              </a:rPr>
              <a:t>v rámci sektorových platforem působili jak zástupci odborné komunity, tak především zástupci ostatních ministerstev – promítnutí vlastních rezortních potřeb a priorit</a:t>
            </a:r>
          </a:p>
          <a:p>
            <a:pPr marL="108000" indent="0" algn="just">
              <a:spcAft>
                <a:spcPts val="1000"/>
              </a:spcAft>
              <a:buNone/>
            </a:pPr>
            <a:r>
              <a:rPr lang="cs-CZ" sz="2600" i="1" dirty="0">
                <a:latin typeface="Calibri "/>
              </a:rPr>
              <a:t>		</a:t>
            </a:r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FB81A0-A009-2501-6C29-E565339C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64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3"/>
            <a:ext cx="10964967" cy="5710620"/>
          </a:xfrm>
        </p:spPr>
        <p:txBody>
          <a:bodyPr>
            <a:normAutofit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Harmonogram – zatím stále orientační</a:t>
            </a:r>
          </a:p>
          <a:p>
            <a:pPr marL="0" indent="0">
              <a:buNone/>
              <a:defRPr/>
            </a:pPr>
            <a:endParaRPr lang="cs-CZ" sz="2200" dirty="0">
              <a:latin typeface="Calibri "/>
            </a:endParaRPr>
          </a:p>
          <a:p>
            <a:pPr marL="342900" indent="-342900">
              <a:defRPr/>
            </a:pPr>
            <a:r>
              <a:rPr lang="cs-CZ" sz="2200" dirty="0">
                <a:latin typeface="Calibri "/>
              </a:rPr>
              <a:t>Vyhlášení výzvy k předkládání dokumentace – září 2025</a:t>
            </a:r>
          </a:p>
          <a:p>
            <a:pPr marL="342900" indent="-342900">
              <a:defRPr/>
            </a:pPr>
            <a:r>
              <a:rPr lang="cs-CZ" sz="2200" dirty="0">
                <a:latin typeface="Calibri "/>
              </a:rPr>
              <a:t>Informační den – září 2025</a:t>
            </a:r>
          </a:p>
          <a:p>
            <a:pPr marL="342900" indent="-342900">
              <a:defRPr/>
            </a:pPr>
            <a:r>
              <a:rPr lang="cs-CZ" sz="2200" dirty="0">
                <a:latin typeface="Calibri "/>
              </a:rPr>
              <a:t>Konec předkládání dokumentace – prosinec 2025</a:t>
            </a:r>
          </a:p>
          <a:p>
            <a:pPr marL="342900" indent="-342900">
              <a:defRPr/>
            </a:pPr>
            <a:r>
              <a:rPr lang="cs-CZ" sz="2200" dirty="0">
                <a:latin typeface="Calibri "/>
              </a:rPr>
              <a:t>Předpokládaný termín interview </a:t>
            </a:r>
            <a:r>
              <a:rPr lang="cs-CZ" sz="2200" dirty="0" err="1">
                <a:latin typeface="Calibri "/>
              </a:rPr>
              <a:t>panelistů</a:t>
            </a:r>
            <a:r>
              <a:rPr lang="cs-CZ" sz="2200" dirty="0">
                <a:latin typeface="Calibri "/>
              </a:rPr>
              <a:t> s předkladateli – leden/únor 2026</a:t>
            </a:r>
          </a:p>
          <a:p>
            <a:pPr marL="342900" indent="-342900">
              <a:defRPr/>
            </a:pPr>
            <a:r>
              <a:rPr lang="cs-CZ" sz="2200" b="1" dirty="0">
                <a:latin typeface="Calibri "/>
              </a:rPr>
              <a:t>Hodnotící zprávy (výsledky hodnocení) – duben 2026</a:t>
            </a:r>
          </a:p>
          <a:p>
            <a:pPr marL="342900" indent="-342900">
              <a:defRPr/>
            </a:pPr>
            <a:r>
              <a:rPr lang="cs-CZ" sz="2200" dirty="0">
                <a:latin typeface="Calibri "/>
              </a:rPr>
              <a:t>Předložení výsledků hodnocení vládě – červen 2026</a:t>
            </a:r>
          </a:p>
          <a:p>
            <a:pPr marL="342900" indent="-342900">
              <a:defRPr/>
            </a:pPr>
            <a:r>
              <a:rPr lang="cs-CZ" sz="2200" dirty="0">
                <a:latin typeface="Calibri "/>
              </a:rPr>
              <a:t>Schválení velkých výzkumných infrastruktur vládou – podzim/zima 2026</a:t>
            </a:r>
            <a:endParaRPr lang="cs-CZ" sz="2200" dirty="0"/>
          </a:p>
          <a:p>
            <a:pPr marL="108000" indent="0">
              <a:buNone/>
            </a:pPr>
            <a:r>
              <a:rPr lang="cs-CZ" dirty="0"/>
              <a:t>(aktuální projekty jsou schválené do 31.12.2026, vláda rozhodla 14.12 2022)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9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3"/>
            <a:ext cx="10964967" cy="5710620"/>
          </a:xfrm>
        </p:spPr>
        <p:txBody>
          <a:bodyPr>
            <a:normAutofit fontScale="92500" lnSpcReduction="20000"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3000" b="1" dirty="0">
                <a:solidFill>
                  <a:srgbClr val="428D96"/>
                </a:solidFill>
                <a:latin typeface="+mn-lt"/>
              </a:rPr>
              <a:t>Velká výzkumná infrastruktura</a:t>
            </a:r>
          </a:p>
          <a:p>
            <a:pPr>
              <a:spcAft>
                <a:spcPts val="1000"/>
              </a:spcAft>
            </a:pPr>
            <a:endParaRPr lang="cs-CZ" sz="1000" dirty="0">
              <a:latin typeface="Calibri "/>
            </a:endParaRPr>
          </a:p>
          <a:p>
            <a:pPr>
              <a:spcAft>
                <a:spcPts val="1000"/>
              </a:spcAft>
            </a:pPr>
            <a:r>
              <a:rPr lang="cs-CZ" sz="2600" dirty="0">
                <a:latin typeface="Calibri "/>
              </a:rPr>
              <a:t>§2 odst. 2 písm. d zákona č. 130/2002 Sb.</a:t>
            </a:r>
          </a:p>
          <a:p>
            <a:pPr marL="108000" indent="0" algn="just">
              <a:spcAft>
                <a:spcPts val="1000"/>
              </a:spcAft>
              <a:buNone/>
            </a:pPr>
            <a:r>
              <a:rPr lang="cs-CZ" sz="2600" i="1" dirty="0">
                <a:latin typeface="Calibri "/>
              </a:rPr>
              <a:t>Pro účely poskytování podpory se rozumí … velkou výzkumnou infrastrukturou výzkumná infrastruktura</a:t>
            </a:r>
            <a:r>
              <a:rPr lang="cs-CZ" sz="2600" i="1" baseline="30000" dirty="0">
                <a:latin typeface="Calibri "/>
              </a:rPr>
              <a:t>40)</a:t>
            </a:r>
            <a:r>
              <a:rPr lang="cs-CZ" sz="2600" i="1" dirty="0">
                <a:latin typeface="Calibri "/>
              </a:rPr>
              <a:t>, která je výzkumným zařízením nezbytným pro ucelenou výzkumnou a vývojovou činnost s vysokou finanční a technologickou náročností, která je </a:t>
            </a:r>
            <a:r>
              <a:rPr lang="cs-CZ" sz="2600" i="1" u="sng" dirty="0">
                <a:latin typeface="Calibri "/>
              </a:rPr>
              <a:t>schvalována vládou</a:t>
            </a:r>
            <a:r>
              <a:rPr lang="cs-CZ" sz="2600" i="1" dirty="0">
                <a:latin typeface="Calibri "/>
              </a:rPr>
              <a:t> a zřizována pro </a:t>
            </a:r>
            <a:r>
              <a:rPr lang="cs-CZ" sz="2600" i="1" u="sng" dirty="0">
                <a:latin typeface="Calibri "/>
              </a:rPr>
              <a:t>využití též dalšími výzkumnými organizacemi</a:t>
            </a:r>
            <a:r>
              <a:rPr lang="cs-CZ" sz="2600" i="1" dirty="0">
                <a:latin typeface="Calibri "/>
              </a:rPr>
              <a:t>.</a:t>
            </a:r>
          </a:p>
          <a:p>
            <a:pPr marL="108000" indent="0" algn="just">
              <a:spcAft>
                <a:spcPts val="1000"/>
              </a:spcAft>
              <a:buNone/>
            </a:pPr>
            <a:endParaRPr lang="cs-CZ" sz="2600" i="1" dirty="0">
              <a:latin typeface="Calibri "/>
            </a:endParaRPr>
          </a:p>
          <a:p>
            <a:pPr marL="108000" indent="0" algn="just">
              <a:spcAft>
                <a:spcPts val="1000"/>
              </a:spcAft>
              <a:buNone/>
            </a:pPr>
            <a:r>
              <a:rPr lang="cs-CZ" sz="2400" i="1" dirty="0">
                <a:latin typeface="Calibri "/>
              </a:rPr>
              <a:t>40) Článek 2 bod 91 nařízení Komise (EU) č. 651/2014.</a:t>
            </a:r>
          </a:p>
          <a:p>
            <a:pPr marL="108000" indent="0" algn="just">
              <a:spcAft>
                <a:spcPts val="1000"/>
              </a:spcAft>
              <a:buNone/>
            </a:pPr>
            <a:r>
              <a:rPr lang="cs-CZ" sz="2200" i="1" dirty="0">
                <a:latin typeface="+mn-lt"/>
              </a:rPr>
              <a:t>„výzkumnou infrastrukturou“ se rozumí zařízení, zdroje a související služby, které vědecká obec využívá k provádění výzkumu v příslušných oborech, zahrnující vědecké vybavení a výzkumný materiál, zdroje založené na znalostech, například sbírky, archivy a strukturované vědecké informace, infrastruktury informačních a komunikačních technologií, například sítě GRID, počítačové a programové vybavení, komunikační prostředky, jakož i veškeré další prvky jedinečné povahy, které jsou nezbytné k provádění výzkumu. Tyto infrastruktury se mohou nacházet na jednom místě nebo mohou být „rozmístěné“ v rámci sítě (organizovaná síť zdrojů) v souladu s čl. 2 písm. a) nařízení Rady (ES) č. 723/2009 ze dne 25. června 2009 o právním rámci Společenství pro konsorcium evropské výzkumné infrastruktury (ERIC)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18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3"/>
            <a:ext cx="10964967" cy="5710620"/>
          </a:xfrm>
        </p:spPr>
        <p:txBody>
          <a:bodyPr>
            <a:normAutofit lnSpcReduction="10000"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Velká výzkumná infrastruktura</a:t>
            </a:r>
          </a:p>
          <a:p>
            <a:pPr>
              <a:spcAft>
                <a:spcPts val="1000"/>
              </a:spcAft>
            </a:pPr>
            <a:endParaRPr lang="cs-CZ" sz="1000" dirty="0">
              <a:latin typeface="Calibri "/>
            </a:endParaRPr>
          </a:p>
          <a:p>
            <a:pPr algn="just"/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Velké výzkumné infrastruktury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tedy podmnožinou výzkumných infrastruktur, které jsou v českém prostředí:</a:t>
            </a:r>
          </a:p>
          <a:p>
            <a:pPr marL="630900" lvl="2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excelentní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jen špičková zařízení mohou aspirovat na status VVI</a:t>
            </a:r>
          </a:p>
          <a:p>
            <a:pPr marL="630900" lvl="2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jedinečné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cílem je zamezení duplicit při financování nákladných zařízení</a:t>
            </a:r>
          </a:p>
          <a:p>
            <a:pPr marL="630900" lvl="2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otevřeným přístupem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slouží uživatelům z řad odborné veřejnosti bez ohledu na jejich domovskou instituci, státní správy a v omezené míře i průmyslu (omezení dána Rámcem pro státní podporu výzkumu, vývoje a inovací (2022/C 414/01))</a:t>
            </a:r>
          </a:p>
          <a:p>
            <a:pPr marL="630900" lvl="2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schválené a financované vládou ČR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status VVI je dán usnesením vlády, centrální financování slouží k zajištění otevřeného přístupu jakožto veřejné služby výzkumné komunitě (uživatelé se nemusí skládat na provoz z mnoha jiných zdrojů, snižuje se roztříštěnost financování vědy)</a:t>
            </a:r>
          </a:p>
          <a:p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Velká výzkumná infrastruktura je </a:t>
            </a: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služba odborné veřejnosti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spočívající v poskytování jinak nedostupné výzkumné kapacity, která naplňuje výzkumné potřeby společnosti.</a:t>
            </a:r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1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3"/>
            <a:ext cx="10964967" cy="5710620"/>
          </a:xfrm>
        </p:spPr>
        <p:txBody>
          <a:bodyPr>
            <a:normAutofit fontScale="85000" lnSpcReduction="20000"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3300" b="1" dirty="0">
                <a:solidFill>
                  <a:srgbClr val="428D96"/>
                </a:solidFill>
                <a:latin typeface="+mn-lt"/>
              </a:rPr>
              <a:t>Velká výzkumná infrastruktura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3000" b="1" dirty="0">
              <a:solidFill>
                <a:srgbClr val="428D96"/>
              </a:solidFill>
              <a:latin typeface="+mn-lt"/>
            </a:endParaRPr>
          </a:p>
          <a:p>
            <a:pPr marL="108000" indent="0">
              <a:spcAft>
                <a:spcPts val="500"/>
              </a:spcAft>
              <a:buNone/>
            </a:pPr>
            <a:r>
              <a:rPr lang="cs-CZ" sz="3000" b="1" dirty="0">
                <a:solidFill>
                  <a:srgbClr val="428D96"/>
                </a:solidFill>
                <a:latin typeface="+mn-lt"/>
              </a:rPr>
              <a:t>	PROVOZOVATEL vs. UŽIVATEL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3000" b="1" dirty="0">
              <a:solidFill>
                <a:srgbClr val="428D96"/>
              </a:solidFill>
              <a:latin typeface="+mn-lt"/>
            </a:endParaRPr>
          </a:p>
          <a:p>
            <a:pPr marL="342900" lvl="1" indent="-342900">
              <a:defRPr/>
            </a:pPr>
            <a:r>
              <a:rPr lang="cs-CZ" sz="2600" dirty="0">
                <a:latin typeface="Calibri "/>
              </a:rPr>
              <a:t>O tom kdo jste nerozhoduje afiliace, ale co děláte.</a:t>
            </a:r>
          </a:p>
          <a:p>
            <a:pPr marL="630900" lvl="2" indent="-342900">
              <a:lnSpc>
                <a:spcPct val="170000"/>
              </a:lnSpc>
              <a:defRPr/>
            </a:pPr>
            <a:r>
              <a:rPr lang="cs-CZ" sz="2600" dirty="0">
                <a:latin typeface="Calibri "/>
              </a:rPr>
              <a:t>Provozovatel: zajišťuje chod a rozvoj infrastruktury</a:t>
            </a:r>
          </a:p>
          <a:p>
            <a:pPr marL="630900" lvl="2" indent="-342900">
              <a:lnSpc>
                <a:spcPct val="170000"/>
              </a:lnSpc>
              <a:defRPr/>
            </a:pPr>
            <a:r>
              <a:rPr lang="cs-CZ" sz="2600" dirty="0">
                <a:latin typeface="Calibri "/>
              </a:rPr>
              <a:t>Uživatel: provádí vlastní výzkum prostřednictvím infrastruktury</a:t>
            </a: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cs-CZ" sz="2600" dirty="0">
                <a:latin typeface="Calibri "/>
              </a:rPr>
              <a:t> 	            přistupuje k infrastruktuře prostřednictvím open </a:t>
            </a:r>
            <a:r>
              <a:rPr lang="cs-CZ" sz="2600" dirty="0" err="1">
                <a:latin typeface="Calibri "/>
              </a:rPr>
              <a:t>access</a:t>
            </a:r>
            <a:endParaRPr lang="cs-CZ" sz="2600" dirty="0">
              <a:latin typeface="Calibri "/>
            </a:endParaRPr>
          </a:p>
          <a:p>
            <a:pPr marL="0" indent="0" eaLnBrk="1" hangingPunct="1">
              <a:buFontTx/>
              <a:buNone/>
              <a:defRPr/>
            </a:pPr>
            <a:endParaRPr lang="cs-CZ" sz="2600" dirty="0">
              <a:latin typeface="Calibri "/>
            </a:endParaRPr>
          </a:p>
          <a:p>
            <a:pPr marL="342900" indent="-342900">
              <a:defRPr/>
            </a:pPr>
            <a:r>
              <a:rPr lang="cs-CZ" sz="2600" dirty="0">
                <a:latin typeface="Calibri "/>
              </a:rPr>
              <a:t>Totéž platí pro výsledky.</a:t>
            </a:r>
          </a:p>
          <a:p>
            <a:pPr marL="630900" lvl="2" indent="-342900">
              <a:defRPr/>
            </a:pPr>
            <a:r>
              <a:rPr lang="cs-CZ" sz="2600" dirty="0">
                <a:latin typeface="Calibri "/>
              </a:rPr>
              <a:t>provozovatelské: výzkum sloužící k rozvoji infrastruktury (technologický, metodologický,…)</a:t>
            </a:r>
          </a:p>
          <a:p>
            <a:pPr marL="630900" lvl="2" indent="-342900">
              <a:lnSpc>
                <a:spcPct val="170000"/>
              </a:lnSpc>
              <a:defRPr/>
            </a:pPr>
            <a:r>
              <a:rPr lang="cs-CZ" sz="2600" dirty="0">
                <a:latin typeface="Calibri "/>
              </a:rPr>
              <a:t>uživatelské: výzkum prováděný prostřednictvím infrastruktury</a:t>
            </a:r>
          </a:p>
          <a:p>
            <a:pPr marL="0" indent="0" eaLnBrk="1" hangingPunct="1">
              <a:buFontTx/>
              <a:buNone/>
              <a:defRPr/>
            </a:pPr>
            <a:endParaRPr lang="cs-CZ" sz="2600" dirty="0">
              <a:latin typeface="Calibri 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2600" dirty="0">
                <a:latin typeface="Calibri "/>
              </a:rPr>
              <a:t>Uživatelem může být i člen týmu provozujícího infrastrukturu (přístup přes open </a:t>
            </a:r>
            <a:r>
              <a:rPr lang="cs-CZ" sz="2600" dirty="0" err="1">
                <a:latin typeface="Calibri "/>
              </a:rPr>
              <a:t>access</a:t>
            </a:r>
            <a:r>
              <a:rPr lang="cs-CZ" sz="2600" dirty="0">
                <a:latin typeface="Calibri "/>
              </a:rPr>
              <a:t>).</a:t>
            </a:r>
            <a:endParaRPr lang="cs-CZ" sz="2600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35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2"/>
            <a:ext cx="10964967" cy="6057747"/>
          </a:xfrm>
        </p:spPr>
        <p:txBody>
          <a:bodyPr>
            <a:normAutofit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Cestovní mapa velkých výzkumných infrastruktur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2500" b="1" dirty="0">
              <a:solidFill>
                <a:srgbClr val="428D96"/>
              </a:solidFill>
              <a:latin typeface="+mn-lt"/>
            </a:endParaRPr>
          </a:p>
          <a:p>
            <a:pPr marL="342900" lvl="1" indent="-342900">
              <a:defRPr/>
            </a:pPr>
            <a:r>
              <a:rPr lang="cs-CZ" sz="2200" dirty="0">
                <a:latin typeface="Calibri "/>
              </a:rPr>
              <a:t>Základní strategický dokument národní výzkumně-infrastrukturní politiky obsahující přehled schválených velkých výzkumných infrastruktur.</a:t>
            </a:r>
          </a:p>
          <a:p>
            <a:pPr marL="342900" lvl="1" indent="-342900">
              <a:defRPr/>
            </a:pPr>
            <a:r>
              <a:rPr lang="cs-CZ" sz="2200" dirty="0">
                <a:latin typeface="Calibri "/>
              </a:rPr>
              <a:t>Poprvé vydána 2010 a aktualizována 2011, 2015, 2019 a 2023. Další předpokládáme 2027.</a:t>
            </a: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342900" lvl="1" indent="-342900">
              <a:defRPr/>
            </a:pPr>
            <a:endParaRPr lang="cs-CZ" sz="3200" dirty="0">
              <a:latin typeface="Calibri "/>
            </a:endParaRPr>
          </a:p>
          <a:p>
            <a:pPr marL="342900" lvl="1" indent="-342900">
              <a:defRPr/>
            </a:pPr>
            <a:r>
              <a:rPr lang="cs-CZ" sz="2200" dirty="0">
                <a:latin typeface="Calibri "/>
                <a:hlinkClick r:id="rId2"/>
              </a:rPr>
              <a:t>www.vyzkumne-infrastruktury.cz</a:t>
            </a:r>
            <a:endParaRPr lang="cs-CZ" sz="2200" dirty="0">
              <a:latin typeface="Calibri "/>
            </a:endParaRPr>
          </a:p>
          <a:p>
            <a:pPr marL="342900" lvl="1" indent="-342900">
              <a:defRPr/>
            </a:pPr>
            <a:endParaRPr lang="cs-CZ" sz="2600" dirty="0">
              <a:latin typeface="Calibri "/>
            </a:endParaRP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8</a:t>
            </a:fld>
            <a:endParaRPr lang="cs-CZ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012E4FC-1D59-18BB-AFE4-CCC971765884}"/>
              </a:ext>
            </a:extLst>
          </p:cNvPr>
          <p:cNvGrpSpPr/>
          <p:nvPr/>
        </p:nvGrpSpPr>
        <p:grpSpPr>
          <a:xfrm>
            <a:off x="1215442" y="3122690"/>
            <a:ext cx="5764720" cy="2615677"/>
            <a:chOff x="1215442" y="2047668"/>
            <a:chExt cx="5764720" cy="2615677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64E61D9C-C7F7-821A-604F-A9854E21C571}"/>
                </a:ext>
              </a:extLst>
            </p:cNvPr>
            <p:cNvGrpSpPr/>
            <p:nvPr/>
          </p:nvGrpSpPr>
          <p:grpSpPr>
            <a:xfrm>
              <a:off x="1215442" y="2047668"/>
              <a:ext cx="4366045" cy="2547970"/>
              <a:chOff x="636322" y="1819835"/>
              <a:chExt cx="4366045" cy="2547970"/>
            </a:xfrm>
          </p:grpSpPr>
          <p:sp>
            <p:nvSpPr>
              <p:cNvPr id="8" name="Obdélník: se zakulacenými rohy 7">
                <a:extLst>
                  <a:ext uri="{FF2B5EF4-FFF2-40B4-BE49-F238E27FC236}">
                    <a16:creationId xmlns:a16="http://schemas.microsoft.com/office/drawing/2014/main" id="{7AB598CB-096A-4BEE-C821-325A10FD401D}"/>
                  </a:ext>
                </a:extLst>
              </p:cNvPr>
              <p:cNvSpPr/>
              <p:nvPr/>
            </p:nvSpPr>
            <p:spPr>
              <a:xfrm>
                <a:off x="3782426" y="4127378"/>
                <a:ext cx="654407" cy="240427"/>
              </a:xfrm>
              <a:prstGeom prst="roundRect">
                <a:avLst/>
              </a:prstGeom>
              <a:solidFill>
                <a:srgbClr val="61CAD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cs-CZ" sz="1400" dirty="0"/>
                  <a:t>2015</a:t>
                </a:r>
              </a:p>
            </p:txBody>
          </p:sp>
          <p:sp>
            <p:nvSpPr>
              <p:cNvPr id="9" name="Obdélník: se zakulacenými rohy 8">
                <a:extLst>
                  <a:ext uri="{FF2B5EF4-FFF2-40B4-BE49-F238E27FC236}">
                    <a16:creationId xmlns:a16="http://schemas.microsoft.com/office/drawing/2014/main" id="{1B5C79AD-A1C7-809E-ED23-529109FA4518}"/>
                  </a:ext>
                </a:extLst>
              </p:cNvPr>
              <p:cNvSpPr/>
              <p:nvPr/>
            </p:nvSpPr>
            <p:spPr>
              <a:xfrm>
                <a:off x="2289484" y="4058128"/>
                <a:ext cx="654407" cy="240427"/>
              </a:xfrm>
              <a:prstGeom prst="roundRect">
                <a:avLst/>
              </a:prstGeom>
              <a:solidFill>
                <a:srgbClr val="5B94D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cs-CZ" sz="1400" dirty="0"/>
                  <a:t>2011</a:t>
                </a:r>
              </a:p>
            </p:txBody>
          </p:sp>
          <p:sp>
            <p:nvSpPr>
              <p:cNvPr id="10" name="Obdélník: se zakulacenými rohy 9">
                <a:extLst>
                  <a:ext uri="{FF2B5EF4-FFF2-40B4-BE49-F238E27FC236}">
                    <a16:creationId xmlns:a16="http://schemas.microsoft.com/office/drawing/2014/main" id="{8F01BE07-4053-B09F-7377-22DC9AAD5A9E}"/>
                  </a:ext>
                </a:extLst>
              </p:cNvPr>
              <p:cNvSpPr/>
              <p:nvPr/>
            </p:nvSpPr>
            <p:spPr>
              <a:xfrm>
                <a:off x="796542" y="3935093"/>
                <a:ext cx="654407" cy="240427"/>
              </a:xfrm>
              <a:prstGeom prst="roundRect">
                <a:avLst/>
              </a:prstGeom>
              <a:solidFill>
                <a:srgbClr val="06B7CE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cs-CZ" sz="1400" dirty="0"/>
                  <a:t>2010</a:t>
                </a:r>
              </a:p>
            </p:txBody>
          </p:sp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5074E1F0-6E37-85B4-B198-4F79AF908164}"/>
                  </a:ext>
                </a:extLst>
              </p:cNvPr>
              <p:cNvGrpSpPr/>
              <p:nvPr/>
            </p:nvGrpSpPr>
            <p:grpSpPr>
              <a:xfrm>
                <a:off x="636322" y="1819835"/>
                <a:ext cx="4366045" cy="2265100"/>
                <a:chOff x="636322" y="1819834"/>
                <a:chExt cx="5171000" cy="2682710"/>
              </a:xfrm>
            </p:grpSpPr>
            <p:pic>
              <p:nvPicPr>
                <p:cNvPr id="12" name="Obrázek 11">
                  <a:extLst>
                    <a:ext uri="{FF2B5EF4-FFF2-40B4-BE49-F238E27FC236}">
                      <a16:creationId xmlns:a16="http://schemas.microsoft.com/office/drawing/2014/main" id="{729B8DC1-4DDA-78BD-51DD-E3747F3D23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322" y="1819834"/>
                  <a:ext cx="1730981" cy="2454049"/>
                </a:xfrm>
                <a:prstGeom prst="rect">
                  <a:avLst/>
                </a:prstGeom>
                <a:solidFill>
                  <a:srgbClr val="06B7CE"/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>
                    <a:rot lat="0" lon="0" rev="300000"/>
                  </a:camera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3" name="Obrázek 12">
                  <a:extLst>
                    <a:ext uri="{FF2B5EF4-FFF2-40B4-BE49-F238E27FC236}">
                      <a16:creationId xmlns:a16="http://schemas.microsoft.com/office/drawing/2014/main" id="{2F42B623-41C3-5DD4-79F7-6EFF9859C1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7303" y="1962506"/>
                  <a:ext cx="1730981" cy="245404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>
                    <a:rot lat="0" lon="0" rev="300000"/>
                  </a:camera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4" name="Obrázek 13">
                  <a:extLst>
                    <a:ext uri="{FF2B5EF4-FFF2-40B4-BE49-F238E27FC236}">
                      <a16:creationId xmlns:a16="http://schemas.microsoft.com/office/drawing/2014/main" id="{9657F885-2F26-FA3F-3BE0-7981CC0AD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6341" y="2048495"/>
                  <a:ext cx="1730981" cy="245404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>
                    <a:rot lat="0" lon="0" rev="300000"/>
                  </a:camera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C6E45AA0-F79A-5761-3718-E243337FEA71}"/>
                </a:ext>
              </a:extLst>
            </p:cNvPr>
            <p:cNvSpPr/>
            <p:nvPr/>
          </p:nvSpPr>
          <p:spPr>
            <a:xfrm>
              <a:off x="5748476" y="4422918"/>
              <a:ext cx="654407" cy="240427"/>
            </a:xfrm>
            <a:prstGeom prst="roundRect">
              <a:avLst/>
            </a:prstGeom>
            <a:solidFill>
              <a:srgbClr val="57C5B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s-CZ" sz="1400" dirty="0"/>
                <a:t>2019</a:t>
              </a:r>
            </a:p>
          </p:txBody>
        </p:sp>
        <p:pic>
          <p:nvPicPr>
            <p:cNvPr id="17" name="Obrázek 16">
              <a:hlinkClick r:id="rId6"/>
              <a:extLst>
                <a:ext uri="{FF2B5EF4-FFF2-40B4-BE49-F238E27FC236}">
                  <a16:creationId xmlns:a16="http://schemas.microsoft.com/office/drawing/2014/main" id="{3690F987-94D5-E6C4-DF79-31678153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189" y="2308317"/>
              <a:ext cx="1445973" cy="20453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300000"/>
              </a:camera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A9DCA06C-5545-2C4B-D8C2-BD05FDF63B93}"/>
              </a:ext>
            </a:extLst>
          </p:cNvPr>
          <p:cNvSpPr/>
          <p:nvPr/>
        </p:nvSpPr>
        <p:spPr>
          <a:xfrm>
            <a:off x="9763091" y="5913025"/>
            <a:ext cx="654407" cy="240427"/>
          </a:xfrm>
          <a:prstGeom prst="roundRect">
            <a:avLst/>
          </a:prstGeom>
          <a:solidFill>
            <a:srgbClr val="57C5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/>
              <a:t>2023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E4D53467-43C6-4AB2-E1E8-BCBD59240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94488">
            <a:off x="8029841" y="2825590"/>
            <a:ext cx="2203169" cy="31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602A1-394C-45FC-92FB-5E6907DB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8" y="466343"/>
            <a:ext cx="10964967" cy="5710620"/>
          </a:xfrm>
        </p:spPr>
        <p:txBody>
          <a:bodyPr>
            <a:normAutofit lnSpcReduction="10000"/>
          </a:bodyPr>
          <a:lstStyle/>
          <a:p>
            <a:pPr marL="108000" indent="0">
              <a:spcAft>
                <a:spcPts val="500"/>
              </a:spcAft>
              <a:buNone/>
            </a:pPr>
            <a:r>
              <a:rPr lang="cs-CZ" sz="2800" b="1" dirty="0">
                <a:solidFill>
                  <a:srgbClr val="428D96"/>
                </a:solidFill>
                <a:latin typeface="+mn-lt"/>
              </a:rPr>
              <a:t>Přehled velkých výzkumných infrastruktur (2023-2026)</a:t>
            </a:r>
          </a:p>
          <a:p>
            <a:pPr marL="108000" indent="0">
              <a:spcAft>
                <a:spcPts val="500"/>
              </a:spcAft>
              <a:buNone/>
            </a:pPr>
            <a:endParaRPr lang="cs-CZ" sz="2200" b="1" dirty="0">
              <a:solidFill>
                <a:srgbClr val="428D96"/>
              </a:solidFill>
              <a:latin typeface="+mn-lt"/>
            </a:endParaRPr>
          </a:p>
          <a:p>
            <a:pPr>
              <a:spcAft>
                <a:spcPts val="500"/>
              </a:spcAft>
            </a:pPr>
            <a:r>
              <a:rPr lang="cs-CZ" sz="2200" dirty="0">
                <a:latin typeface="Calibri "/>
              </a:rPr>
              <a:t>6 vědně oborových oblastí / 44 velkých výzkumných infrastruktur: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Fyzikální vědy a inženýrství: 17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Energetika: 4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Environmentální vědy: 5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Zdraví a potraviny: 10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Sociální a humanitní vědy: 7</a:t>
            </a:r>
          </a:p>
          <a:p>
            <a:pPr lvl="2">
              <a:spcAft>
                <a:spcPts val="500"/>
              </a:spcAft>
            </a:pPr>
            <a:r>
              <a:rPr lang="cs-CZ" sz="2200" dirty="0">
                <a:latin typeface="Calibri "/>
              </a:rPr>
              <a:t>e-Infrastruktury: 1</a:t>
            </a:r>
          </a:p>
          <a:p>
            <a:pPr lvl="2">
              <a:spcAft>
                <a:spcPts val="500"/>
              </a:spcAft>
            </a:pPr>
            <a:endParaRPr lang="cs-CZ" sz="1000" dirty="0">
              <a:latin typeface="Calibri "/>
            </a:endParaRPr>
          </a:p>
          <a:p>
            <a:r>
              <a:rPr lang="cs-CZ" sz="2200" dirty="0">
                <a:latin typeface="Calibri "/>
              </a:rPr>
              <a:t>Před hodnocením 2021 došlo ke 2 případům spojení velkých výzkumných infrastruktur</a:t>
            </a:r>
          </a:p>
          <a:p>
            <a:pPr lvl="2"/>
            <a:r>
              <a:rPr lang="cs-CZ" sz="2200" dirty="0">
                <a:latin typeface="Calibri "/>
              </a:rPr>
              <a:t>CSDA a ESS-CZ (nově CSDA/ESS-CZ)</a:t>
            </a:r>
          </a:p>
          <a:p>
            <a:pPr lvl="2"/>
            <a:r>
              <a:rPr lang="cs-CZ" sz="2200" dirty="0">
                <a:latin typeface="Calibri "/>
              </a:rPr>
              <a:t>JHR-CZ a Reaktory LVR-15 a LR 0 (nově CICRR)</a:t>
            </a:r>
          </a:p>
          <a:p>
            <a:pPr lvl="2">
              <a:spcAft>
                <a:spcPts val="500"/>
              </a:spcAft>
            </a:pPr>
            <a:endParaRPr lang="cs-CZ" sz="1000" dirty="0">
              <a:latin typeface="Calibri "/>
            </a:endParaRPr>
          </a:p>
          <a:p>
            <a:r>
              <a:rPr lang="cs-CZ" sz="2200" dirty="0">
                <a:latin typeface="Calibri "/>
              </a:rPr>
              <a:t>Po schválení vládou jeden příjemce nepodepsal smlouvu (CATPRO), což umožnilo zařazení nové VVI, která byla první pod čarou (GGP-CZ) od roku 2024.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F05D7-18ED-47C2-A04D-7F176D8F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813753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_2021" id="{3971444E-8C72-4186-A951-FA53C2EF4539}" vid="{7914E551-DD36-41F8-860E-A4F520CFF28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Prezentace_msmt_16_9</Template>
  <TotalTime>12041</TotalTime>
  <Words>2165</Words>
  <Application>Microsoft Office PowerPoint</Application>
  <PresentationFormat>Širokoúhlá obrazovka</PresentationFormat>
  <Paragraphs>366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</vt:lpstr>
      <vt:lpstr>Calibri Light</vt:lpstr>
      <vt:lpstr>Vlastní návrh</vt:lpstr>
      <vt:lpstr>velké výzkumné infrastruktury     - přehled a aktuální stav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Návrat Miroslav</dc:creator>
  <cp:lastModifiedBy>Vyšinka Marek</cp:lastModifiedBy>
  <cp:revision>211</cp:revision>
  <dcterms:created xsi:type="dcterms:W3CDTF">2021-05-03T08:07:23Z</dcterms:created>
  <dcterms:modified xsi:type="dcterms:W3CDTF">2025-09-11T10:21:27Z</dcterms:modified>
</cp:coreProperties>
</file>