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260" r:id="rId2"/>
    <p:sldId id="268" r:id="rId3"/>
    <p:sldId id="284" r:id="rId4"/>
    <p:sldId id="287" r:id="rId5"/>
    <p:sldId id="292" r:id="rId6"/>
    <p:sldId id="283" r:id="rId7"/>
    <p:sldId id="289" r:id="rId8"/>
    <p:sldId id="265" r:id="rId9"/>
    <p:sldId id="259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57" userDrawn="1">
          <p15:clr>
            <a:srgbClr val="A4A3A4"/>
          </p15:clr>
        </p15:guide>
        <p15:guide id="2" pos="907" userDrawn="1">
          <p15:clr>
            <a:srgbClr val="A4A3A4"/>
          </p15:clr>
        </p15:guide>
        <p15:guide id="3" pos="2132" userDrawn="1">
          <p15:clr>
            <a:srgbClr val="A4A3A4"/>
          </p15:clr>
        </p15:guide>
        <p15:guide id="4" pos="3379" userDrawn="1">
          <p15:clr>
            <a:srgbClr val="A4A3A4"/>
          </p15:clr>
        </p15:guide>
        <p15:guide id="5" pos="46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4915" autoAdjust="0"/>
  </p:normalViewPr>
  <p:slideViewPr>
    <p:cSldViewPr snapToGrid="0" showGuides="1">
      <p:cViewPr varScale="1">
        <p:scale>
          <a:sx n="59" d="100"/>
          <a:sy n="59" d="100"/>
        </p:scale>
        <p:origin x="1248" y="52"/>
      </p:cViewPr>
      <p:guideLst>
        <p:guide orient="horz" pos="3657"/>
        <p:guide pos="907"/>
        <p:guide pos="2132"/>
        <p:guide pos="3379"/>
        <p:guide pos="46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48" d="100"/>
          <a:sy n="48" d="100"/>
        </p:scale>
        <p:origin x="184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26128-E6F4-4423-8FD5-3E79F44F0350}" type="datetimeFigureOut">
              <a:rPr lang="cs-CZ" smtClean="0"/>
              <a:t>10.09.2025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51EE1-A014-4F2F-96E8-7CB9DB5330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94728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C28F8-2A4C-4B5C-AD71-7E3F3501D1BF}" type="datetimeFigureOut">
              <a:rPr lang="cs-CZ" smtClean="0"/>
              <a:t>10.09.2025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D27D2-B476-4B72-8499-807986377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26467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4674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D27D2-B476-4B72-8499-807986377061}" type="slidenum">
              <a:rPr lang="cs-CZ" smtClean="0">
                <a:solidFill>
                  <a:prstClr val="black"/>
                </a:solidFill>
              </a:rPr>
              <a:pPr/>
              <a:t>2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701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D27D2-B476-4B72-8499-807986377061}" type="slidenum">
              <a:rPr lang="cs-CZ" smtClean="0">
                <a:solidFill>
                  <a:prstClr val="black"/>
                </a:solidFill>
              </a:rPr>
              <a:pPr/>
              <a:t>6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379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D27D2-B476-4B72-8499-807986377061}" type="slidenum">
              <a:rPr lang="cs-CZ" smtClean="0">
                <a:solidFill>
                  <a:prstClr val="black"/>
                </a:solidFill>
              </a:rPr>
              <a:pPr/>
              <a:t>8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06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576000" y="1224000"/>
            <a:ext cx="5868000" cy="1522800"/>
          </a:xfrm>
        </p:spPr>
        <p:txBody>
          <a:bodyPr lIns="0" tIns="0" rIns="0" bIns="0" anchor="b">
            <a:noAutofit/>
          </a:bodyPr>
          <a:lstStyle>
            <a:lvl1pPr algn="l">
              <a:defRPr sz="3400" cap="small" baseline="0">
                <a:solidFill>
                  <a:srgbClr val="87888A"/>
                </a:solidFill>
                <a:latin typeface="Calibri" panose="020F0502020204030204" pitchFamily="34" charset="0"/>
              </a:defRPr>
            </a:lvl1pPr>
          </a:lstStyle>
          <a:p>
            <a:r>
              <a:rPr lang="cs-CZ" dirty="0"/>
              <a:t>Kliknutím lze </a:t>
            </a:r>
            <a:br>
              <a:rPr lang="cs-CZ" dirty="0"/>
            </a:br>
            <a:r>
              <a:rPr lang="cs-CZ" dirty="0"/>
              <a:t>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76000" y="6022800"/>
            <a:ext cx="3886272" cy="41520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small" baseline="0">
                <a:solidFill>
                  <a:srgbClr val="87888A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1169640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9" y="1825625"/>
            <a:ext cx="7886700" cy="4351338"/>
          </a:xfrm>
        </p:spPr>
        <p:txBody>
          <a:bodyPr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68048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750" y="944563"/>
            <a:ext cx="7886700" cy="60991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2100" baseline="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  <p:graphicFrame>
        <p:nvGraphicFramePr>
          <p:cNvPr id="7" name="Tabulka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71507400"/>
              </p:ext>
            </p:extLst>
          </p:nvPr>
        </p:nvGraphicFramePr>
        <p:xfrm>
          <a:off x="547199" y="3546686"/>
          <a:ext cx="78867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353220853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44615953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82864684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7133029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50041598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8001944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266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755881"/>
                  </a:ext>
                </a:extLst>
              </a:tr>
            </a:tbl>
          </a:graphicData>
        </a:graphic>
      </p:graphicFrame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7199" y="1825625"/>
            <a:ext cx="8201514" cy="1472776"/>
          </a:xfrm>
        </p:spPr>
        <p:txBody>
          <a:bodyPr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idx="14"/>
          </p:nvPr>
        </p:nvSpPr>
        <p:spPr>
          <a:xfrm>
            <a:off x="539750" y="4636559"/>
            <a:ext cx="8201514" cy="1472776"/>
          </a:xfrm>
        </p:spPr>
        <p:txBody>
          <a:bodyPr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3427551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47199" y="1849437"/>
            <a:ext cx="3867150" cy="4351338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10723" y="1849437"/>
            <a:ext cx="3867150" cy="4351338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791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014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7605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lední stránk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59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47199" y="936001"/>
            <a:ext cx="8128627" cy="6221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</a:t>
            </a:r>
            <a:r>
              <a:rPr lang="en-US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7200" y="1825625"/>
            <a:ext cx="78867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 err="1"/>
              <a:t>Upravte</a:t>
            </a:r>
            <a:r>
              <a:rPr lang="en-US" noProof="0" dirty="0"/>
              <a:t> </a:t>
            </a:r>
            <a:r>
              <a:rPr lang="en-US" noProof="0" dirty="0" err="1"/>
              <a:t>styly</a:t>
            </a:r>
            <a:r>
              <a:rPr lang="en-US" noProof="0" dirty="0"/>
              <a:t> </a:t>
            </a:r>
            <a:r>
              <a:rPr lang="en-US" noProof="0" dirty="0" err="1"/>
              <a:t>předlohy</a:t>
            </a:r>
            <a:r>
              <a:rPr lang="en-US" noProof="0" dirty="0"/>
              <a:t> </a:t>
            </a:r>
            <a:r>
              <a:rPr lang="en-US" noProof="0" dirty="0" err="1"/>
              <a:t>textu</a:t>
            </a:r>
            <a:r>
              <a:rPr lang="en-US" noProof="0" dirty="0"/>
              <a:t>.</a:t>
            </a:r>
          </a:p>
          <a:p>
            <a:pPr lvl="1"/>
            <a:r>
              <a:rPr lang="en-US" noProof="0" dirty="0" err="1"/>
              <a:t>Druhá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2"/>
            <a:r>
              <a:rPr lang="en-US" noProof="0" dirty="0" err="1"/>
              <a:t>Třetí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3"/>
            <a:r>
              <a:rPr lang="en-US" noProof="0" dirty="0" err="1"/>
              <a:t>Čtvrtá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4"/>
            <a:r>
              <a:rPr lang="en-US" noProof="0" dirty="0" err="1"/>
              <a:t>Pátá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70924" y="101217"/>
            <a:ext cx="373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23BD8D3-A9DD-40CB-A396-ADCE34852C7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507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8" r:id="rId5"/>
    <p:sldLayoutId id="2147483679" r:id="rId6"/>
    <p:sldLayoutId id="2147483677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kern="1200" cap="all" baseline="0">
          <a:solidFill>
            <a:srgbClr val="428D96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2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428D96"/>
        </a:buClr>
        <a:buFont typeface="Calibri Light" panose="020F0302020204030204" pitchFamily="34" charset="0"/>
        <a:buChar char="●"/>
        <a:defRPr sz="20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32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428D96"/>
        </a:buClr>
        <a:buFont typeface="Calibri Light" panose="020F0302020204030204" pitchFamily="34" charset="0"/>
        <a:buChar char="●"/>
        <a:defRPr sz="20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 userDrawn="1">
          <p15:clr>
            <a:srgbClr val="F26B43"/>
          </p15:clr>
        </p15:guide>
        <p15:guide id="2" pos="5534" userDrawn="1">
          <p15:clr>
            <a:srgbClr val="F26B43"/>
          </p15:clr>
        </p15:guide>
        <p15:guide id="3" orient="horz" pos="595" userDrawn="1">
          <p15:clr>
            <a:srgbClr val="F26B43"/>
          </p15:clr>
        </p15:guide>
        <p15:guide id="4" orient="horz" pos="39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maps/place/Karmelitsk%C3%A1+529/5,+118+00+Praha+1-Mal%C3%A1+Strana/@50.0852785,14.401439,17z/data=!3m1!4b1!4m5!3m4!1s0x470b94e3028a6d63:0xc245e5c6bd645e50!8m2!3d50.0852785!4d14.4036277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4160" y="1224000"/>
            <a:ext cx="6146800" cy="1522800"/>
          </a:xfrm>
        </p:spPr>
        <p:txBody>
          <a:bodyPr/>
          <a:lstStyle/>
          <a:p>
            <a:r>
              <a:rPr lang="cs-CZ" sz="2800" b="1" cap="none" dirty="0"/>
              <a:t>Dny </a:t>
            </a:r>
            <a:r>
              <a:rPr lang="cs-CZ" sz="2800" b="1" cap="none" dirty="0" err="1"/>
              <a:t>VaVaI</a:t>
            </a:r>
            <a:r>
              <a:rPr lang="cs-CZ" sz="2800" b="1" cap="none" dirty="0"/>
              <a:t> 2025 – Podpora strategických technologií (čipové technologie)</a:t>
            </a:r>
            <a:endParaRPr lang="en-GB" sz="2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65839" y="6063440"/>
            <a:ext cx="5692721" cy="415200"/>
          </a:xfrm>
        </p:spPr>
        <p:txBody>
          <a:bodyPr>
            <a:normAutofit/>
          </a:bodyPr>
          <a:lstStyle/>
          <a:p>
            <a:r>
              <a:rPr lang="cs-CZ" dirty="0"/>
              <a:t>Brno</a:t>
            </a:r>
            <a:r>
              <a:rPr lang="en-GB" dirty="0"/>
              <a:t>, </a:t>
            </a:r>
            <a:r>
              <a:rPr lang="cs-CZ" dirty="0"/>
              <a:t>12. září</a:t>
            </a:r>
            <a:r>
              <a:rPr lang="en-GB" dirty="0"/>
              <a:t> 202</a:t>
            </a:r>
            <a:r>
              <a:rPr lang="cs-CZ" dirty="0"/>
              <a:t>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4156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>
                <a:solidFill>
                  <a:prstClr val="white">
                    <a:lumMod val="75000"/>
                  </a:prstClr>
                </a:solidFill>
              </a:rPr>
              <a:pPr/>
              <a:t>2</a:t>
            </a:fld>
            <a:endParaRPr lang="cs-CZ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47199" y="679987"/>
            <a:ext cx="8128627" cy="268596"/>
          </a:xfrm>
        </p:spPr>
        <p:txBody>
          <a:bodyPr>
            <a:noAutofit/>
          </a:bodyPr>
          <a:lstStyle/>
          <a:p>
            <a:r>
              <a:rPr lang="cs-CZ" b="1" cap="none" dirty="0"/>
              <a:t>1</a:t>
            </a:r>
            <a:r>
              <a:rPr lang="en-US" b="1" cap="none" dirty="0"/>
              <a:t>. </a:t>
            </a:r>
            <a:r>
              <a:rPr lang="cs-CZ" b="1" cap="none" dirty="0"/>
              <a:t>Struktura prezentace</a:t>
            </a:r>
            <a:endParaRPr lang="en-US" b="1" cap="none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689128" y="1183140"/>
            <a:ext cx="7668659" cy="4691136"/>
          </a:xfrm>
        </p:spPr>
        <p:txBody>
          <a:bodyPr/>
          <a:lstStyle/>
          <a:p>
            <a:pPr lvl="1">
              <a:spcBef>
                <a:spcPts val="900"/>
              </a:spcBef>
              <a:spcAft>
                <a:spcPts val="900"/>
              </a:spcAft>
            </a:pPr>
            <a:r>
              <a:rPr lang="cs-CZ" dirty="0"/>
              <a:t>Role MŠMT v systému podpory polovodičových technologií</a:t>
            </a:r>
            <a:endParaRPr lang="en-US" dirty="0"/>
          </a:p>
          <a:p>
            <a:pPr lvl="1">
              <a:spcBef>
                <a:spcPts val="900"/>
              </a:spcBef>
              <a:spcAft>
                <a:spcPts val="900"/>
              </a:spcAft>
            </a:pPr>
            <a:r>
              <a:rPr lang="cs-CZ" dirty="0"/>
              <a:t>Společný podnik pro čipy (Chips JU)</a:t>
            </a:r>
          </a:p>
          <a:p>
            <a:pPr lvl="1">
              <a:spcBef>
                <a:spcPts val="900"/>
              </a:spcBef>
              <a:spcAft>
                <a:spcPts val="900"/>
              </a:spcAft>
            </a:pPr>
            <a:r>
              <a:rPr lang="cs-CZ" dirty="0"/>
              <a:t>Iniciativa Čipy pro Evropu</a:t>
            </a:r>
            <a:endParaRPr lang="en-US" dirty="0"/>
          </a:p>
          <a:p>
            <a:pPr lvl="1">
              <a:spcBef>
                <a:spcPts val="900"/>
              </a:spcBef>
              <a:spcAft>
                <a:spcPts val="900"/>
              </a:spcAft>
            </a:pPr>
            <a:r>
              <a:rPr lang="cs-CZ" dirty="0"/>
              <a:t>Národní polovodičová strategie</a:t>
            </a:r>
          </a:p>
          <a:p>
            <a:pPr lvl="1">
              <a:spcBef>
                <a:spcPts val="900"/>
              </a:spcBef>
              <a:spcAft>
                <a:spcPts val="9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326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789AB2A-B487-C374-0537-2D5ADC076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3</a:t>
            </a:fld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7EE54AB0-150D-6DEE-B0AF-ECC19E2051DD}"/>
              </a:ext>
            </a:extLst>
          </p:cNvPr>
          <p:cNvSpPr txBox="1">
            <a:spLocks/>
          </p:cNvSpPr>
          <p:nvPr/>
        </p:nvSpPr>
        <p:spPr>
          <a:xfrm>
            <a:off x="547199" y="679987"/>
            <a:ext cx="8128627" cy="2685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baseline="0">
                <a:solidFill>
                  <a:srgbClr val="428D96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cs-CZ" b="1" cap="none" dirty="0"/>
              <a:t>2</a:t>
            </a:r>
            <a:r>
              <a:rPr lang="en-US" b="1" cap="none" dirty="0"/>
              <a:t>. </a:t>
            </a:r>
            <a:r>
              <a:rPr lang="cs-CZ" b="1" cap="none" dirty="0"/>
              <a:t>Role MŠMT v systému podpory polovodičových technologií</a:t>
            </a:r>
            <a:endParaRPr lang="en-US" b="1" cap="none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88F80D37-2751-043B-321F-B8154D656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128" y="1183140"/>
            <a:ext cx="7668659" cy="4691136"/>
          </a:xfrm>
        </p:spPr>
        <p:txBody>
          <a:bodyPr/>
          <a:lstStyle/>
          <a:p>
            <a:pPr lvl="1" algn="just">
              <a:spcBef>
                <a:spcPts val="900"/>
              </a:spcBef>
              <a:spcAft>
                <a:spcPts val="900"/>
              </a:spcAft>
            </a:pPr>
            <a:r>
              <a:rPr lang="cs-CZ" dirty="0"/>
              <a:t>Velké množství aktérů i aktivit v ČR i v EU</a:t>
            </a:r>
          </a:p>
          <a:p>
            <a:pPr lvl="1" algn="just">
              <a:spcBef>
                <a:spcPts val="900"/>
              </a:spcBef>
              <a:spcAft>
                <a:spcPts val="900"/>
              </a:spcAft>
            </a:pPr>
            <a:r>
              <a:rPr lang="cs-CZ" dirty="0"/>
              <a:t>Role MŠMT</a:t>
            </a:r>
          </a:p>
          <a:p>
            <a:pPr lvl="2" algn="just">
              <a:spcBef>
                <a:spcPts val="900"/>
              </a:spcBef>
              <a:spcAft>
                <a:spcPts val="900"/>
              </a:spcAft>
            </a:pPr>
            <a:r>
              <a:rPr lang="cs-CZ" dirty="0"/>
              <a:t>Zastupování ČR v orgánech Společného podniku pro čipy (Chips JU)</a:t>
            </a:r>
          </a:p>
          <a:p>
            <a:pPr lvl="2" algn="just">
              <a:spcBef>
                <a:spcPts val="900"/>
              </a:spcBef>
              <a:spcAft>
                <a:spcPts val="900"/>
              </a:spcAft>
            </a:pPr>
            <a:r>
              <a:rPr lang="cs-CZ" dirty="0"/>
              <a:t>Podpora českých účastníků excelentních mezinárodních projektů výzkumu a inovací</a:t>
            </a:r>
          </a:p>
          <a:p>
            <a:pPr lvl="2" algn="just">
              <a:spcBef>
                <a:spcPts val="900"/>
              </a:spcBef>
              <a:spcAft>
                <a:spcPts val="900"/>
              </a:spcAft>
            </a:pPr>
            <a:r>
              <a:rPr lang="cs-CZ" dirty="0"/>
              <a:t>Strategická spolupráce na přípravě a implementaci Národní polovodičové strategie</a:t>
            </a:r>
          </a:p>
        </p:txBody>
      </p:sp>
    </p:spTree>
    <p:extLst>
      <p:ext uri="{BB962C8B-B14F-4D97-AF65-F5344CB8AC3E}">
        <p14:creationId xmlns:p14="http://schemas.microsoft.com/office/powerpoint/2010/main" val="292894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C59C7-CBCE-7FA6-D26F-7E0C564A7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D57A965-FF14-A96B-7FD1-C11DAFF9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4</a:t>
            </a:fld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4D72C5D2-B62E-D40D-D9E5-3EA755317AC0}"/>
              </a:ext>
            </a:extLst>
          </p:cNvPr>
          <p:cNvSpPr txBox="1">
            <a:spLocks/>
          </p:cNvSpPr>
          <p:nvPr/>
        </p:nvSpPr>
        <p:spPr>
          <a:xfrm>
            <a:off x="547199" y="679987"/>
            <a:ext cx="8128627" cy="2685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baseline="0">
                <a:solidFill>
                  <a:srgbClr val="428D96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cs-CZ" b="1" cap="none" dirty="0"/>
              <a:t>3</a:t>
            </a:r>
            <a:r>
              <a:rPr lang="en-US" b="1" cap="none" dirty="0"/>
              <a:t>. </a:t>
            </a:r>
            <a:r>
              <a:rPr lang="cs-CZ" b="1" cap="none" dirty="0"/>
              <a:t>Společný podnik pro čipy (Chips JU)</a:t>
            </a:r>
            <a:endParaRPr lang="en-US" b="1" cap="none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B51625FF-8988-4C1F-1950-2C28B9F86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128" y="1183140"/>
            <a:ext cx="7668659" cy="4691136"/>
          </a:xfrm>
        </p:spPr>
        <p:txBody>
          <a:bodyPr/>
          <a:lstStyle/>
          <a:p>
            <a:pPr lvl="1" algn="just">
              <a:spcBef>
                <a:spcPts val="900"/>
              </a:spcBef>
              <a:spcAft>
                <a:spcPts val="900"/>
              </a:spcAft>
            </a:pPr>
            <a:r>
              <a:rPr lang="cs-CZ" dirty="0"/>
              <a:t>Institucionalizované partnerství programu Horizont Evropa</a:t>
            </a:r>
          </a:p>
          <a:p>
            <a:pPr lvl="1" algn="just">
              <a:spcBef>
                <a:spcPts val="900"/>
              </a:spcBef>
              <a:spcAft>
                <a:spcPts val="900"/>
              </a:spcAft>
            </a:pPr>
            <a:r>
              <a:rPr lang="cs-CZ" dirty="0"/>
              <a:t>Tripartitní model: účastnické státy, Evropská komise, průmysl</a:t>
            </a:r>
          </a:p>
          <a:p>
            <a:pPr lvl="1" algn="just">
              <a:spcBef>
                <a:spcPts val="900"/>
              </a:spcBef>
              <a:spcAft>
                <a:spcPts val="900"/>
              </a:spcAft>
            </a:pPr>
            <a:r>
              <a:rPr lang="cs-CZ" dirty="0"/>
              <a:t>Cíle: mj. posílit strategickou autonomii, zajistit vědeckou excelenci a vedoucí postavení EU, či přispět k budování rozsáhlých technologických kapacit v oblasti polovodičů a umožnit vývoj a zavádění špičkových polovodičových technologií v EU</a:t>
            </a:r>
          </a:p>
          <a:p>
            <a:pPr lvl="1" algn="just">
              <a:spcBef>
                <a:spcPts val="900"/>
              </a:spcBef>
              <a:spcAft>
                <a:spcPts val="900"/>
              </a:spcAft>
            </a:pPr>
            <a:r>
              <a:rPr lang="cs-CZ" dirty="0"/>
              <a:t>2 typy aktivit:</a:t>
            </a:r>
          </a:p>
          <a:p>
            <a:pPr lvl="2" algn="just">
              <a:spcBef>
                <a:spcPts val="900"/>
              </a:spcBef>
              <a:spcAft>
                <a:spcPts val="900"/>
              </a:spcAft>
            </a:pPr>
            <a:r>
              <a:rPr lang="cs-CZ" dirty="0"/>
              <a:t>Podpora výzkumných a inovačních projektů – návaznost na předchozí programy (ARTEMIS, ENIAC, ECSEL, KDT)</a:t>
            </a:r>
          </a:p>
          <a:p>
            <a:pPr lvl="2" algn="just">
              <a:spcBef>
                <a:spcPts val="900"/>
              </a:spcBef>
              <a:spcAft>
                <a:spcPts val="900"/>
              </a:spcAft>
            </a:pPr>
            <a:r>
              <a:rPr lang="cs-CZ" dirty="0"/>
              <a:t>Podpora budování kapacit – vychází z Evropského aktu o čipech a iniciativy Čipy pro Evropu</a:t>
            </a:r>
          </a:p>
        </p:txBody>
      </p:sp>
    </p:spTree>
    <p:extLst>
      <p:ext uri="{BB962C8B-B14F-4D97-AF65-F5344CB8AC3E}">
        <p14:creationId xmlns:p14="http://schemas.microsoft.com/office/powerpoint/2010/main" val="1141528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09F96D-FC12-0BF7-019F-24E4B22FA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6F08D02-3B2D-872F-124A-885E45FFF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5</a:t>
            </a:fld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BDD6F5FD-4021-F01C-93B6-38E6CAA8FC97}"/>
              </a:ext>
            </a:extLst>
          </p:cNvPr>
          <p:cNvSpPr txBox="1">
            <a:spLocks/>
          </p:cNvSpPr>
          <p:nvPr/>
        </p:nvSpPr>
        <p:spPr>
          <a:xfrm>
            <a:off x="547199" y="679987"/>
            <a:ext cx="8128627" cy="2685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baseline="0">
                <a:solidFill>
                  <a:srgbClr val="428D96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cs-CZ" b="1" cap="none" dirty="0"/>
              <a:t>3</a:t>
            </a:r>
            <a:r>
              <a:rPr lang="en-US" b="1" cap="none" dirty="0"/>
              <a:t>. </a:t>
            </a:r>
            <a:r>
              <a:rPr lang="cs-CZ" b="1" cap="none" dirty="0"/>
              <a:t>Společný podnik pro čipy (Chips JU) - pokračování</a:t>
            </a:r>
            <a:endParaRPr lang="en-US" b="1" cap="none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2BAAD1A3-C608-CD6A-4B56-EC1BBEF9D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128" y="1183140"/>
            <a:ext cx="7668659" cy="4691136"/>
          </a:xfrm>
        </p:spPr>
        <p:txBody>
          <a:bodyPr/>
          <a:lstStyle/>
          <a:p>
            <a:pPr lvl="1" algn="just">
              <a:spcBef>
                <a:spcPts val="900"/>
              </a:spcBef>
              <a:spcAft>
                <a:spcPts val="900"/>
              </a:spcAft>
            </a:pPr>
            <a:r>
              <a:rPr lang="cs-CZ" dirty="0"/>
              <a:t>Výzkumné a inovační projekty – silný přesah do praxe a aplikační sféry, nutná spolupráce akademického a soukromého sektoru</a:t>
            </a:r>
          </a:p>
          <a:p>
            <a:pPr algn="just">
              <a:spcBef>
                <a:spcPts val="900"/>
              </a:spcBef>
              <a:spcAft>
                <a:spcPts val="900"/>
              </a:spcAft>
            </a:pPr>
            <a:r>
              <a:rPr lang="cs-CZ" dirty="0"/>
              <a:t>Násobně vyšší úspěšnost ve srovnání s H2020 / HE</a:t>
            </a:r>
          </a:p>
          <a:p>
            <a:pPr algn="just">
              <a:spcBef>
                <a:spcPts val="900"/>
              </a:spcBef>
              <a:spcAft>
                <a:spcPts val="900"/>
              </a:spcAft>
            </a:pPr>
            <a:r>
              <a:rPr lang="cs-CZ" dirty="0"/>
              <a:t>Od r. 2015 MŠMT podpořilo české účastníky částkou přesahující 700 mil. CZK, obdobné finanční prostředky vynaloženy ze zdrojů EK a vlastních zdrojů zúčastněných firem</a:t>
            </a:r>
          </a:p>
          <a:p>
            <a:pPr algn="just">
              <a:spcBef>
                <a:spcPts val="900"/>
              </a:spcBef>
              <a:spcAft>
                <a:spcPts val="900"/>
              </a:spcAft>
            </a:pPr>
            <a:r>
              <a:rPr lang="cs-CZ" dirty="0"/>
              <a:t>Cca 50 % všech projektů Chips JU a předcházejících programů má účastníka z ČR</a:t>
            </a:r>
            <a:endParaRPr lang="en-US" dirty="0"/>
          </a:p>
          <a:p>
            <a:pPr marL="108000" lvl="1" indent="0">
              <a:spcBef>
                <a:spcPts val="900"/>
              </a:spcBef>
              <a:spcAft>
                <a:spcPts val="900"/>
              </a:spcAft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1477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>
                <a:solidFill>
                  <a:prstClr val="white">
                    <a:lumMod val="75000"/>
                  </a:prstClr>
                </a:solidFill>
              </a:rPr>
              <a:pPr/>
              <a:t>6</a:t>
            </a:fld>
            <a:endParaRPr lang="cs-CZ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47199" y="679987"/>
            <a:ext cx="8128627" cy="268596"/>
          </a:xfrm>
        </p:spPr>
        <p:txBody>
          <a:bodyPr>
            <a:noAutofit/>
          </a:bodyPr>
          <a:lstStyle/>
          <a:p>
            <a:r>
              <a:rPr lang="cs-CZ" b="1" cap="none" dirty="0"/>
              <a:t>3</a:t>
            </a:r>
            <a:r>
              <a:rPr lang="en-US" b="1" cap="none" dirty="0"/>
              <a:t>. </a:t>
            </a:r>
            <a:r>
              <a:rPr lang="cs-CZ" b="1" cap="none" dirty="0"/>
              <a:t>Společný podnik pro čipy (Chips JU) – pokračování II. </a:t>
            </a:r>
            <a:endParaRPr lang="en-US" b="1" cap="none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689128" y="1183140"/>
            <a:ext cx="7668659" cy="4691136"/>
          </a:xfrm>
        </p:spPr>
        <p:txBody>
          <a:bodyPr/>
          <a:lstStyle/>
          <a:p>
            <a:pPr lvl="1" algn="just">
              <a:spcBef>
                <a:spcPts val="900"/>
              </a:spcBef>
              <a:spcAft>
                <a:spcPts val="900"/>
              </a:spcAft>
            </a:pPr>
            <a:r>
              <a:rPr lang="cs-CZ" dirty="0"/>
              <a:t>Partnerství se špičkovými výzkumnými institucemi a vedoucími evropskými firmami v oboru</a:t>
            </a:r>
          </a:p>
          <a:p>
            <a:pPr lvl="1" algn="just">
              <a:spcBef>
                <a:spcPts val="900"/>
              </a:spcBef>
              <a:spcAft>
                <a:spcPts val="900"/>
              </a:spcAft>
            </a:pPr>
            <a:r>
              <a:rPr lang="cs-CZ" dirty="0"/>
              <a:t>Excelentní výzkumné a vývojové projekty s přesahem do aplikační sféry</a:t>
            </a:r>
          </a:p>
          <a:p>
            <a:pPr lvl="1" algn="just">
              <a:spcBef>
                <a:spcPts val="900"/>
              </a:spcBef>
              <a:spcAft>
                <a:spcPts val="900"/>
              </a:spcAft>
            </a:pPr>
            <a:r>
              <a:rPr lang="cs-CZ" dirty="0"/>
              <a:t>Mezinárodní spolupráce</a:t>
            </a:r>
          </a:p>
          <a:p>
            <a:pPr lvl="1" algn="just">
              <a:spcBef>
                <a:spcPts val="900"/>
              </a:spcBef>
              <a:spcAft>
                <a:spcPts val="900"/>
              </a:spcAft>
            </a:pPr>
            <a:r>
              <a:rPr lang="cs-CZ" dirty="0"/>
              <a:t>Mezisektorová spolupráce</a:t>
            </a:r>
          </a:p>
          <a:p>
            <a:pPr lvl="1" algn="just">
              <a:spcBef>
                <a:spcPts val="900"/>
              </a:spcBef>
              <a:spcAft>
                <a:spcPts val="900"/>
              </a:spcAft>
            </a:pPr>
            <a:r>
              <a:rPr lang="cs-CZ" dirty="0"/>
              <a:t>Vývoj nových produktů, služeb a know-how</a:t>
            </a:r>
          </a:p>
          <a:p>
            <a:pPr lvl="1" algn="just">
              <a:spcBef>
                <a:spcPts val="900"/>
              </a:spcBef>
              <a:spcAft>
                <a:spcPts val="900"/>
              </a:spcAft>
            </a:pPr>
            <a:r>
              <a:rPr lang="cs-CZ" dirty="0"/>
              <a:t>Zvýšení počtu zaměstnanců, rozvoj firmy, zvýšení uplatnění na trhu</a:t>
            </a:r>
          </a:p>
          <a:p>
            <a:pPr lvl="1" algn="just">
              <a:spcBef>
                <a:spcPts val="900"/>
              </a:spcBef>
              <a:spcAft>
                <a:spcPts val="900"/>
              </a:spcAft>
            </a:pPr>
            <a:r>
              <a:rPr lang="cs-CZ" dirty="0"/>
              <a:t>Zvýšení počtu publikací, uplatnění poznatků při výuce, tvorbě vzdělávacích programů a dalším výzkumu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919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8FD70-27D5-6C50-6531-F9D159935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EBC7EDA-E732-073D-CDC0-452ACF556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7</a:t>
            </a:fld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C574727A-DAA5-1CF5-DC9B-7744287ED27D}"/>
              </a:ext>
            </a:extLst>
          </p:cNvPr>
          <p:cNvSpPr txBox="1">
            <a:spLocks/>
          </p:cNvSpPr>
          <p:nvPr/>
        </p:nvSpPr>
        <p:spPr>
          <a:xfrm>
            <a:off x="642297" y="559407"/>
            <a:ext cx="8128627" cy="2685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baseline="0">
                <a:solidFill>
                  <a:srgbClr val="428D96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cs-CZ" b="1" cap="none" dirty="0"/>
              <a:t>4</a:t>
            </a:r>
            <a:r>
              <a:rPr lang="en-US" b="1" cap="none" dirty="0"/>
              <a:t>. </a:t>
            </a:r>
            <a:r>
              <a:rPr lang="cs-CZ" b="1" cap="none" dirty="0"/>
              <a:t>Iniciativa Čipy pro Evropu</a:t>
            </a:r>
            <a:endParaRPr lang="en-US" b="1" cap="none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CFF4DB9-BDB5-7911-8978-73E6061B9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97" y="992221"/>
            <a:ext cx="7668659" cy="4691136"/>
          </a:xfrm>
        </p:spPr>
        <p:txBody>
          <a:bodyPr/>
          <a:lstStyle/>
          <a:p>
            <a:pPr lvl="1" algn="just">
              <a:spcBef>
                <a:spcPts val="900"/>
              </a:spcBef>
              <a:spcAft>
                <a:spcPts val="900"/>
              </a:spcAft>
            </a:pPr>
            <a:r>
              <a:rPr lang="cs-CZ" dirty="0"/>
              <a:t>MŠMT součástí implementačních aktivit 1. pilíře – návaznost na Chips JU</a:t>
            </a:r>
          </a:p>
          <a:p>
            <a:pPr lvl="1" algn="just">
              <a:spcBef>
                <a:spcPts val="900"/>
              </a:spcBef>
              <a:spcAft>
                <a:spcPts val="900"/>
              </a:spcAft>
            </a:pPr>
            <a:r>
              <a:rPr lang="cs-CZ" dirty="0"/>
              <a:t>Kompetenční centra</a:t>
            </a:r>
          </a:p>
          <a:p>
            <a:pPr lvl="2" algn="just">
              <a:spcBef>
                <a:spcPts val="900"/>
              </a:spcBef>
              <a:spcAft>
                <a:spcPts val="900"/>
              </a:spcAft>
            </a:pPr>
            <a:r>
              <a:rPr lang="cs-CZ" dirty="0"/>
              <a:t>Czech </a:t>
            </a:r>
            <a:r>
              <a:rPr lang="cs-CZ" dirty="0" err="1"/>
              <a:t>Semiconductor</a:t>
            </a:r>
            <a:r>
              <a:rPr lang="cs-CZ" dirty="0"/>
              <a:t> Centre (CSC) – od 1. 3. 2025, koordinátor VUT</a:t>
            </a:r>
          </a:p>
          <a:p>
            <a:pPr lvl="2" algn="just">
              <a:spcBef>
                <a:spcPts val="900"/>
              </a:spcBef>
              <a:spcAft>
                <a:spcPts val="900"/>
              </a:spcAft>
            </a:pPr>
            <a:r>
              <a:rPr lang="cs-CZ" dirty="0" err="1"/>
              <a:t>aCCCess</a:t>
            </a:r>
            <a:r>
              <a:rPr lang="cs-CZ" dirty="0"/>
              <a:t> – koordinace celoevropské sítě (CNSC za ČR)</a:t>
            </a:r>
          </a:p>
          <a:p>
            <a:pPr lvl="1" algn="just">
              <a:spcBef>
                <a:spcPts val="900"/>
              </a:spcBef>
              <a:spcAft>
                <a:spcPts val="900"/>
              </a:spcAft>
            </a:pPr>
            <a:r>
              <a:rPr lang="cs-CZ" dirty="0"/>
              <a:t>Pilotní linky</a:t>
            </a:r>
          </a:p>
          <a:p>
            <a:pPr lvl="2" algn="just">
              <a:spcBef>
                <a:spcPts val="900"/>
              </a:spcBef>
              <a:spcAft>
                <a:spcPts val="900"/>
              </a:spcAft>
            </a:pPr>
            <a:r>
              <a:rPr lang="cs-CZ" dirty="0"/>
              <a:t>ČR dosud není zastoupena</a:t>
            </a:r>
          </a:p>
          <a:p>
            <a:pPr lvl="2" algn="just">
              <a:spcBef>
                <a:spcPts val="900"/>
              </a:spcBef>
              <a:spcAft>
                <a:spcPts val="900"/>
              </a:spcAft>
            </a:pPr>
            <a:r>
              <a:rPr lang="cs-CZ" dirty="0"/>
              <a:t>Kvantové čipy – připravuje se, i s účastí subjektů z ČR</a:t>
            </a:r>
          </a:p>
          <a:p>
            <a:pPr lvl="1" algn="just">
              <a:spcBef>
                <a:spcPts val="900"/>
              </a:spcBef>
              <a:spcAft>
                <a:spcPts val="900"/>
              </a:spcAft>
            </a:pPr>
            <a:r>
              <a:rPr lang="cs-CZ" dirty="0"/>
              <a:t>Návrhářské platformy</a:t>
            </a:r>
          </a:p>
          <a:p>
            <a:pPr lvl="2" algn="just">
              <a:spcBef>
                <a:spcPts val="900"/>
              </a:spcBef>
              <a:spcAft>
                <a:spcPts val="900"/>
              </a:spcAft>
            </a:pPr>
            <a:r>
              <a:rPr lang="cs-CZ" dirty="0"/>
              <a:t>Implementace jednotlivých komponent postupně nabíhá</a:t>
            </a:r>
          </a:p>
          <a:p>
            <a:pPr lvl="2" algn="just">
              <a:spcBef>
                <a:spcPts val="900"/>
              </a:spcBef>
              <a:spcAft>
                <a:spcPts val="900"/>
              </a:spcAft>
            </a:pPr>
            <a:r>
              <a:rPr lang="cs-CZ" dirty="0"/>
              <a:t>ČR prozatím zastoupena ČVUT</a:t>
            </a:r>
          </a:p>
        </p:txBody>
      </p:sp>
    </p:spTree>
    <p:extLst>
      <p:ext uri="{BB962C8B-B14F-4D97-AF65-F5344CB8AC3E}">
        <p14:creationId xmlns:p14="http://schemas.microsoft.com/office/powerpoint/2010/main" val="2582491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>
                <a:solidFill>
                  <a:prstClr val="white">
                    <a:lumMod val="75000"/>
                  </a:prstClr>
                </a:solidFill>
              </a:rPr>
              <a:pPr/>
              <a:t>8</a:t>
            </a:fld>
            <a:endParaRPr lang="cs-CZ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47199" y="679987"/>
            <a:ext cx="8128627" cy="268596"/>
          </a:xfrm>
        </p:spPr>
        <p:txBody>
          <a:bodyPr>
            <a:noAutofit/>
          </a:bodyPr>
          <a:lstStyle/>
          <a:p>
            <a:r>
              <a:rPr lang="cs-CZ" b="1" cap="none" dirty="0"/>
              <a:t>5</a:t>
            </a:r>
            <a:r>
              <a:rPr lang="en-US" b="1" cap="none" dirty="0"/>
              <a:t>. </a:t>
            </a:r>
            <a:r>
              <a:rPr lang="cs-CZ" b="1" cap="none" dirty="0"/>
              <a:t>Národní polovodičová strategie</a:t>
            </a:r>
            <a:endParaRPr lang="en-US" sz="2000" b="1" cap="none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689125" y="1183140"/>
            <a:ext cx="7907943" cy="5063836"/>
          </a:xfrm>
        </p:spPr>
        <p:txBody>
          <a:bodyPr>
            <a:noAutofit/>
          </a:bodyPr>
          <a:lstStyle/>
          <a:p>
            <a:pPr algn="just">
              <a:spcBef>
                <a:spcPts val="900"/>
              </a:spcBef>
              <a:spcAft>
                <a:spcPts val="900"/>
              </a:spcAft>
            </a:pPr>
            <a:r>
              <a:rPr lang="cs-CZ" dirty="0"/>
              <a:t>Schválena v roce 2024 (MPO, MŠMT, ÚV ČR, CzechInvest, MZV, vysoké školy a průmysloví partneři)</a:t>
            </a:r>
          </a:p>
          <a:p>
            <a:pPr algn="just">
              <a:spcBef>
                <a:spcPts val="900"/>
              </a:spcBef>
              <a:spcAft>
                <a:spcPts val="900"/>
              </a:spcAft>
            </a:pPr>
            <a:r>
              <a:rPr lang="cs-CZ" dirty="0"/>
              <a:t>Reakce na potřebu zvýšení technologické nezávislosti Evropy, cílem je podpořit rozvoj polovodičového sektoru v ČR a napomoci tomu, aby ČR hrála významnou roli v evropském i globálním hodnotovém řetězci výroby polovodičů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cs-CZ" dirty="0"/>
              <a:t>Cíle a úkoly MŠMT:</a:t>
            </a:r>
          </a:p>
          <a:p>
            <a:pPr lvl="2">
              <a:spcBef>
                <a:spcPts val="900"/>
              </a:spcBef>
              <a:spcAft>
                <a:spcPts val="900"/>
              </a:spcAft>
            </a:pPr>
            <a:r>
              <a:rPr lang="cs-CZ" dirty="0"/>
              <a:t>Implementace Evropského aktu o čipech</a:t>
            </a:r>
          </a:p>
          <a:p>
            <a:pPr lvl="2" algn="just">
              <a:spcBef>
                <a:spcPts val="900"/>
              </a:spcBef>
              <a:spcAft>
                <a:spcPts val="900"/>
              </a:spcAft>
            </a:pPr>
            <a:r>
              <a:rPr lang="cs-CZ" dirty="0"/>
              <a:t>Příprava programu účelové podpory zaměřeného na podporu excelentních vědeckých týmů (program STRATE)</a:t>
            </a:r>
          </a:p>
          <a:p>
            <a:pPr lvl="2" algn="just">
              <a:spcBef>
                <a:spcPts val="900"/>
              </a:spcBef>
              <a:spcAft>
                <a:spcPts val="900"/>
              </a:spcAft>
            </a:pPr>
            <a:r>
              <a:rPr lang="cs-CZ" dirty="0"/>
              <a:t>Zajištění dostatečného počtu absolventů a odborníků v polovodičovém průmyslu</a:t>
            </a:r>
          </a:p>
        </p:txBody>
      </p:sp>
    </p:spTree>
    <p:extLst>
      <p:ext uri="{BB962C8B-B14F-4D97-AF65-F5344CB8AC3E}">
        <p14:creationId xmlns:p14="http://schemas.microsoft.com/office/powerpoint/2010/main" val="45514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863" y="5429351"/>
            <a:ext cx="373569" cy="377814"/>
          </a:xfrm>
          <a:prstGeom prst="rect">
            <a:avLst/>
          </a:prstGeom>
        </p:spPr>
      </p:pic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1050202" y="3484679"/>
            <a:ext cx="6934954" cy="1625801"/>
          </a:xfrm>
        </p:spPr>
        <p:txBody>
          <a:bodyPr/>
          <a:lstStyle/>
          <a:p>
            <a:pPr marL="108000" indent="0" algn="ctr">
              <a:spcAft>
                <a:spcPts val="600"/>
              </a:spcAft>
              <a:buNone/>
            </a:pPr>
            <a:r>
              <a:rPr lang="cs-CZ" sz="2000" b="1" cap="small" dirty="0">
                <a:solidFill>
                  <a:schemeClr val="bg1"/>
                </a:solidFill>
              </a:rPr>
              <a:t>Mgr. Michal Vávra</a:t>
            </a:r>
            <a:br>
              <a:rPr lang="en-US" sz="2000" cap="small" dirty="0">
                <a:solidFill>
                  <a:schemeClr val="bg1"/>
                </a:solidFill>
              </a:rPr>
            </a:br>
            <a:r>
              <a:rPr lang="cs-CZ" sz="2000" cap="small" dirty="0">
                <a:solidFill>
                  <a:schemeClr val="bg1"/>
                </a:solidFill>
              </a:rPr>
              <a:t>Odbor výzkumu a vývoje</a:t>
            </a:r>
            <a:endParaRPr lang="en-US" sz="2000" cap="small" dirty="0">
              <a:solidFill>
                <a:schemeClr val="bg1"/>
              </a:solidFill>
            </a:endParaRPr>
          </a:p>
          <a:p>
            <a:pPr marL="108000" indent="0" algn="ctr">
              <a:spcAft>
                <a:spcPts val="0"/>
              </a:spcAft>
              <a:buNone/>
            </a:pPr>
            <a:r>
              <a:rPr lang="cs-CZ" sz="2000" cap="small" dirty="0">
                <a:solidFill>
                  <a:schemeClr val="bg1"/>
                </a:solidFill>
              </a:rPr>
              <a:t>Tel.</a:t>
            </a:r>
            <a:r>
              <a:rPr lang="en-US" sz="2000" cap="small" dirty="0">
                <a:solidFill>
                  <a:schemeClr val="bg1"/>
                </a:solidFill>
              </a:rPr>
              <a:t> : +420 234 81</a:t>
            </a:r>
            <a:r>
              <a:rPr lang="cs-CZ" sz="2000" cap="small" dirty="0">
                <a:solidFill>
                  <a:schemeClr val="bg1"/>
                </a:solidFill>
              </a:rPr>
              <a:t>2 853</a:t>
            </a:r>
            <a:endParaRPr lang="en-US" sz="2000" cap="small" dirty="0">
              <a:solidFill>
                <a:schemeClr val="bg1"/>
              </a:solidFill>
            </a:endParaRPr>
          </a:p>
          <a:p>
            <a:pPr marL="108000" indent="0" algn="ctr">
              <a:spcAft>
                <a:spcPts val="0"/>
              </a:spcAft>
              <a:buNone/>
            </a:pPr>
            <a:r>
              <a:rPr lang="en-US" sz="2000" cap="small" dirty="0">
                <a:solidFill>
                  <a:schemeClr val="bg1"/>
                </a:solidFill>
              </a:rPr>
              <a:t>Mob</a:t>
            </a:r>
            <a:r>
              <a:rPr lang="cs-CZ" sz="2000" cap="small" dirty="0">
                <a:solidFill>
                  <a:schemeClr val="bg1"/>
                </a:solidFill>
              </a:rPr>
              <a:t>.</a:t>
            </a:r>
            <a:r>
              <a:rPr lang="en-US" sz="2000" cap="small" dirty="0">
                <a:solidFill>
                  <a:schemeClr val="bg1"/>
                </a:solidFill>
              </a:rPr>
              <a:t>: +420 77</a:t>
            </a:r>
            <a:r>
              <a:rPr lang="cs-CZ" sz="2000" cap="small" dirty="0">
                <a:solidFill>
                  <a:schemeClr val="bg1"/>
                </a:solidFill>
              </a:rPr>
              <a:t>3</a:t>
            </a:r>
            <a:r>
              <a:rPr lang="en-US" sz="2000" cap="small" dirty="0">
                <a:solidFill>
                  <a:schemeClr val="bg1"/>
                </a:solidFill>
              </a:rPr>
              <a:t> </a:t>
            </a:r>
            <a:r>
              <a:rPr lang="cs-CZ" sz="2000" cap="small" dirty="0">
                <a:solidFill>
                  <a:schemeClr val="bg1"/>
                </a:solidFill>
              </a:rPr>
              <a:t>793</a:t>
            </a:r>
            <a:r>
              <a:rPr lang="en-US" sz="2000" cap="small" dirty="0">
                <a:solidFill>
                  <a:schemeClr val="bg1"/>
                </a:solidFill>
              </a:rPr>
              <a:t> 4</a:t>
            </a:r>
            <a:r>
              <a:rPr lang="cs-CZ" sz="2000" cap="small" dirty="0">
                <a:solidFill>
                  <a:schemeClr val="bg1"/>
                </a:solidFill>
              </a:rPr>
              <a:t>39</a:t>
            </a:r>
            <a:r>
              <a:rPr lang="en-US" sz="2000" cap="small" dirty="0">
                <a:solidFill>
                  <a:schemeClr val="bg1"/>
                </a:solidFill>
              </a:rPr>
              <a:t>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cap="small" dirty="0">
                <a:solidFill>
                  <a:schemeClr val="bg1"/>
                </a:solidFill>
              </a:rPr>
              <a:t>E-mail: </a:t>
            </a:r>
            <a:r>
              <a:rPr lang="cs-CZ" sz="2000" cap="small" dirty="0" err="1">
                <a:solidFill>
                  <a:schemeClr val="bg1"/>
                </a:solidFill>
              </a:rPr>
              <a:t>Michal.Vavra</a:t>
            </a:r>
            <a:r>
              <a:rPr lang="en-US" sz="2000" cap="small" dirty="0">
                <a:solidFill>
                  <a:schemeClr val="bg1"/>
                </a:solidFill>
              </a:rPr>
              <a:t>@msmt.</a:t>
            </a:r>
            <a:r>
              <a:rPr lang="cs-CZ" sz="2000" cap="small" dirty="0" err="1">
                <a:solidFill>
                  <a:schemeClr val="bg1"/>
                </a:solidFill>
              </a:rPr>
              <a:t>gov</a:t>
            </a:r>
            <a:r>
              <a:rPr lang="cs-CZ" sz="2000" cap="small" dirty="0">
                <a:solidFill>
                  <a:schemeClr val="bg1"/>
                </a:solidFill>
              </a:rPr>
              <a:t>.</a:t>
            </a:r>
            <a:r>
              <a:rPr lang="en-US" sz="2000" cap="small" dirty="0" err="1">
                <a:solidFill>
                  <a:schemeClr val="bg1"/>
                </a:solidFill>
              </a:rPr>
              <a:t>cz</a:t>
            </a:r>
            <a:r>
              <a:rPr lang="en-US" sz="2000" cap="small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5939831"/>
      </p:ext>
    </p:extLst>
  </p:cSld>
  <p:clrMapOvr>
    <a:masterClrMapping/>
  </p:clrMapOvr>
</p:sld>
</file>

<file path=ppt/theme/theme1.xml><?xml version="1.0" encoding="utf-8"?>
<a:theme xmlns:a="http://schemas.openxmlformats.org/drawingml/2006/main" name="Vlastní návrh">
  <a:themeElements>
    <a:clrScheme name="Vlastní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8D96"/>
      </a:accent1>
      <a:accent2>
        <a:srgbClr val="CFDBDD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4856</TotalTime>
  <Words>566</Words>
  <Application>Microsoft Office PowerPoint</Application>
  <PresentationFormat>Předvádění na obrazovce (4:3)</PresentationFormat>
  <Paragraphs>65</Paragraphs>
  <Slides>9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Vlastní návrh</vt:lpstr>
      <vt:lpstr>Dny VaVaI 2025 – Podpora strategických technologií (čipové technologie)</vt:lpstr>
      <vt:lpstr>1. Struktura prezentace</vt:lpstr>
      <vt:lpstr>Prezentace aplikace PowerPoint</vt:lpstr>
      <vt:lpstr>Prezentace aplikace PowerPoint</vt:lpstr>
      <vt:lpstr>Prezentace aplikace PowerPoint</vt:lpstr>
      <vt:lpstr>3. Společný podnik pro čipy (Chips JU) – pokračování II. </vt:lpstr>
      <vt:lpstr>Prezentace aplikace PowerPoint</vt:lpstr>
      <vt:lpstr>5. Národní polovodičová strategie</vt:lpstr>
      <vt:lpstr>Prezentace aplikace PowerPoint</vt:lpstr>
    </vt:vector>
  </TitlesOfParts>
  <Company>Ministerstvo školství, mládeže a tělovýchovy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Kuchařová Veronika</dc:creator>
  <cp:lastModifiedBy>Weisgärberová Zuzana</cp:lastModifiedBy>
  <cp:revision>168</cp:revision>
  <dcterms:created xsi:type="dcterms:W3CDTF">2018-05-30T11:05:07Z</dcterms:created>
  <dcterms:modified xsi:type="dcterms:W3CDTF">2025-09-10T19:16:33Z</dcterms:modified>
  <cp:contentStatus/>
</cp:coreProperties>
</file>