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13"/>
  </p:notesMasterIdLst>
  <p:sldIdLst>
    <p:sldId id="310" r:id="rId5"/>
    <p:sldId id="2158" r:id="rId6"/>
    <p:sldId id="2157" r:id="rId7"/>
    <p:sldId id="2162" r:id="rId8"/>
    <p:sldId id="2159" r:id="rId9"/>
    <p:sldId id="2163" r:id="rId10"/>
    <p:sldId id="2160" r:id="rId11"/>
    <p:sldId id="21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t gra" initials="Rg" lastIdx="11" clrIdx="0">
    <p:extLst>
      <p:ext uri="{19B8F6BF-5375-455C-9EA6-DF929625EA0E}">
        <p15:presenceInfo xmlns:p15="http://schemas.microsoft.com/office/powerpoint/2012/main" userId="852fc29426a7b1cb" providerId="Windows Live"/>
      </p:ext>
    </p:extLst>
  </p:cmAuthor>
  <p:cmAuthor id="2" name="Návrat Miroslav" initials="NM" lastIdx="20" clrIdx="1">
    <p:extLst>
      <p:ext uri="{19B8F6BF-5375-455C-9EA6-DF929625EA0E}">
        <p15:presenceInfo xmlns:p15="http://schemas.microsoft.com/office/powerpoint/2012/main" userId="S-1-5-21-1024343765-948047755-1557874966-30005" providerId="AD"/>
      </p:ext>
    </p:extLst>
  </p:cmAuthor>
  <p:cmAuthor id="3" name="Kuchařová Veronika" initials="KV" lastIdx="1" clrIdx="2">
    <p:extLst>
      <p:ext uri="{19B8F6BF-5375-455C-9EA6-DF929625EA0E}">
        <p15:presenceInfo xmlns:p15="http://schemas.microsoft.com/office/powerpoint/2012/main" userId="S-1-5-21-1024343765-948047755-1557874966-265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5D8"/>
    <a:srgbClr val="428D96"/>
    <a:srgbClr val="7F7F7F"/>
    <a:srgbClr val="61A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5D55-CA7B-4358-AFEF-A66498C35363}" type="datetimeFigureOut">
              <a:rPr lang="cs-CZ" smtClean="0"/>
              <a:t>12.09.2025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F52C-6A56-4EF8-AFAD-C1D6265052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3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288271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3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599" y="1825625"/>
            <a:ext cx="10515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05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7348" userDrawn="1">
          <p15:clr>
            <a:srgbClr val="FBAE40"/>
          </p15:clr>
        </p15:guide>
        <p15:guide id="3" orient="horz" pos="3906" userDrawn="1">
          <p15:clr>
            <a:srgbClr val="FBAE40"/>
          </p15:clr>
        </p15:guide>
        <p15:guide id="4" orient="horz" pos="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28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8D9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1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obrázek 2">
            <a:extLst>
              <a:ext uri="{FF2B5EF4-FFF2-40B4-BE49-F238E27FC236}">
                <a16:creationId xmlns:a16="http://schemas.microsoft.com/office/drawing/2014/main" id="{DEBA1952-2E33-4348-A94B-18B55220776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20001" y="936003"/>
            <a:ext cx="10726331" cy="5166037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rgbClr val="428D96"/>
                </a:solidFill>
                <a:latin typeface="+mn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30154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1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72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5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1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8" y="101220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EB70F08-41D3-4C49-9139-1BF5B9A15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3992" indent="-215995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3992" indent="-215995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1985" indent="-17999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1985" indent="-17999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1985" indent="-17999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nuneztayupanta@msmt.gov.cz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msmt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3E5E2-0C91-C69E-897A-0741031A9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00" y="1020800"/>
            <a:ext cx="7824000" cy="1522800"/>
          </a:xfrm>
        </p:spPr>
        <p:txBody>
          <a:bodyPr/>
          <a:lstStyle/>
          <a:p>
            <a:r>
              <a:rPr lang="cs-CZ" dirty="0"/>
              <a:t>Výhled do roku 2026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9872F7-EA0E-CB83-D7CB-FECEB7821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Dny výzkumu, vývoje a inovací, 12. 9. 2025, Brno</a:t>
            </a:r>
          </a:p>
        </p:txBody>
      </p:sp>
    </p:spTree>
    <p:extLst>
      <p:ext uri="{BB962C8B-B14F-4D97-AF65-F5344CB8AC3E}">
        <p14:creationId xmlns:p14="http://schemas.microsoft.com/office/powerpoint/2010/main" val="353899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E8CB7-0EDC-DBC6-8F8E-64AC390B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1" y="936001"/>
            <a:ext cx="10838169" cy="622139"/>
          </a:xfrm>
        </p:spPr>
        <p:txBody>
          <a:bodyPr anchor="t">
            <a:normAutofit/>
          </a:bodyPr>
          <a:lstStyle/>
          <a:p>
            <a:pPr algn="ctr"/>
            <a:r>
              <a:rPr lang="cs-CZ" sz="2800" b="1" dirty="0"/>
              <a:t>Budoucnost – víme, kam jdeme?</a:t>
            </a:r>
          </a:p>
        </p:txBody>
      </p:sp>
      <p:pic>
        <p:nvPicPr>
          <p:cNvPr id="6" name="Obrázek 5" descr="Starší pár s pohledem na mapu">
            <a:extLst>
              <a:ext uri="{FF2B5EF4-FFF2-40B4-BE49-F238E27FC236}">
                <a16:creationId xmlns:a16="http://schemas.microsoft.com/office/drawing/2014/main" id="{6CBD8FD9-7F3A-CE8D-978F-40FDD6D74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98" b="-3"/>
          <a:stretch>
            <a:fillRect/>
          </a:stretch>
        </p:blipFill>
        <p:spPr>
          <a:xfrm>
            <a:off x="992485" y="1558140"/>
            <a:ext cx="5156200" cy="4351339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E0E671-B101-ECF4-C237-4356C1E81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570" y="2800985"/>
            <a:ext cx="5156200" cy="1603375"/>
          </a:xfrm>
        </p:spPr>
        <p:txBody>
          <a:bodyPr>
            <a:normAutofit/>
          </a:bodyPr>
          <a:lstStyle/>
          <a:p>
            <a:r>
              <a:rPr lang="cs-CZ" dirty="0"/>
              <a:t>nedostatek financí</a:t>
            </a:r>
          </a:p>
          <a:p>
            <a:r>
              <a:rPr lang="cs-CZ" dirty="0"/>
              <a:t>slabá koordinace</a:t>
            </a:r>
          </a:p>
          <a:p>
            <a:r>
              <a:rPr lang="cs-CZ" dirty="0"/>
              <a:t>zvyšující se geopolitické napětí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716777-4C95-67EE-432A-B10E4C63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568" y="101219"/>
            <a:ext cx="4974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B70F08-41D3-4C49-9139-1BF5B9A15634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43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61E37A4-1EC1-B28F-69BF-461EA58E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936001"/>
            <a:ext cx="10838169" cy="622139"/>
          </a:xfrm>
        </p:spPr>
        <p:txBody>
          <a:bodyPr anchor="t">
            <a:normAutofit/>
          </a:bodyPr>
          <a:lstStyle/>
          <a:p>
            <a:pPr algn="ctr"/>
            <a:r>
              <a:rPr lang="cs-CZ" sz="2800" b="1" dirty="0"/>
              <a:t>Financování výzkumu – Ne/udržitelnost</a:t>
            </a:r>
            <a:endParaRPr lang="en-US" sz="2800" b="1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1F51453-81BD-9700-4C76-89DF5141B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200" y="2059305"/>
            <a:ext cx="5156200" cy="2593975"/>
          </a:xfrm>
        </p:spPr>
        <p:txBody>
          <a:bodyPr>
            <a:normAutofit/>
          </a:bodyPr>
          <a:lstStyle/>
          <a:p>
            <a:r>
              <a:rPr lang="cs-CZ" dirty="0"/>
              <a:t>Kde začít šetřit?</a:t>
            </a:r>
          </a:p>
          <a:p>
            <a:r>
              <a:rPr lang="cs-CZ" dirty="0"/>
              <a:t>Na základě čeho se rozhodneme, co je skutečně ne/důležité?</a:t>
            </a:r>
          </a:p>
          <a:p>
            <a:r>
              <a:rPr lang="cs-CZ" dirty="0"/>
              <a:t>Kdo převezeme zodpovědnost za využití veřejných prostředků?</a:t>
            </a:r>
          </a:p>
          <a:p>
            <a:r>
              <a:rPr lang="cs-CZ" dirty="0"/>
              <a:t>Jak najít podporu pro výběrovou podporu?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8" name="Obrázek 7" descr="Horní zobrazení kolekce prasátku">
            <a:extLst>
              <a:ext uri="{FF2B5EF4-FFF2-40B4-BE49-F238E27FC236}">
                <a16:creationId xmlns:a16="http://schemas.microsoft.com/office/drawing/2014/main" id="{316BD69D-AA84-45ED-F7AB-C5698BCAF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32" y="1825625"/>
            <a:ext cx="2795735" cy="4351338"/>
          </a:xfrm>
          <a:prstGeom prst="rect">
            <a:avLst/>
          </a:prstGeo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82806D-3E74-E875-CA98-4E3463A4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569" y="101220"/>
            <a:ext cx="4974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B70F08-41D3-4C49-9139-1BF5B9A15634}" type="slidenum">
              <a:rPr lang="cs-CZ" smtClean="0"/>
              <a:pPr>
                <a:spcAft>
                  <a:spcPts val="600"/>
                </a:spcAft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78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Jasný žebřík proti několika tmavším">
            <a:extLst>
              <a:ext uri="{FF2B5EF4-FFF2-40B4-BE49-F238E27FC236}">
                <a16:creationId xmlns:a16="http://schemas.microsoft.com/office/drawing/2014/main" id="{3A6E7DE2-4D81-B34D-A030-2F34B3EC07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-3" b="-3"/>
          <a:stretch>
            <a:fillRect/>
          </a:stretch>
        </p:blipFill>
        <p:spPr>
          <a:xfrm>
            <a:off x="624230" y="385381"/>
            <a:ext cx="10838168" cy="5800356"/>
          </a:xfrm>
          <a:prstGeom prst="rect">
            <a:avLst/>
          </a:prstGeom>
          <a:noFill/>
        </p:spPr>
      </p:pic>
      <p:pic>
        <p:nvPicPr>
          <p:cNvPr id="7" name="Obrázek 6" descr="Pes s hnědými očima">
            <a:extLst>
              <a:ext uri="{FF2B5EF4-FFF2-40B4-BE49-F238E27FC236}">
                <a16:creationId xmlns:a16="http://schemas.microsoft.com/office/drawing/2014/main" id="{FE6D36E1-A601-4D99-840E-640D3E5EC1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17" y="3139681"/>
            <a:ext cx="1884993" cy="125666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EF8BD1-333B-7EB5-02F3-4627ECEC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39" y="946953"/>
            <a:ext cx="9558122" cy="622139"/>
          </a:xfrm>
        </p:spPr>
        <p:txBody>
          <a:bodyPr anchor="t">
            <a:normAutofit/>
          </a:bodyPr>
          <a:lstStyle/>
          <a:p>
            <a:r>
              <a:rPr lang="cs-CZ" sz="2800" b="1" dirty="0"/>
              <a:t>Koordinace na národní úrovni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891F3-9A39-38B1-5FAB-F43E35582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0240" y="2029063"/>
            <a:ext cx="4439920" cy="2367280"/>
          </a:xfrm>
        </p:spPr>
        <p:txBody>
          <a:bodyPr>
            <a:normAutofit/>
          </a:bodyPr>
          <a:lstStyle/>
          <a:p>
            <a:r>
              <a:rPr lang="cs-CZ" sz="2000" dirty="0"/>
              <a:t>S kým se ne/máme bavit? </a:t>
            </a:r>
          </a:p>
          <a:p>
            <a:r>
              <a:rPr lang="cs-CZ" sz="2000" dirty="0"/>
              <a:t>Kdo nám s tím pomůže?</a:t>
            </a:r>
          </a:p>
          <a:p>
            <a:r>
              <a:rPr lang="cs-CZ" sz="2000" dirty="0"/>
              <a:t>Víme, co chceme?</a:t>
            </a:r>
          </a:p>
          <a:p>
            <a:r>
              <a:rPr lang="cs-CZ" sz="2000" dirty="0"/>
              <a:t>A co ta důvěra?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D0930F-09C5-180F-64EF-939151CB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568" y="101219"/>
            <a:ext cx="4974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B70F08-41D3-4C49-9139-1BF5B9A15634}" type="slidenum">
              <a:rPr lang="cs-CZ" smtClean="0"/>
              <a:pPr>
                <a:spcAft>
                  <a:spcPts val="600"/>
                </a:spcAft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50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6FEE7-DAA0-C965-43E0-468DFA04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00" y="986801"/>
            <a:ext cx="9328799" cy="622139"/>
          </a:xfrm>
        </p:spPr>
        <p:txBody>
          <a:bodyPr anchor="t">
            <a:normAutofit/>
          </a:bodyPr>
          <a:lstStyle/>
          <a:p>
            <a:r>
              <a:rPr lang="cs-CZ" sz="2800" b="1" dirty="0"/>
              <a:t>mezinárodní spolupráce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55B451E-B2E7-DE85-50B8-57A7D6484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>
            <a:normAutofit/>
          </a:bodyPr>
          <a:lstStyle/>
          <a:p>
            <a:r>
              <a:rPr lang="cs-CZ" dirty="0"/>
              <a:t>Zvyšující se geopolitické napětí</a:t>
            </a:r>
          </a:p>
          <a:p>
            <a:r>
              <a:rPr lang="cs-CZ" dirty="0"/>
              <a:t>Chceme obranyschopnost zahrnout do výzkumných aktivit? Jsme si vědomi všech následků, když to ne/uděláme?</a:t>
            </a:r>
          </a:p>
          <a:p>
            <a:r>
              <a:rPr lang="cs-CZ" dirty="0"/>
              <a:t>Evropský výzkumný prostor</a:t>
            </a:r>
          </a:p>
          <a:p>
            <a:pPr lvl="2"/>
            <a:r>
              <a:rPr lang="cs-CZ" dirty="0"/>
              <a:t>Horizont Evropa</a:t>
            </a:r>
          </a:p>
          <a:p>
            <a:pPr lvl="2">
              <a:spcAft>
                <a:spcPts val="800"/>
              </a:spcAft>
            </a:pPr>
            <a:r>
              <a:rPr lang="cs-CZ" dirty="0"/>
              <a:t>Evropský fond pro konkurenceschopnost</a:t>
            </a:r>
          </a:p>
          <a:p>
            <a:r>
              <a:rPr lang="cs-CZ" dirty="0"/>
              <a:t>Známe své klíčové partnery?</a:t>
            </a:r>
          </a:p>
          <a:p>
            <a:endParaRPr lang="en-US" dirty="0"/>
          </a:p>
        </p:txBody>
      </p:sp>
      <p:pic>
        <p:nvPicPr>
          <p:cNvPr id="7" name="Zástupný obsah 6" descr="Kompas a mapa">
            <a:extLst>
              <a:ext uri="{FF2B5EF4-FFF2-40B4-BE49-F238E27FC236}">
                <a16:creationId xmlns:a16="http://schemas.microsoft.com/office/drawing/2014/main" id="{E416AC97-6A3C-3138-47ED-BE4E635A57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r="27072" b="-1"/>
          <a:stretch>
            <a:fillRect/>
          </a:stretch>
        </p:blipFill>
        <p:spPr>
          <a:xfrm>
            <a:off x="6197600" y="1825625"/>
            <a:ext cx="5156200" cy="4351338"/>
          </a:xfrm>
          <a:noFill/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E6B93D-BDE0-EE0A-6A54-40E2BE6C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568" y="101219"/>
            <a:ext cx="4974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B70F08-41D3-4C49-9139-1BF5B9A15634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75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Ruční držení binokulárníů">
            <a:extLst>
              <a:ext uri="{FF2B5EF4-FFF2-40B4-BE49-F238E27FC236}">
                <a16:creationId xmlns:a16="http://schemas.microsoft.com/office/drawing/2014/main" id="{DF334A35-55A4-59E5-68BE-CF0857DCF9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1" y="51428"/>
            <a:ext cx="10732798" cy="63696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0D967F-C40C-A55D-571D-2C0AF14D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21" y="570241"/>
            <a:ext cx="10838169" cy="62213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Nástroje MŠMT 2026+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902CB7-5ABF-9206-1078-A7D36278F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519" y="3236273"/>
            <a:ext cx="5366401" cy="2859416"/>
          </a:xfrm>
        </p:spPr>
        <p:txBody>
          <a:bodyPr/>
          <a:lstStyle/>
          <a:p>
            <a:r>
              <a:rPr lang="cs-CZ" dirty="0"/>
              <a:t>Program Excelence (2026–2030) </a:t>
            </a:r>
          </a:p>
          <a:p>
            <a:r>
              <a:rPr lang="cs-CZ" dirty="0"/>
              <a:t>Projekty velkých výzkumných infrastruktur (2027+)</a:t>
            </a:r>
          </a:p>
          <a:p>
            <a:r>
              <a:rPr lang="cs-CZ" dirty="0"/>
              <a:t>Podpora strategických technologií</a:t>
            </a:r>
          </a:p>
          <a:p>
            <a:r>
              <a:rPr lang="cs-CZ" dirty="0"/>
              <a:t>Evropská partnerství</a:t>
            </a:r>
          </a:p>
          <a:p>
            <a:r>
              <a:rPr lang="cs-CZ" dirty="0"/>
              <a:t>Projekty sdílených činností</a:t>
            </a:r>
          </a:p>
          <a:p>
            <a:r>
              <a:rPr lang="cs-CZ" dirty="0"/>
              <a:t>Bezpečnost výzkumu</a:t>
            </a:r>
          </a:p>
          <a:p>
            <a:r>
              <a:rPr lang="cs-CZ" dirty="0"/>
              <a:t>Koordinace otevřené vědy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29C55C-D09A-F358-7549-E660A7D4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2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koule, interiér, snímek obrazovky, technologie&#10;&#10;Obsah generovaný pomocí AI může být nesprávný.">
            <a:extLst>
              <a:ext uri="{FF2B5EF4-FFF2-40B4-BE49-F238E27FC236}">
                <a16:creationId xmlns:a16="http://schemas.microsoft.com/office/drawing/2014/main" id="{BD2AF308-28FE-0838-0398-474561019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6" b="18408"/>
          <a:stretch>
            <a:fillRect/>
          </a:stretch>
        </p:blipFill>
        <p:spPr>
          <a:xfrm>
            <a:off x="1787200" y="466345"/>
            <a:ext cx="8722970" cy="5815314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659DCB2-9779-5AEC-0C9B-61BAAE45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576341"/>
            <a:ext cx="10838169" cy="62213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Co bude dál?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FB4ABB-A381-100B-AECA-428DFD54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0F08-41D3-4C49-9139-1BF5B9A156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96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25EC4-2225-4B1B-B70F-49FD082399FF}"/>
              </a:ext>
            </a:extLst>
          </p:cNvPr>
          <p:cNvSpPr txBox="1">
            <a:spLocks/>
          </p:cNvSpPr>
          <p:nvPr/>
        </p:nvSpPr>
        <p:spPr>
          <a:xfrm>
            <a:off x="276227" y="2488575"/>
            <a:ext cx="116205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4000" cap="small" dirty="0">
                <a:solidFill>
                  <a:schemeClr val="bg1"/>
                </a:solidFill>
              </a:rPr>
              <a:t>Děkuji vám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2912512" y="3659417"/>
            <a:ext cx="6393429" cy="1312635"/>
          </a:xfrm>
          <a:prstGeom prst="rect">
            <a:avLst/>
          </a:prstGeom>
        </p:spPr>
        <p:txBody>
          <a:bodyPr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95" indent="0" algn="ctr">
              <a:buNone/>
            </a:pPr>
            <a:r>
              <a:rPr lang="cs-CZ" sz="2500" dirty="0">
                <a:solidFill>
                  <a:schemeClr val="bg1"/>
                </a:solidFill>
              </a:rPr>
              <a:t>Lucie </a:t>
            </a:r>
            <a:r>
              <a:rPr lang="cs-CZ" sz="2800" dirty="0" err="1">
                <a:solidFill>
                  <a:schemeClr val="bg1"/>
                </a:solidFill>
              </a:rPr>
              <a:t>Nú</a:t>
            </a:r>
            <a:r>
              <a:rPr lang="es-ES" sz="2800" dirty="0">
                <a:solidFill>
                  <a:schemeClr val="bg1"/>
                </a:solidFill>
              </a:rPr>
              <a:t>ñ</a:t>
            </a:r>
            <a:r>
              <a:rPr lang="cs-CZ" sz="2800" dirty="0" err="1">
                <a:solidFill>
                  <a:schemeClr val="bg1"/>
                </a:solidFill>
              </a:rPr>
              <a:t>ez</a:t>
            </a:r>
            <a:r>
              <a:rPr lang="cs-CZ" sz="2800" dirty="0">
                <a:solidFill>
                  <a:schemeClr val="bg1"/>
                </a:solidFill>
              </a:rPr>
              <a:t> Tayupanta</a:t>
            </a:r>
            <a:endParaRPr lang="cs-CZ" sz="2800" b="1" cap="all" dirty="0">
              <a:solidFill>
                <a:schemeClr val="bg1"/>
              </a:solidFill>
            </a:endParaRPr>
          </a:p>
          <a:p>
            <a:pPr marL="107995" indent="0" algn="ctr">
              <a:buNone/>
            </a:pPr>
            <a:r>
              <a:rPr lang="cs-CZ" sz="1800" dirty="0">
                <a:solidFill>
                  <a:schemeClr val="bg1"/>
                </a:solidFill>
              </a:rPr>
              <a:t>ředitelka odboru výzkumu a vývoje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5" y="824257"/>
            <a:ext cx="2180683" cy="1067943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1571627" y="5951673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95" indent="0" algn="ctr">
              <a:spcAft>
                <a:spcPts val="0"/>
              </a:spcAft>
              <a:buNone/>
            </a:pPr>
            <a:r>
              <a:rPr lang="fi-FI" sz="1400" dirty="0">
                <a:solidFill>
                  <a:schemeClr val="bg1"/>
                </a:solidFill>
              </a:rPr>
              <a:t>Karmelitská 529/5</a:t>
            </a:r>
          </a:p>
          <a:p>
            <a:pPr marL="107995" indent="0" algn="ctr">
              <a:spcAft>
                <a:spcPts val="0"/>
              </a:spcAft>
              <a:buNone/>
            </a:pPr>
            <a:r>
              <a:rPr lang="fi-FI" sz="1400" dirty="0">
                <a:solidFill>
                  <a:schemeClr val="bg1"/>
                </a:solidFill>
              </a:rPr>
              <a:t>118 12 Praha 1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3563577" y="5949097"/>
            <a:ext cx="2784056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95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hlinkClick r:id="rId3"/>
              </a:rPr>
              <a:t>lucie.nuneztayupanta@msmt.gov.cz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6408139" y="5964119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95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</a:rPr>
              <a:t>+420 778 420 405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122202F-EEE8-4954-9F16-9A0A24DCD134}"/>
              </a:ext>
            </a:extLst>
          </p:cNvPr>
          <p:cNvSpPr txBox="1">
            <a:spLocks/>
          </p:cNvSpPr>
          <p:nvPr/>
        </p:nvSpPr>
        <p:spPr>
          <a:xfrm>
            <a:off x="8812107" y="5949097"/>
            <a:ext cx="1857375" cy="906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95" indent="0" algn="ctr">
              <a:spcAft>
                <a:spcPts val="0"/>
              </a:spcAft>
              <a:buNone/>
            </a:pPr>
            <a:r>
              <a:rPr lang="cs-CZ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www.msmt.gov.cz</a:t>
            </a:r>
            <a:br>
              <a:rPr lang="cs-CZ" sz="1400" dirty="0">
                <a:solidFill>
                  <a:schemeClr val="bg1"/>
                </a:solidFill>
              </a:rPr>
            </a:b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9361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vzor - česky (003)  -  Jen pro čtení" id="{DF404BC5-A9C7-4501-B870-E29FD81EA237}" vid="{B6CD6221-CDCC-4C0A-92A6-C6917B2DF43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EA4D3114431B4CA1C9B1B5A3598623" ma:contentTypeVersion="10" ma:contentTypeDescription="Vytvoří nový dokument" ma:contentTypeScope="" ma:versionID="ffe1a62acd8a3c8d73a7a011c7761073">
  <xsd:schema xmlns:xsd="http://www.w3.org/2001/XMLSchema" xmlns:xs="http://www.w3.org/2001/XMLSchema" xmlns:p="http://schemas.microsoft.com/office/2006/metadata/properties" xmlns:ns2="aaabc790-61c3-4ed2-bf48-4fd4653df86f" xmlns:ns3="9230b3a5-857e-4604-8e9a-a3cafa8dc0df" targetNamespace="http://schemas.microsoft.com/office/2006/metadata/properties" ma:root="true" ma:fieldsID="8fbfd8ff05f17f7e869879eaeffef03c" ns2:_="" ns3:_="">
    <xsd:import namespace="aaabc790-61c3-4ed2-bf48-4fd4653df86f"/>
    <xsd:import namespace="9230b3a5-857e-4604-8e9a-a3cafa8dc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g1bf7dc5913d4011ad560cddbd11b96d" minOccurs="0"/>
                <xsd:element ref="ns3:TaxCatchAll" minOccurs="0"/>
                <xsd:element ref="ns2:Ak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bc790-61c3-4ed2-bf48-4fd4653df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g1bf7dc5913d4011ad560cddbd11b96d" ma:index="15" nillable="true" ma:taxonomy="true" ma:internalName="g1bf7dc5913d4011ad560cddbd11b96d" ma:taxonomyFieldName="Gestor" ma:displayName="Gestor" ma:default="" ma:fieldId="{01bf7dc5-913d-4011-ad56-0cddbd11b96d}" ma:sspId="7705af95-af8b-4274-9321-7e268ee4833a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kce" ma:index="17" nillable="true" ma:displayName="Akce" ma:format="Dropdown" ma:internalName="Akc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0b3a5-857e-4604-8e9a-a3cafa8dc0d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5eedd47-934c-4dd0-a667-4857a7469ef2}" ma:internalName="TaxCatchAll" ma:showField="CatchAllData" ma:web="9230b3a5-857e-4604-8e9a-a3cafa8dc0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30b3a5-857e-4604-8e9a-a3cafa8dc0df" xsi:nil="true"/>
    <g1bf7dc5913d4011ad560cddbd11b96d xmlns="aaabc790-61c3-4ed2-bf48-4fd4653df86f">
      <Terms xmlns="http://schemas.microsoft.com/office/infopath/2007/PartnerControls"/>
    </g1bf7dc5913d4011ad560cddbd11b96d>
    <Akce xmlns="aaabc790-61c3-4ed2-bf48-4fd4653df8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6775B-BAA7-4D0F-B4B8-B094DF6AD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bc790-61c3-4ed2-bf48-4fd4653df86f"/>
    <ds:schemaRef ds:uri="9230b3a5-857e-4604-8e9a-a3cafa8dc0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DA857C-6E96-46E9-BAA7-48D124C57885}">
  <ds:schemaRefs>
    <ds:schemaRef ds:uri="http://schemas.microsoft.com/office/2006/metadata/properties"/>
    <ds:schemaRef ds:uri="http://schemas.microsoft.com/office/infopath/2007/PartnerControls"/>
    <ds:schemaRef ds:uri="9230b3a5-857e-4604-8e9a-a3cafa8dc0df"/>
    <ds:schemaRef ds:uri="aaabc790-61c3-4ed2-bf48-4fd4653df86f"/>
  </ds:schemaRefs>
</ds:datastoreItem>
</file>

<file path=customXml/itemProps3.xml><?xml version="1.0" encoding="utf-8"?>
<ds:datastoreItem xmlns:ds="http://schemas.openxmlformats.org/officeDocument/2006/customXml" ds:itemID="{517DE10E-3669-4B8A-B60D-65C4E7B2AC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Prezentace_vyzkum</Template>
  <TotalTime>545</TotalTime>
  <Words>219</Words>
  <Application>Microsoft Office PowerPoint</Application>
  <PresentationFormat>Širokoúhlá obrazovka</PresentationFormat>
  <Paragraphs>46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Vlastní návrh</vt:lpstr>
      <vt:lpstr>Výhled do roku 2026</vt:lpstr>
      <vt:lpstr>Budoucnost – víme, kam jdeme?</vt:lpstr>
      <vt:lpstr>Financování výzkumu – Ne/udržitelnost</vt:lpstr>
      <vt:lpstr>Koordinace na národní úrovni</vt:lpstr>
      <vt:lpstr>mezinárodní spolupráce</vt:lpstr>
      <vt:lpstr>Nástroje MŠMT 2026+</vt:lpstr>
      <vt:lpstr>Co bude dál?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Núňez Tayupanta Lucie</dc:creator>
  <cp:lastModifiedBy>Weisgärberová Zuzana</cp:lastModifiedBy>
  <cp:revision>21</cp:revision>
  <dcterms:created xsi:type="dcterms:W3CDTF">2025-09-09T20:52:37Z</dcterms:created>
  <dcterms:modified xsi:type="dcterms:W3CDTF">2025-09-12T06:38:01Z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0x01010058EA4D3114431B4CA1C9B1B5A3598623</vt:lpwstr>
  </property>
</Properties>
</file>