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7" r:id="rId5"/>
    <p:sldId id="258" r:id="rId6"/>
    <p:sldId id="263" r:id="rId7"/>
    <p:sldId id="264" r:id="rId8"/>
    <p:sldId id="269" r:id="rId9"/>
    <p:sldId id="270" r:id="rId10"/>
    <p:sldId id="265" r:id="rId11"/>
    <p:sldId id="266" r:id="rId12"/>
    <p:sldId id="267" r:id="rId13"/>
    <p:sldId id="268" r:id="rId14"/>
    <p:sldId id="271" r:id="rId15"/>
    <p:sldId id="272" r:id="rId16"/>
    <p:sldId id="273" r:id="rId17"/>
    <p:sldId id="274" r:id="rId18"/>
    <p:sldId id="275" r:id="rId19"/>
    <p:sldId id="261" r:id="rId2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8" d="100"/>
          <a:sy n="118" d="100"/>
        </p:scale>
        <p:origin x="500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CFC1A321-22CB-DEA7-E5E8-B4A79C39E8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8570128-3D26-58DF-3D0A-CB00118351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23392-215F-41C5-8484-CB4692AD7D38}" type="datetime4">
              <a:rPr lang="cs-CZ" smtClean="0"/>
              <a:t>27. ledna 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A278167-ACFA-8365-6969-3F13DE5A44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/>
              <a:t>Název prezentace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E949DCD-195A-4813-751F-1EAF4BF6DC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2B516-FD76-4CB3-BAA6-F772BEDA20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702571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8008A-A4F7-4EE5-AFA2-147A391195F5}" type="datetime4">
              <a:rPr lang="cs-CZ" smtClean="0"/>
              <a:t>27. ledna 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/>
              <a:t>Název prezentace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5BD10-6A1F-41DC-8AC5-2CF733DD1F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723554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_mod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D3663C63-E224-9971-25F4-C18780340A7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70679" y="-39757"/>
            <a:ext cx="12347493" cy="6945465"/>
          </a:xfrm>
          <a:prstGeom prst="rect">
            <a:avLst/>
          </a:prstGeom>
          <a:solidFill>
            <a:srgbClr val="008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F7EC980-8746-8E67-A7B2-1CE72F3D6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85" y="173206"/>
            <a:ext cx="2843900" cy="584926"/>
          </a:xfrm>
          <a:prstGeom prst="rect">
            <a:avLst/>
          </a:prstGeom>
        </p:spPr>
      </p:pic>
      <p:pic>
        <p:nvPicPr>
          <p:cNvPr id="9" name="Obrázek 8" descr="Obsah obrázku skica, kruh, Grafika, kresba&#10;&#10;Popis byl vytvořen automaticky">
            <a:extLst>
              <a:ext uri="{FF2B5EF4-FFF2-40B4-BE49-F238E27FC236}">
                <a16:creationId xmlns:a16="http://schemas.microsoft.com/office/drawing/2014/main" id="{501E66A7-7224-720E-EFD9-ED51349D7B4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550" y="3204114"/>
            <a:ext cx="5579671" cy="3111044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EC7399E0-2F62-6456-DF96-9EDD856488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0520" y="1122363"/>
            <a:ext cx="10317480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Quicksand" pitchFamily="2" charset="-18"/>
              </a:defRPr>
            </a:lvl1pPr>
          </a:lstStyle>
          <a:p>
            <a:r>
              <a:rPr lang="cs-CZ" dirty="0"/>
              <a:t>Název</a:t>
            </a: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17FE6420-BC78-69B7-2A56-6D20BDD1C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520" y="3602038"/>
            <a:ext cx="1031748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Quicksand" pitchFamily="2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5" name="Grafický objekt 9">
            <a:extLst>
              <a:ext uri="{FF2B5EF4-FFF2-40B4-BE49-F238E27FC236}">
                <a16:creationId xmlns:a16="http://schemas.microsoft.com/office/drawing/2014/main" id="{98663646-15F6-8D0D-D356-D3D01D3E809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520" y="6223249"/>
            <a:ext cx="3197352" cy="46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937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8F217AC-E533-C3E3-5C9B-1BDEEE31C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19. září 2024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667EED1-57E1-1F99-9A8E-3117BE809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EOSC CZ - aktuální stav (KV EOSC CZ)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A91AC0D-EF7B-9AD4-76C4-ED8884192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B06B-36ED-4173-BB9C-0A7D5536228E}" type="slidenum">
              <a:rPr lang="cs-CZ" smtClean="0"/>
              <a:t>‹#›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17A1BA9-8AD7-FF7E-3C31-212D5EBDC6A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379" y="176667"/>
            <a:ext cx="2855506" cy="57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60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_mod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31CCFE7E-270F-C5A8-76DA-00CA2B66FA0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70679" y="-39757"/>
            <a:ext cx="12347493" cy="6945465"/>
          </a:xfrm>
          <a:prstGeom prst="rect">
            <a:avLst/>
          </a:prstGeom>
          <a:solidFill>
            <a:srgbClr val="008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7FFBF36C-9D9A-7741-3262-B7CF4AB5CE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4695" y="1122363"/>
            <a:ext cx="10403305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Quicksand" pitchFamily="2" charset="-18"/>
              </a:defRPr>
            </a:lvl1pPr>
          </a:lstStyle>
          <a:p>
            <a:r>
              <a:rPr lang="cs-CZ" dirty="0"/>
              <a:t>Poděkování</a:t>
            </a: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AC2375E9-29A1-3416-A002-CDCE10104A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8705" y="3602038"/>
            <a:ext cx="10399295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Quicksand" pitchFamily="2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E: info@eosc.cz	W: www.eosc.cz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75F85DE-BEBC-0F57-0C98-4294DAB6B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85" y="173206"/>
            <a:ext cx="2843900" cy="584926"/>
          </a:xfrm>
          <a:prstGeom prst="rect">
            <a:avLst/>
          </a:prstGeom>
        </p:spPr>
      </p:pic>
      <p:pic>
        <p:nvPicPr>
          <p:cNvPr id="5" name="Grafický objekt 9">
            <a:extLst>
              <a:ext uri="{FF2B5EF4-FFF2-40B4-BE49-F238E27FC236}">
                <a16:creationId xmlns:a16="http://schemas.microsoft.com/office/drawing/2014/main" id="{A8A4108E-A083-7D85-5D8A-39E66B7888A9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520" y="6223249"/>
            <a:ext cx="3197352" cy="46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128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_se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5D5BC619-E0DF-BB8F-6164-CAF35D0C9C8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70679" y="-39757"/>
            <a:ext cx="12347493" cy="6945465"/>
          </a:xfrm>
          <a:prstGeom prst="rect">
            <a:avLst/>
          </a:prstGeom>
          <a:solidFill>
            <a:srgbClr val="E4E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869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7FFBF36C-9D9A-7741-3262-B7CF4AB5CE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4695" y="1122363"/>
            <a:ext cx="10403305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rgbClr val="008691"/>
                </a:solidFill>
                <a:latin typeface="Quicksand" pitchFamily="2" charset="-18"/>
              </a:defRPr>
            </a:lvl1pPr>
          </a:lstStyle>
          <a:p>
            <a:r>
              <a:rPr lang="cs-CZ" dirty="0"/>
              <a:t>Poděkování</a:t>
            </a: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AC2375E9-29A1-3416-A002-CDCE10104A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8705" y="3602038"/>
            <a:ext cx="10399295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008691"/>
                </a:solidFill>
                <a:latin typeface="Quicksand" pitchFamily="2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E: info@eosc.cz	W: www.eosc.cz</a:t>
            </a: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7F1711C4-0B2C-1585-35EC-3ACF95CFB2E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0520" y="6223248"/>
            <a:ext cx="3213287" cy="46154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4040FC14-0E3A-D331-285F-9D35AA1F62F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379" y="176667"/>
            <a:ext cx="2855506" cy="57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235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_se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34197B97-00D5-7578-467B-4E4DEB8D807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70679" y="-39757"/>
            <a:ext cx="12347493" cy="6945465"/>
          </a:xfrm>
          <a:prstGeom prst="rect">
            <a:avLst/>
          </a:prstGeom>
          <a:solidFill>
            <a:srgbClr val="E4E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869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EC7399E0-2F62-6456-DF96-9EDD856488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0520" y="1122363"/>
            <a:ext cx="10317480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rgbClr val="008691"/>
                </a:solidFill>
                <a:latin typeface="Quicksand" pitchFamily="2" charset="-18"/>
              </a:defRPr>
            </a:lvl1pPr>
          </a:lstStyle>
          <a:p>
            <a:r>
              <a:rPr lang="cs-CZ" dirty="0"/>
              <a:t>Název</a:t>
            </a: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17FE6420-BC78-69B7-2A56-6D20BDD1C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520" y="3602038"/>
            <a:ext cx="1031748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008691"/>
                </a:solidFill>
                <a:latin typeface="Quicksand" pitchFamily="2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4" name="Zástupný obsah 13" descr="Obsah obrázku Grafika, kruh, skica, umění&#10;&#10;Popis byl vytvořen automaticky">
            <a:extLst>
              <a:ext uri="{FF2B5EF4-FFF2-40B4-BE49-F238E27FC236}">
                <a16:creationId xmlns:a16="http://schemas.microsoft.com/office/drawing/2014/main" id="{0F34AF73-CDF6-4C2A-6F41-85C33D96B44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550" y="3204114"/>
            <a:ext cx="5580172" cy="3111044"/>
          </a:xfrm>
          <a:prstGeom prst="rect">
            <a:avLst/>
          </a:prstGeom>
        </p:spPr>
      </p:pic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DD38298C-F07B-0B47-A682-5062B0D3CF5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0522" y="6223248"/>
            <a:ext cx="3213290" cy="461546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B8C80A43-FA43-6B96-8132-7EEF501CEDD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379" y="176667"/>
            <a:ext cx="2855506" cy="57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40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_twinfin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8CFF74C-9CA6-D8E4-FC92-3CEF5A8C0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19. září 2024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18B864E-2491-442D-F706-96A4E6DBB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2335" y="6356349"/>
            <a:ext cx="6868291" cy="365125"/>
          </a:xfrm>
        </p:spPr>
        <p:txBody>
          <a:bodyPr/>
          <a:lstStyle/>
          <a:p>
            <a:r>
              <a:rPr lang="cs-CZ"/>
              <a:t>EOSC CZ - aktuální stav (KV EOSC CZ)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0368394-7AF1-3132-0F31-8480895F6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B06B-36ED-4173-BB9C-0A7D5536228E}" type="slidenum">
              <a:rPr lang="cs-CZ" smtClean="0"/>
              <a:t>‹#›</a:t>
            </a:fld>
            <a:endParaRPr lang="cs-CZ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D6E9D2F7-E67A-ED93-C050-4B23786955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520" y="954157"/>
            <a:ext cx="11003280" cy="1264257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008691"/>
                </a:solidFill>
                <a:latin typeface="Quicksand" pitchFamily="2" charset="-18"/>
              </a:defRPr>
            </a:lvl1pPr>
          </a:lstStyle>
          <a:p>
            <a:r>
              <a:rPr lang="cs-CZ" dirty="0"/>
              <a:t>Název</a:t>
            </a:r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96050996-159F-0AAD-4533-E82AF20E6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20" y="2308859"/>
            <a:ext cx="11003280" cy="3868103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sk-SK" dirty="0"/>
          </a:p>
        </p:txBody>
      </p:sp>
      <p:pic>
        <p:nvPicPr>
          <p:cNvPr id="11" name="Zástupný obsah 13" descr="Obsah obrázku Grafika, kruh, skica, umění&#10;&#10;Popis byl vytvořen automaticky">
            <a:extLst>
              <a:ext uri="{FF2B5EF4-FFF2-40B4-BE49-F238E27FC236}">
                <a16:creationId xmlns:a16="http://schemas.microsoft.com/office/drawing/2014/main" id="{F07133BC-B225-382D-4212-9E2837D6227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388" y="3725762"/>
            <a:ext cx="4557514" cy="2540894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F7F8970B-6558-86A3-C504-28AEC639C41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379" y="176667"/>
            <a:ext cx="2855506" cy="57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90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8CFF74C-9CA6-D8E4-FC92-3CEF5A8C0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19. září 2024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18B864E-2491-442D-F706-96A4E6DBB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EOSC CZ - aktuální stav (KV EOSC CZ)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0368394-7AF1-3132-0F31-8480895F6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B06B-36ED-4173-BB9C-0A7D5536228E}" type="slidenum">
              <a:rPr lang="cs-CZ" smtClean="0"/>
              <a:t>‹#›</a:t>
            </a:fld>
            <a:endParaRPr lang="cs-CZ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D6E9D2F7-E67A-ED93-C050-4B23786955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520" y="954157"/>
            <a:ext cx="11003280" cy="1264257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008691"/>
                </a:solidFill>
                <a:latin typeface="Quicksand" pitchFamily="2" charset="-18"/>
              </a:defRPr>
            </a:lvl1pPr>
          </a:lstStyle>
          <a:p>
            <a:r>
              <a:rPr lang="cs-CZ" dirty="0"/>
              <a:t>Název</a:t>
            </a:r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96050996-159F-0AAD-4533-E82AF20E6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20" y="2308859"/>
            <a:ext cx="11003280" cy="3868103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sk-SK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90E833E-7596-6B57-BD82-BE855126D7D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379" y="176667"/>
            <a:ext cx="2855506" cy="57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557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_mod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A7452CEA-2582-14D3-825E-6AF766492DE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EE029DC5-42FF-EB0D-A618-904AC1D05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520" y="954157"/>
            <a:ext cx="11003280" cy="1264257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Quicksand" pitchFamily="2" charset="-18"/>
              </a:defRPr>
            </a:lvl1pPr>
          </a:lstStyle>
          <a:p>
            <a:r>
              <a:rPr lang="cs-CZ" dirty="0"/>
              <a:t>Název</a:t>
            </a:r>
          </a:p>
        </p:txBody>
      </p:sp>
      <p:sp>
        <p:nvSpPr>
          <p:cNvPr id="17" name="Zástupný obsah 2">
            <a:extLst>
              <a:ext uri="{FF2B5EF4-FFF2-40B4-BE49-F238E27FC236}">
                <a16:creationId xmlns:a16="http://schemas.microsoft.com/office/drawing/2014/main" id="{5B0DA878-FD5C-8936-50E2-9F0D97121E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0520" y="2276475"/>
            <a:ext cx="5400000" cy="39004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8" name="Zástupný obsah 3">
            <a:extLst>
              <a:ext uri="{FF2B5EF4-FFF2-40B4-BE49-F238E27FC236}">
                <a16:creationId xmlns:a16="http://schemas.microsoft.com/office/drawing/2014/main" id="{FF7C2F41-5440-BEEC-10A3-2CA41A4ED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53800" y="2276476"/>
            <a:ext cx="5400000" cy="39004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31EEF7B-7E09-88E6-7970-F16A03C13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85" y="173206"/>
            <a:ext cx="2843900" cy="584926"/>
          </a:xfrm>
          <a:prstGeom prst="rect">
            <a:avLst/>
          </a:prstGeom>
        </p:spPr>
      </p:pic>
      <p:sp>
        <p:nvSpPr>
          <p:cNvPr id="10" name="Zástupný symbol pro datum 3">
            <a:extLst>
              <a:ext uri="{FF2B5EF4-FFF2-40B4-BE49-F238E27FC236}">
                <a16:creationId xmlns:a16="http://schemas.microsoft.com/office/drawing/2014/main" id="{21066376-5407-B18F-D1AD-EE2630DE92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9741" y="6356349"/>
            <a:ext cx="21913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cs-CZ"/>
              <a:t>19. září 2024</a:t>
            </a:r>
            <a:endParaRPr lang="cs-CZ" dirty="0"/>
          </a:p>
        </p:txBody>
      </p:sp>
      <p:sp>
        <p:nvSpPr>
          <p:cNvPr id="12" name="Zástupný symbol pro zápatí 4">
            <a:extLst>
              <a:ext uri="{FF2B5EF4-FFF2-40B4-BE49-F238E27FC236}">
                <a16:creationId xmlns:a16="http://schemas.microsoft.com/office/drawing/2014/main" id="{04CEC002-D53F-5A10-5BCD-827162914D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6114" y="6356349"/>
            <a:ext cx="6874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r>
              <a:rPr lang="cs-CZ"/>
              <a:t>EOSC CZ - aktuální stav (KV EOSC CZ)</a:t>
            </a:r>
          </a:p>
        </p:txBody>
      </p:sp>
      <p:sp>
        <p:nvSpPr>
          <p:cNvPr id="14" name="Zástupný symbol pro číslo snímku 5">
            <a:extLst>
              <a:ext uri="{FF2B5EF4-FFF2-40B4-BE49-F238E27FC236}">
                <a16:creationId xmlns:a16="http://schemas.microsoft.com/office/drawing/2014/main" id="{98E60916-DA80-C443-544D-5DC8A3F9D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20870" y="6356349"/>
            <a:ext cx="21913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1BEB06B-36ED-4173-BB9C-0A7D5536228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3295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>
            <a:extLst>
              <a:ext uri="{FF2B5EF4-FFF2-40B4-BE49-F238E27FC236}">
                <a16:creationId xmlns:a16="http://schemas.microsoft.com/office/drawing/2014/main" id="{EE029DC5-42FF-EB0D-A618-904AC1D05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520" y="954157"/>
            <a:ext cx="11003280" cy="1264257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008691"/>
                </a:solidFill>
                <a:latin typeface="Quicksand" pitchFamily="2" charset="-18"/>
              </a:defRPr>
            </a:lvl1pPr>
          </a:lstStyle>
          <a:p>
            <a:r>
              <a:rPr lang="cs-CZ" dirty="0"/>
              <a:t>Název</a:t>
            </a:r>
          </a:p>
        </p:txBody>
      </p:sp>
      <p:sp>
        <p:nvSpPr>
          <p:cNvPr id="17" name="Zástupný obsah 2">
            <a:extLst>
              <a:ext uri="{FF2B5EF4-FFF2-40B4-BE49-F238E27FC236}">
                <a16:creationId xmlns:a16="http://schemas.microsoft.com/office/drawing/2014/main" id="{5B0DA878-FD5C-8936-50E2-9F0D97121E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0520" y="2276475"/>
            <a:ext cx="5400000" cy="39004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8" name="Zástupný obsah 3">
            <a:extLst>
              <a:ext uri="{FF2B5EF4-FFF2-40B4-BE49-F238E27FC236}">
                <a16:creationId xmlns:a16="http://schemas.microsoft.com/office/drawing/2014/main" id="{FF7C2F41-5440-BEEC-10A3-2CA41A4ED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53800" y="2276476"/>
            <a:ext cx="5400000" cy="39004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D010AD4-036A-1835-01C8-33B22DD7935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379" y="176667"/>
            <a:ext cx="2855506" cy="578004"/>
          </a:xfrm>
          <a:prstGeom prst="rect">
            <a:avLst/>
          </a:prstGeom>
        </p:spPr>
      </p:pic>
      <p:sp>
        <p:nvSpPr>
          <p:cNvPr id="3" name="Zástupný symbol pro datum 3">
            <a:extLst>
              <a:ext uri="{FF2B5EF4-FFF2-40B4-BE49-F238E27FC236}">
                <a16:creationId xmlns:a16="http://schemas.microsoft.com/office/drawing/2014/main" id="{DF9BB8AF-3CC2-5C06-EB73-888EC057C8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9741" y="6356349"/>
            <a:ext cx="21913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r>
              <a:rPr lang="cs-CZ"/>
              <a:t>19. září 2024</a:t>
            </a:r>
            <a:endParaRPr lang="cs-CZ" dirty="0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25F888E2-12D4-EC6E-E2A7-F99A889F65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7283" y="6356349"/>
            <a:ext cx="6873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r>
              <a:rPr lang="cs-CZ"/>
              <a:t>EOSC CZ - aktuální stav (KV EOSC CZ)</a:t>
            </a:r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8F01BF90-CFE1-840F-E2A0-623BE505CB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20870" y="6356349"/>
            <a:ext cx="21913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1BEB06B-36ED-4173-BB9C-0A7D5536228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8961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_twinfin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97E0779-63BA-06E7-BE55-A0E41103F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19. září 2024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8C26EFA-6E38-FF5D-15D8-1DDB27331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EOSC CZ - aktuální stav (KV EOSC CZ)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1960B07-1828-9841-DA3D-B9941E906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B06B-36ED-4173-BB9C-0A7D5536228E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0ADF6101-CF52-B70F-45D8-B5BC998B1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520" y="954157"/>
            <a:ext cx="11003280" cy="1264257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008691"/>
                </a:solidFill>
                <a:latin typeface="Quicksand" pitchFamily="2" charset="-18"/>
              </a:defRPr>
            </a:lvl1pPr>
          </a:lstStyle>
          <a:p>
            <a:r>
              <a:rPr lang="cs-CZ" dirty="0"/>
              <a:t>Název</a:t>
            </a:r>
          </a:p>
        </p:txBody>
      </p:sp>
      <p:pic>
        <p:nvPicPr>
          <p:cNvPr id="8" name="Zástupný obsah 13" descr="Obsah obrázku Grafika, kruh, skica, umění&#10;&#10;Popis byl vytvořen automaticky">
            <a:extLst>
              <a:ext uri="{FF2B5EF4-FFF2-40B4-BE49-F238E27FC236}">
                <a16:creationId xmlns:a16="http://schemas.microsoft.com/office/drawing/2014/main" id="{660BB1BC-54D0-7880-407F-2DD882AF07D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388" y="3725762"/>
            <a:ext cx="4557514" cy="2540894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E168EC34-C012-8C4C-70A7-4CFEC1BE8DC9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379" y="176667"/>
            <a:ext cx="2855506" cy="57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15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97E0779-63BA-06E7-BE55-A0E41103F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19. září 2024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8C26EFA-6E38-FF5D-15D8-1DDB27331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EOSC CZ - aktuální stav (KV EOSC CZ)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1960B07-1828-9841-DA3D-B9941E906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B06B-36ED-4173-BB9C-0A7D5536228E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0ADF6101-CF52-B70F-45D8-B5BC998B1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520" y="954157"/>
            <a:ext cx="11003280" cy="1264257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008691"/>
                </a:solidFill>
                <a:latin typeface="Quicksand" pitchFamily="2" charset="-18"/>
              </a:defRPr>
            </a:lvl1pPr>
          </a:lstStyle>
          <a:p>
            <a:r>
              <a:rPr lang="cs-CZ" dirty="0"/>
              <a:t>Název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64ADD2D-0E67-8128-07DC-201AE9816F2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379" y="176667"/>
            <a:ext cx="2855506" cy="57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087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_twinfin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8F217AC-E533-C3E3-5C9B-1BDEEE31C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19. září 2024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667EED1-57E1-1F99-9A8E-3117BE809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EOSC CZ - aktuální stav (KV EOSC CZ)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A91AC0D-EF7B-9AD4-76C4-ED8884192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B06B-36ED-4173-BB9C-0A7D5536228E}" type="slidenum">
              <a:rPr lang="cs-CZ" smtClean="0"/>
              <a:t>‹#›</a:t>
            </a:fld>
            <a:endParaRPr lang="cs-CZ"/>
          </a:p>
        </p:txBody>
      </p:sp>
      <p:pic>
        <p:nvPicPr>
          <p:cNvPr id="6" name="Zástupný obsah 13" descr="Obsah obrázku Grafika, kruh, skica, umění&#10;&#10;Popis byl vytvořen automaticky">
            <a:extLst>
              <a:ext uri="{FF2B5EF4-FFF2-40B4-BE49-F238E27FC236}">
                <a16:creationId xmlns:a16="http://schemas.microsoft.com/office/drawing/2014/main" id="{5AFA8D9B-42F6-3AE2-928E-EFF571DAE42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388" y="3725762"/>
            <a:ext cx="4557514" cy="254089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5C965F9-C6AD-9A01-00D8-BCDD12E21397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379" y="176667"/>
            <a:ext cx="2855506" cy="57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027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5C4F126-FD4B-3C9C-4D9C-AAE504837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vložíte nadpis.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178A123-5BB5-6FCE-3DE5-53CD12437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8F35C03-7EA8-6D9D-3FF5-10B4CD9FAD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9741" y="6356349"/>
            <a:ext cx="21913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r>
              <a:rPr lang="cs-CZ"/>
              <a:t>19. září 2024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5BFCCA0-D8CD-BAAE-FD2D-31019576B8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7283" y="6356349"/>
            <a:ext cx="6873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r>
              <a:rPr lang="cs-CZ"/>
              <a:t>EOSC CZ - aktuální stav (KV EOSC CZ)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7DDE955-49F4-F904-E953-FDF537A439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20870" y="6356349"/>
            <a:ext cx="21913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1BEB06B-36ED-4173-BB9C-0A7D5536228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4364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63" r:id="rId6"/>
    <p:sldLayoutId id="2147483654" r:id="rId7"/>
    <p:sldLayoutId id="2147483664" r:id="rId8"/>
    <p:sldLayoutId id="2147483655" r:id="rId9"/>
    <p:sldLayoutId id="2147483665" r:id="rId10"/>
    <p:sldLayoutId id="2147483667" r:id="rId11"/>
    <p:sldLayoutId id="2147483668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Quicksand" pitchFamily="2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ma.eosc.cz/" TargetMode="External"/><Relationship Id="rId2" Type="http://schemas.openxmlformats.org/officeDocument/2006/relationships/hyperlink" Target="https://www.eosc.cz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vents.eosc.cz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idfest.org/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osc.cz/o-nas/narodni-podpora-pro-eosc/nrp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241264-3AD3-B203-2223-41C895941E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EOSC CZ – </a:t>
            </a:r>
            <a:r>
              <a:rPr lang="en-US" dirty="0" err="1"/>
              <a:t>aktu</a:t>
            </a:r>
            <a:r>
              <a:rPr lang="cs-CZ" dirty="0" err="1"/>
              <a:t>ální</a:t>
            </a:r>
            <a:r>
              <a:rPr lang="cs-CZ" dirty="0"/>
              <a:t> stav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BE75397-D77A-21CA-B1BC-38BEEEEB6F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KV EOSC CZ, 19.9.2024</a:t>
            </a:r>
          </a:p>
          <a:p>
            <a:r>
              <a:rPr lang="cs-CZ" dirty="0"/>
              <a:t>Luděk Matyska</a:t>
            </a:r>
          </a:p>
          <a:p>
            <a:r>
              <a:rPr lang="cs-CZ" dirty="0"/>
              <a:t>MU a CESNET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3755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761F54-B033-4379-0245-C6C950986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19. září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0C8E16-CD1C-FA28-9942-E313AED58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EOSC CZ - aktuální stav (KV EOSC CZ)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4233ED-29DC-8FEC-7124-A6E9655C0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B06B-36ED-4173-BB9C-0A7D5536228E}" type="slidenum">
              <a:rPr lang="cs-CZ" smtClean="0"/>
              <a:t>10</a:t>
            </a:fld>
            <a:endParaRPr lang="cs-CZ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2438248-B431-2796-B8AD-FF3180FD3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Projekt NRP po výzkumná data</a:t>
            </a:r>
            <a:br>
              <a:rPr lang="cs-CZ" dirty="0"/>
            </a:br>
            <a:r>
              <a:rPr lang="cs-CZ" sz="3200" dirty="0"/>
              <a:t>Služby v přípravě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C33962-04DF-AE70-0291-52F7C3473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Licence pro správce </a:t>
            </a:r>
            <a:r>
              <a:rPr lang="cs-CZ" dirty="0" err="1"/>
              <a:t>repozitářů</a:t>
            </a:r>
            <a:endParaRPr lang="cs-CZ" dirty="0"/>
          </a:p>
          <a:p>
            <a:pPr lvl="1"/>
            <a:r>
              <a:rPr lang="cs-CZ" dirty="0"/>
              <a:t>Podpůrný nástroj pro výběr vhodné licence ukládaných dat</a:t>
            </a:r>
          </a:p>
          <a:p>
            <a:r>
              <a:rPr lang="cs-CZ" dirty="0"/>
              <a:t>Prostředí pro vytváření </a:t>
            </a:r>
            <a:r>
              <a:rPr lang="cs-CZ" dirty="0" err="1"/>
              <a:t>repozitářů</a:t>
            </a:r>
            <a:endParaRPr lang="cs-CZ" dirty="0"/>
          </a:p>
          <a:p>
            <a:pPr lvl="1"/>
            <a:r>
              <a:rPr lang="cs-CZ" dirty="0"/>
              <a:t>Bude ověřeno na pilotních </a:t>
            </a:r>
            <a:r>
              <a:rPr lang="cs-CZ" dirty="0" err="1"/>
              <a:t>repozitářích</a:t>
            </a:r>
            <a:endParaRPr lang="cs-CZ" dirty="0"/>
          </a:p>
          <a:p>
            <a:r>
              <a:rPr lang="cs-CZ" dirty="0"/>
              <a:t>FIP </a:t>
            </a:r>
            <a:r>
              <a:rPr lang="cs-CZ" dirty="0" err="1"/>
              <a:t>Wizard</a:t>
            </a:r>
            <a:endParaRPr lang="cs-CZ" dirty="0"/>
          </a:p>
          <a:p>
            <a:pPr lvl="1"/>
            <a:r>
              <a:rPr lang="cs-CZ" dirty="0"/>
              <a:t>Péče o FAIR data a kontrola </a:t>
            </a:r>
            <a:r>
              <a:rPr lang="cs-CZ" dirty="0" err="1"/>
              <a:t>FAIRifikace</a:t>
            </a:r>
            <a:endParaRPr lang="cs-CZ" dirty="0"/>
          </a:p>
          <a:p>
            <a:r>
              <a:rPr lang="cs-CZ" dirty="0"/>
              <a:t>DSW </a:t>
            </a:r>
            <a:r>
              <a:rPr lang="cs-CZ" dirty="0" err="1"/>
              <a:t>Wizard</a:t>
            </a:r>
            <a:endParaRPr lang="cs-CZ" dirty="0"/>
          </a:p>
          <a:p>
            <a:pPr lvl="1"/>
            <a:r>
              <a:rPr lang="cs-CZ" dirty="0"/>
              <a:t>Komplexní nástroj pro podporu tvorby a následné práce s Data management Plány</a:t>
            </a:r>
          </a:p>
          <a:p>
            <a:pPr lvl="1"/>
            <a:r>
              <a:rPr lang="cs-CZ" dirty="0" err="1"/>
              <a:t>Actionable</a:t>
            </a:r>
            <a:r>
              <a:rPr lang="cs-CZ" dirty="0"/>
              <a:t> DMP, integrace s NRP prostředím a nástroji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374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CB852F-94A4-61B1-E961-98C00DB08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19. září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978C7E-7CBB-231B-7A6A-EF7EE23FF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EOSC CZ - aktuální stav (KV EOSC CZ)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8E959E-3C1E-B359-E0BB-B32F640EC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B06B-36ED-4173-BB9C-0A7D5536228E}" type="slidenum">
              <a:rPr lang="cs-CZ" smtClean="0"/>
              <a:t>11</a:t>
            </a:fld>
            <a:endParaRPr lang="cs-CZ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725A0AD-11D9-5525-2FB1-BBBA301BA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Projekt NRP pro výzkumná data</a:t>
            </a:r>
            <a:br>
              <a:rPr lang="cs-CZ" dirty="0"/>
            </a:br>
            <a:r>
              <a:rPr lang="cs-CZ" sz="3200" dirty="0"/>
              <a:t>Ochrana a kyberbezpečnost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FAFC9D-403D-AB1C-A3FB-52213CC58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20" y="2308859"/>
            <a:ext cx="11341608" cy="3868103"/>
          </a:xfrm>
        </p:spPr>
        <p:txBody>
          <a:bodyPr/>
          <a:lstStyle/>
          <a:p>
            <a:r>
              <a:rPr lang="cs-CZ" dirty="0"/>
              <a:t>Práce nad architekturou </a:t>
            </a:r>
            <a:r>
              <a:rPr lang="cs-CZ" dirty="0" err="1"/>
              <a:t>kyberbezpečnostního</a:t>
            </a:r>
            <a:r>
              <a:rPr lang="cs-CZ" dirty="0"/>
              <a:t> zajištění NRP a </a:t>
            </a:r>
            <a:r>
              <a:rPr lang="cs-CZ" dirty="0" err="1"/>
              <a:t>repozitářů</a:t>
            </a:r>
            <a:endParaRPr lang="cs-CZ" dirty="0"/>
          </a:p>
          <a:p>
            <a:pPr lvl="1"/>
            <a:r>
              <a:rPr lang="cs-CZ" dirty="0"/>
              <a:t>Správa incidentů</a:t>
            </a:r>
          </a:p>
          <a:p>
            <a:pPr lvl="1"/>
            <a:r>
              <a:rPr lang="cs-CZ" dirty="0"/>
              <a:t>Infrastruktura logování událostí z NRP/NDI</a:t>
            </a:r>
          </a:p>
          <a:p>
            <a:r>
              <a:rPr lang="cs-CZ" dirty="0"/>
              <a:t>NIS2 </a:t>
            </a:r>
            <a:r>
              <a:rPr lang="cs-CZ" dirty="0" err="1"/>
              <a:t>compliance</a:t>
            </a:r>
            <a:endParaRPr lang="cs-CZ" dirty="0"/>
          </a:p>
          <a:p>
            <a:pPr lvl="1"/>
            <a:r>
              <a:rPr lang="cs-CZ" dirty="0"/>
              <a:t>V podstatě kritická infrastruktura s odpovídajícími požadavky</a:t>
            </a:r>
          </a:p>
          <a:p>
            <a:pPr lvl="2"/>
            <a:r>
              <a:rPr lang="cs-CZ" dirty="0"/>
              <a:t>Např. vyloučení specifických dodavatelů</a:t>
            </a:r>
          </a:p>
          <a:p>
            <a:pPr lvl="1"/>
            <a:r>
              <a:rPr lang="cs-CZ" dirty="0"/>
              <a:t>ISO 27k jako základ</a:t>
            </a:r>
          </a:p>
          <a:p>
            <a:r>
              <a:rPr lang="cs-CZ" dirty="0"/>
              <a:t>Příprava procesů pro zařazení </a:t>
            </a:r>
            <a:r>
              <a:rPr lang="cs-CZ" dirty="0" err="1"/>
              <a:t>repozitářů</a:t>
            </a:r>
            <a:r>
              <a:rPr lang="cs-CZ" dirty="0"/>
              <a:t> pod správu </a:t>
            </a:r>
            <a:r>
              <a:rPr lang="cs-CZ" dirty="0" err="1"/>
              <a:t>kyberbezpečnostních</a:t>
            </a:r>
            <a:r>
              <a:rPr lang="cs-CZ" dirty="0"/>
              <a:t> týmů</a:t>
            </a:r>
          </a:p>
          <a:p>
            <a:pPr lvl="1"/>
            <a:r>
              <a:rPr lang="cs-CZ" dirty="0"/>
              <a:t>CESNET-CERTS a CSIRT MU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31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B4B719-19F5-E2CB-0AF5-DD7CF2523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19. září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BC99B5-BC21-4092-AA18-845D8926B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EOSC CZ - aktuální stav (KV EOSC CZ)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4B0C2B-7DA2-A9D8-E3C4-76A5A8D68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B06B-36ED-4173-BB9C-0A7D5536228E}" type="slidenum">
              <a:rPr lang="cs-CZ" smtClean="0"/>
              <a:t>12</a:t>
            </a:fld>
            <a:endParaRPr lang="cs-CZ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ABB9EAE-D606-AA95-5F7C-28304CB93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Projekt NRP pro výzkumná data</a:t>
            </a:r>
            <a:br>
              <a:rPr lang="cs-CZ" dirty="0"/>
            </a:br>
            <a:r>
              <a:rPr lang="cs-CZ" sz="3200" dirty="0"/>
              <a:t>Pravidla přístupu, </a:t>
            </a:r>
            <a:r>
              <a:rPr lang="cs-CZ" sz="3200" dirty="0" err="1"/>
              <a:t>Compliance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8C3A27-405B-F406-057F-23669A06D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Definice rozsahu a potřeb</a:t>
            </a:r>
          </a:p>
          <a:p>
            <a:r>
              <a:rPr lang="cs-CZ" dirty="0"/>
              <a:t>Obecná pravidla pro vytváření </a:t>
            </a:r>
            <a:r>
              <a:rPr lang="cs-CZ" dirty="0" err="1"/>
              <a:t>repozitářů</a:t>
            </a:r>
            <a:endParaRPr lang="cs-CZ" dirty="0"/>
          </a:p>
          <a:p>
            <a:r>
              <a:rPr lang="cs-CZ" dirty="0"/>
              <a:t>Obecná pravidla pro přístup k NRP</a:t>
            </a:r>
          </a:p>
          <a:p>
            <a:pPr lvl="1"/>
            <a:r>
              <a:rPr lang="cs-CZ" dirty="0"/>
              <a:t>NIS2, požadavky bezpečnosti na straně jedné a očekávání Open Science na straně druhé</a:t>
            </a:r>
          </a:p>
          <a:p>
            <a:r>
              <a:rPr lang="cs-CZ" dirty="0"/>
              <a:t>Musí zajistit zákonné požadavky a současně umožnit efektivní a inovativní využití celého NRP/NDI prostředí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132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041496-A235-9377-AE52-24C794C9F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19. září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2A458E-F8BC-F05C-145A-8EF2ED235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EOSC CZ - aktuální stav (KV EOSC CZ)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820111-4AAD-F472-BF9A-0956953E7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B06B-36ED-4173-BB9C-0A7D5536228E}" type="slidenum">
              <a:rPr lang="cs-CZ" smtClean="0"/>
              <a:t>13</a:t>
            </a:fld>
            <a:endParaRPr lang="cs-CZ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915F69C-789C-5A86-0BEA-138E8BDFE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Projekt NRP pro výzkumná data</a:t>
            </a:r>
            <a:br>
              <a:rPr lang="cs-CZ" dirty="0"/>
            </a:br>
            <a:r>
              <a:rPr lang="cs-CZ" sz="3600" dirty="0"/>
              <a:t>Mapování vědecké komunity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7EF7F4-AF17-907E-8B08-DD3FE9E08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Ambiciózní plán pro stanovení klíčových metrik měření dopadu implementace EOSC v ČR</a:t>
            </a:r>
          </a:p>
          <a:p>
            <a:pPr lvl="1"/>
            <a:r>
              <a:rPr lang="cs-CZ" dirty="0"/>
              <a:t>Součást plánu kvalitativního i kvantitativního monitoringu implementace EOSC CZ</a:t>
            </a:r>
          </a:p>
          <a:p>
            <a:r>
              <a:rPr lang="cs-CZ" dirty="0"/>
              <a:t>Dotazníkové šetření aktuálního stavu péče o (FAIR) výzkumná data</a:t>
            </a:r>
          </a:p>
          <a:p>
            <a:r>
              <a:rPr lang="cs-CZ" dirty="0"/>
              <a:t>Otázky jsou v principu dokončeny, aktuálně probíhá příprava formální fáze</a:t>
            </a:r>
          </a:p>
          <a:p>
            <a:pPr lvl="1"/>
            <a:r>
              <a:rPr lang="cs-CZ" dirty="0"/>
              <a:t>Od začátku spolupráce se Sociologickým ústavem AV ČR</a:t>
            </a:r>
          </a:p>
          <a:p>
            <a:r>
              <a:rPr lang="cs-CZ" dirty="0"/>
              <a:t>Předpokládané termíny</a:t>
            </a:r>
          </a:p>
          <a:p>
            <a:pPr lvl="1"/>
            <a:r>
              <a:rPr lang="cs-CZ" dirty="0"/>
              <a:t>Zahájení: říjen/listopad 2024</a:t>
            </a:r>
          </a:p>
          <a:p>
            <a:pPr lvl="1"/>
            <a:r>
              <a:rPr lang="cs-CZ" dirty="0"/>
              <a:t>Dokončení sběru: přelom roku 2024</a:t>
            </a:r>
          </a:p>
          <a:p>
            <a:pPr lvl="1"/>
            <a:r>
              <a:rPr lang="cs-CZ" dirty="0"/>
              <a:t>Vyhodnocení: únor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682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AB3E72-D19E-8EDA-5B63-18D33609B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19. září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C976E3-030C-A31E-2DE8-B220FFA91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EOSC CZ - aktuální stav (KV EOSC CZ)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17AC5-F810-DA24-A942-1900FA9F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B06B-36ED-4173-BB9C-0A7D5536228E}" type="slidenum">
              <a:rPr lang="cs-CZ" smtClean="0"/>
              <a:t>14</a:t>
            </a:fld>
            <a:endParaRPr lang="cs-CZ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F4E721D-95A2-CAF4-E5D8-B4BAA6DC7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Časová osa implementace EOSC v ČR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4D08F1-BDBD-0107-474F-40A895C86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20" y="1755649"/>
            <a:ext cx="11365992" cy="4421314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Rok 2023: Vytvoření zázemí</a:t>
            </a:r>
          </a:p>
          <a:p>
            <a:pPr lvl="1"/>
            <a:r>
              <a:rPr lang="cs-CZ" dirty="0"/>
              <a:t>Sekretariát, Školicí centrum, web, péče o pracovní skupiny</a:t>
            </a:r>
          </a:p>
          <a:p>
            <a:pPr lvl="1"/>
            <a:r>
              <a:rPr lang="cs-CZ" dirty="0"/>
              <a:t>Základní architektonická rozhodnutí</a:t>
            </a:r>
          </a:p>
          <a:p>
            <a:r>
              <a:rPr lang="cs-CZ" dirty="0"/>
              <a:t>Rok 2024: Příprava fyzického zázemí implementace EOSC v ČR</a:t>
            </a:r>
          </a:p>
          <a:p>
            <a:pPr lvl="1"/>
            <a:r>
              <a:rPr lang="cs-CZ" dirty="0"/>
              <a:t>Architektura NRP, výběrová řízení, architektura a první piloty služeb</a:t>
            </a:r>
          </a:p>
          <a:p>
            <a:pPr lvl="1"/>
            <a:r>
              <a:rPr lang="cs-CZ" dirty="0"/>
              <a:t>Metodické zázemí</a:t>
            </a:r>
          </a:p>
          <a:p>
            <a:pPr lvl="1"/>
            <a:r>
              <a:rPr lang="cs-CZ" dirty="0"/>
              <a:t>Základní metriky a monitoring, dotazníkové šetření</a:t>
            </a:r>
          </a:p>
          <a:p>
            <a:pPr lvl="1"/>
            <a:r>
              <a:rPr lang="cs-CZ" dirty="0" err="1"/>
              <a:t>Kyberbezpečnostní</a:t>
            </a:r>
            <a:r>
              <a:rPr lang="cs-CZ" dirty="0"/>
              <a:t> a </a:t>
            </a:r>
            <a:r>
              <a:rPr lang="cs-CZ" dirty="0" err="1"/>
              <a:t>compliance</a:t>
            </a:r>
            <a:r>
              <a:rPr lang="cs-CZ" dirty="0"/>
              <a:t> zázemí</a:t>
            </a:r>
          </a:p>
          <a:p>
            <a:pPr lvl="1"/>
            <a:r>
              <a:rPr lang="cs-CZ" dirty="0"/>
              <a:t>Spolupráce na </a:t>
            </a:r>
            <a:r>
              <a:rPr lang="cs-CZ"/>
              <a:t>přípravě projektu </a:t>
            </a:r>
            <a:r>
              <a:rPr lang="cs-CZ" dirty="0"/>
              <a:t>OS II</a:t>
            </a:r>
          </a:p>
          <a:p>
            <a:r>
              <a:rPr lang="cs-CZ" dirty="0"/>
              <a:t>Rok 2025: Spuštění, ostrá implementace</a:t>
            </a:r>
          </a:p>
          <a:p>
            <a:pPr lvl="1"/>
            <a:r>
              <a:rPr lang="cs-CZ" dirty="0"/>
              <a:t>Ovlivněno výběrovými řízeními, milník konec Q2 2025</a:t>
            </a:r>
          </a:p>
          <a:p>
            <a:pPr lvl="1"/>
            <a:r>
              <a:rPr lang="cs-CZ" dirty="0"/>
              <a:t>NRP s očekávanou kapacitou cca 18 PB, všechny klíčové služby v ostrém (omezeném) provozu</a:t>
            </a:r>
          </a:p>
          <a:p>
            <a:pPr lvl="1"/>
            <a:r>
              <a:rPr lang="cs-CZ" dirty="0"/>
              <a:t>Podpora OS II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0047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52C97E-16EE-2B99-8BA3-7F5F5DE5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19. září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4A8798-D8E6-A0C1-6954-8DB6391E2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EOSC CZ - aktuální stav (KV EOSC CZ)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078705-4A23-6465-A548-9ECE16767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B06B-36ED-4173-BB9C-0A7D5536228E}" type="slidenum">
              <a:rPr lang="cs-CZ" smtClean="0"/>
              <a:t>15</a:t>
            </a:fld>
            <a:endParaRPr lang="cs-CZ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8E6F81C-EE81-3C46-A497-B8AD52486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54DC56-D329-77C3-113E-1C411C798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Doposud probíhala a probíhá primárně „soft“ fáze implementace EOSC v ČR</a:t>
            </a:r>
          </a:p>
          <a:p>
            <a:pPr lvl="1"/>
            <a:r>
              <a:rPr lang="cs-CZ" dirty="0"/>
              <a:t>Zázemí</a:t>
            </a:r>
          </a:p>
          <a:p>
            <a:pPr lvl="1"/>
            <a:r>
              <a:rPr lang="cs-CZ" dirty="0"/>
              <a:t>Architektura základních komponent</a:t>
            </a:r>
          </a:p>
          <a:p>
            <a:pPr lvl="1"/>
            <a:r>
              <a:rPr lang="cs-CZ" dirty="0"/>
              <a:t>Metodiky</a:t>
            </a:r>
          </a:p>
          <a:p>
            <a:r>
              <a:rPr lang="cs-CZ" dirty="0"/>
              <a:t>Vlastní NRP a jeho služby začnou být k dispozici v polovině roku 2025</a:t>
            </a:r>
          </a:p>
          <a:p>
            <a:pPr lvl="1"/>
            <a:r>
              <a:rPr lang="cs-CZ" dirty="0"/>
              <a:t>Celková kapacita úložišť v rozsahu cca 18 PB uživatelských dat</a:t>
            </a:r>
          </a:p>
          <a:p>
            <a:pPr lvl="1"/>
            <a:r>
              <a:rPr lang="cs-CZ" dirty="0"/>
              <a:t>Všechny klíčové nástroje a služby , byť případně v omezeném rozsahu</a:t>
            </a:r>
          </a:p>
          <a:p>
            <a:pPr lvl="1"/>
            <a:r>
              <a:rPr lang="cs-CZ" dirty="0"/>
              <a:t>Monitoring celé implementace, první dotazníkové šetření</a:t>
            </a:r>
          </a:p>
          <a:p>
            <a:pPr lvl="1"/>
            <a:r>
              <a:rPr lang="cs-CZ" dirty="0" err="1"/>
              <a:t>Kyberbezpečnostní</a:t>
            </a:r>
            <a:r>
              <a:rPr lang="cs-CZ" dirty="0"/>
              <a:t> a </a:t>
            </a:r>
            <a:r>
              <a:rPr lang="cs-CZ" dirty="0" err="1"/>
              <a:t>compliance</a:t>
            </a:r>
            <a:r>
              <a:rPr lang="cs-CZ" dirty="0"/>
              <a:t> zázemí</a:t>
            </a:r>
          </a:p>
          <a:p>
            <a:pPr lvl="1"/>
            <a:r>
              <a:rPr lang="cs-CZ" dirty="0"/>
              <a:t>Spolupráce na přípravě OS II (</a:t>
            </a:r>
            <a:r>
              <a:rPr lang="cs-CZ" dirty="0" err="1"/>
              <a:t>provazba</a:t>
            </a:r>
            <a:r>
              <a:rPr lang="cs-CZ" dirty="0"/>
              <a:t> na potřeby)</a:t>
            </a:r>
          </a:p>
          <a:p>
            <a:r>
              <a:rPr lang="cs-CZ" dirty="0"/>
              <a:t>Klíčový milník implementace nastane tedy v roce 2025</a:t>
            </a:r>
          </a:p>
          <a:p>
            <a:pPr lvl="1"/>
            <a:r>
              <a:rPr lang="cs-CZ" dirty="0"/>
              <a:t>Připraveno na </a:t>
            </a:r>
            <a:r>
              <a:rPr lang="cs-CZ"/>
              <a:t>následnou implementaci </a:t>
            </a:r>
            <a:r>
              <a:rPr lang="cs-CZ" dirty="0"/>
              <a:t>OS II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934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AC426F-86EF-A1D4-F839-3508EB679B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D571688-0737-B7E1-FBA6-E0AA0B8294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0796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CF3763E-E6D4-8AA2-8667-435339911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19. září 2024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1EA2584-5D6A-BA91-7016-5B94431A3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EOSC CZ - aktuální stav (KV EOSC CZ)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DA8F8BA-3800-57AD-15E0-743D279A2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B06B-36ED-4173-BB9C-0A7D5536228E}" type="slidenum">
              <a:rPr lang="cs-CZ" smtClean="0"/>
              <a:t>2</a:t>
            </a:fld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477E1D75-3057-C0CC-6AAA-447056549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Souhrnná informace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5ADD991-A4E1-759E-8442-73D372EBD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Implementaci EOSC v ČR podporují primárně tři projekty OP JAK</a:t>
            </a:r>
          </a:p>
          <a:p>
            <a:r>
              <a:rPr lang="cs-CZ" dirty="0"/>
              <a:t>Strategický projekt </a:t>
            </a:r>
            <a:r>
              <a:rPr lang="cs-CZ" dirty="0">
                <a:solidFill>
                  <a:srgbClr val="0070C0"/>
                </a:solidFill>
              </a:rPr>
              <a:t>EOSC-CZ</a:t>
            </a:r>
          </a:p>
          <a:p>
            <a:pPr lvl="1"/>
            <a:r>
              <a:rPr lang="cs-CZ" dirty="0"/>
              <a:t>Zahájen 1.1.2023, ve druhém roce realizace</a:t>
            </a:r>
          </a:p>
          <a:p>
            <a:r>
              <a:rPr lang="cs-CZ" dirty="0"/>
              <a:t>Individuální projekt systémový </a:t>
            </a:r>
            <a:r>
              <a:rPr lang="cs-CZ" dirty="0">
                <a:solidFill>
                  <a:srgbClr val="0070C0"/>
                </a:solidFill>
              </a:rPr>
              <a:t>CARDS</a:t>
            </a:r>
          </a:p>
          <a:p>
            <a:pPr lvl="1"/>
            <a:r>
              <a:rPr lang="cs-CZ" dirty="0"/>
              <a:t>Zahájen 1.1.2023, ve druhém roce realizace</a:t>
            </a:r>
          </a:p>
          <a:p>
            <a:pPr lvl="1"/>
            <a:r>
              <a:rPr lang="cs-CZ" dirty="0"/>
              <a:t>S implementací EOSC CZ souvisí jen část projektu věnovaná metadatům a PID </a:t>
            </a:r>
          </a:p>
          <a:p>
            <a:r>
              <a:rPr lang="cs-CZ" dirty="0"/>
              <a:t>Implementační projekt </a:t>
            </a:r>
            <a:r>
              <a:rPr lang="cs-CZ" dirty="0">
                <a:solidFill>
                  <a:srgbClr val="0070C0"/>
                </a:solidFill>
              </a:rPr>
              <a:t>NRP pro výzkumná data</a:t>
            </a:r>
          </a:p>
          <a:p>
            <a:pPr lvl="1"/>
            <a:r>
              <a:rPr lang="cs-CZ" dirty="0"/>
              <a:t>Zahájen 1.1.2024, v první roce realizace</a:t>
            </a:r>
          </a:p>
          <a:p>
            <a:pPr lvl="1"/>
            <a:r>
              <a:rPr lang="cs-CZ" dirty="0"/>
              <a:t>Zatím nebyl vydán Právní akt, očekává se v říjnu 2024</a:t>
            </a:r>
          </a:p>
        </p:txBody>
      </p:sp>
    </p:spTree>
    <p:extLst>
      <p:ext uri="{BB962C8B-B14F-4D97-AF65-F5344CB8AC3E}">
        <p14:creationId xmlns:p14="http://schemas.microsoft.com/office/powerpoint/2010/main" val="1882543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B8CE6A-3CD6-B0F2-9301-9F4CDFB73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19. září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5869ED-1249-8CB9-CAE9-E198D63A9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EOSC CZ - aktuální stav (KV EOSC CZ)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2D98DE-987D-26CF-54CC-6AEC4D3B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B06B-36ED-4173-BB9C-0A7D5536228E}" type="slidenum">
              <a:rPr lang="cs-CZ" smtClean="0"/>
              <a:t>3</a:t>
            </a:fld>
            <a:endParaRPr lang="cs-CZ"/>
          </a:p>
        </p:txBody>
      </p:sp>
      <p:pic>
        <p:nvPicPr>
          <p:cNvPr id="7" name="Zástupný obsah 8" descr="Obsah obrázku text, snímek obrazovky, Písmo, diagram&#10;&#10;Popis byl vytvořen automaticky">
            <a:extLst>
              <a:ext uri="{FF2B5EF4-FFF2-40B4-BE49-F238E27FC236}">
                <a16:creationId xmlns:a16="http://schemas.microsoft.com/office/drawing/2014/main" id="{2BE53BC4-693D-5011-8992-B188FD9C15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89" y="937206"/>
            <a:ext cx="9680195" cy="5419143"/>
          </a:xfrm>
        </p:spPr>
      </p:pic>
    </p:spTree>
    <p:extLst>
      <p:ext uri="{BB962C8B-B14F-4D97-AF65-F5344CB8AC3E}">
        <p14:creationId xmlns:p14="http://schemas.microsoft.com/office/powerpoint/2010/main" val="234625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666C9E-30A9-E43D-E2C7-DCBF82A95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19. září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4F6967-6BFE-216F-C68B-7F464F65B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EOSC CZ - aktuální stav (KV EOSC CZ)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BD750B-43C5-D374-2AB5-6639B5D2F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B06B-36ED-4173-BB9C-0A7D5536228E}" type="slidenum">
              <a:rPr lang="cs-CZ" smtClean="0"/>
              <a:t>4</a:t>
            </a:fld>
            <a:endParaRPr lang="cs-CZ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4ACE601-C6F9-8FC6-C34E-2D6B83718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cs-CZ" dirty="0"/>
              <a:t>Projekt EOSC CZ</a:t>
            </a:r>
            <a:br>
              <a:rPr lang="cs-CZ" dirty="0"/>
            </a:br>
            <a:endParaRPr lang="en-US" sz="2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23AC63-08AB-34DB-9247-420FE0C30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Sekretariát EOSC CZ (zřízen Q2 2023)</a:t>
            </a:r>
          </a:p>
          <a:p>
            <a:r>
              <a:rPr lang="cs-CZ" dirty="0"/>
              <a:t>Školicí centrum EOSC CZ (zřízeno Q2 2023)</a:t>
            </a:r>
          </a:p>
          <a:p>
            <a:r>
              <a:rPr lang="cs-CZ" dirty="0"/>
              <a:t>Národní informační portál implementace EOSC v ČR (Q4 2023)</a:t>
            </a:r>
          </a:p>
          <a:p>
            <a:pPr lvl="1"/>
            <a:r>
              <a:rPr lang="cs-CZ" dirty="0">
                <a:hlinkClick r:id="rId2"/>
              </a:rPr>
              <a:t>https://www.eosc.cz</a:t>
            </a:r>
            <a:r>
              <a:rPr lang="cs-CZ" dirty="0"/>
              <a:t> </a:t>
            </a:r>
          </a:p>
          <a:p>
            <a:r>
              <a:rPr lang="cs-CZ" dirty="0"/>
              <a:t>Pilotní provoz Národního metadatového adresáře (Q1 2024)</a:t>
            </a:r>
          </a:p>
          <a:p>
            <a:pPr lvl="1"/>
            <a:r>
              <a:rPr lang="cs-CZ" dirty="0"/>
              <a:t>Metadatový model </a:t>
            </a:r>
            <a:r>
              <a:rPr lang="cs-CZ" dirty="0" err="1"/>
              <a:t>DataCite</a:t>
            </a:r>
            <a:r>
              <a:rPr lang="cs-CZ" dirty="0"/>
              <a:t>, </a:t>
            </a:r>
            <a:r>
              <a:rPr lang="cs-CZ" dirty="0">
                <a:hlinkClick r:id="rId3"/>
              </a:rPr>
              <a:t>https://nma.eosc.cz</a:t>
            </a:r>
            <a:r>
              <a:rPr lang="cs-CZ" dirty="0"/>
              <a:t> </a:t>
            </a:r>
          </a:p>
          <a:p>
            <a:r>
              <a:rPr lang="cs-CZ" dirty="0"/>
              <a:t>Základní společné služby NDI (první verze Q1 2024)</a:t>
            </a:r>
          </a:p>
          <a:p>
            <a:pPr lvl="1"/>
            <a:r>
              <a:rPr lang="cs-CZ" dirty="0"/>
              <a:t>Základní architektura autentizace a řízení přístupu </a:t>
            </a:r>
          </a:p>
          <a:p>
            <a:pPr lvl="1"/>
            <a:r>
              <a:rPr lang="cs-CZ" dirty="0"/>
              <a:t>Infrastruktura pro </a:t>
            </a:r>
            <a:r>
              <a:rPr lang="cs-CZ" dirty="0" err="1"/>
              <a:t>velkobjemové</a:t>
            </a:r>
            <a:r>
              <a:rPr lang="cs-CZ" dirty="0"/>
              <a:t> přenosy dat</a:t>
            </a:r>
          </a:p>
        </p:txBody>
      </p:sp>
    </p:spTree>
    <p:extLst>
      <p:ext uri="{BB962C8B-B14F-4D97-AF65-F5344CB8AC3E}">
        <p14:creationId xmlns:p14="http://schemas.microsoft.com/office/powerpoint/2010/main" val="3921653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C0900D-8DEF-80E6-C76A-EF6AB7F4F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19. září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E6D241-0B91-9939-A579-E039A2435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EOSC CZ - aktuální stav (KV EOSC CZ)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A576B2-B63F-75B8-E03B-755A51C2F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B06B-36ED-4173-BB9C-0A7D5536228E}" type="slidenum">
              <a:rPr lang="cs-CZ" smtClean="0"/>
              <a:t>5</a:t>
            </a:fld>
            <a:endParaRPr lang="cs-CZ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635B799-6377-E6C6-ADD2-FE6CF14EB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Zázemí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62220F-099A-3287-F7D3-F2CECD5B6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20" y="1694689"/>
            <a:ext cx="11003280" cy="4482274"/>
          </a:xfrm>
        </p:spPr>
        <p:txBody>
          <a:bodyPr>
            <a:normAutofit/>
          </a:bodyPr>
          <a:lstStyle/>
          <a:p>
            <a:r>
              <a:rPr lang="cs-CZ" dirty="0"/>
              <a:t>Informační portál</a:t>
            </a:r>
          </a:p>
          <a:p>
            <a:pPr lvl="1"/>
            <a:r>
              <a:rPr lang="cs-CZ" dirty="0"/>
              <a:t>Veškerá informace o implementaci EOSC (nejen) v ČR k dispozici na jednom místě</a:t>
            </a:r>
          </a:p>
          <a:p>
            <a:pPr lvl="1"/>
            <a:r>
              <a:rPr lang="cs-CZ" dirty="0"/>
              <a:t>Školicí centrum součástí portálu</a:t>
            </a:r>
          </a:p>
          <a:p>
            <a:pPr lvl="1"/>
            <a:r>
              <a:rPr lang="cs-CZ" dirty="0"/>
              <a:t>Informace o projektech, aktivitách, … podřazeny pod tento informační zdroj</a:t>
            </a:r>
          </a:p>
          <a:p>
            <a:r>
              <a:rPr lang="cs-CZ" dirty="0"/>
              <a:t>Péče o pracovní skupiny EOSC CZ</a:t>
            </a:r>
          </a:p>
          <a:p>
            <a:r>
              <a:rPr lang="cs-CZ" dirty="0"/>
              <a:t>Spolupráce s pracovníky odpovědnými za péči o Open Science napříč akademickými institucemi</a:t>
            </a:r>
            <a:endParaRPr lang="en-US" dirty="0"/>
          </a:p>
          <a:p>
            <a:r>
              <a:rPr lang="cs-CZ" dirty="0"/>
              <a:t>Newsletter EOSC-CZ (3 čísla, necelých 200 odběratelů)</a:t>
            </a:r>
          </a:p>
          <a:p>
            <a:r>
              <a:rPr lang="cs-CZ" dirty="0"/>
              <a:t>Příprava konference EOSC v ČR, Praha 26.11.2024</a:t>
            </a:r>
          </a:p>
          <a:p>
            <a:r>
              <a:rPr lang="cs-CZ" dirty="0"/>
              <a:t>Příprava EOSC </a:t>
            </a:r>
            <a:r>
              <a:rPr lang="cs-CZ" dirty="0" err="1"/>
              <a:t>Triparite</a:t>
            </a:r>
            <a:r>
              <a:rPr lang="cs-CZ" dirty="0"/>
              <a:t> event, jaro 2025</a:t>
            </a:r>
          </a:p>
        </p:txBody>
      </p:sp>
    </p:spTree>
    <p:extLst>
      <p:ext uri="{BB962C8B-B14F-4D97-AF65-F5344CB8AC3E}">
        <p14:creationId xmlns:p14="http://schemas.microsoft.com/office/powerpoint/2010/main" val="18704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04411A-9076-9793-C178-71D14F785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19. září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C4D85C-2209-FEB6-9AE9-35FB34BC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EOSC CZ - aktuální stav (KV EOSC CZ)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AB7F75-FC90-6F7B-0BAE-92EFF0426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B06B-36ED-4173-BB9C-0A7D5536228E}" type="slidenum">
              <a:rPr lang="cs-CZ" smtClean="0"/>
              <a:t>6</a:t>
            </a:fld>
            <a:endParaRPr lang="cs-CZ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9DD8563-48E6-18DB-93B6-765F2FB1A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Školicí centrum EOSC-CZ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C0034D-DD19-5E8F-2021-E2E8992A0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19" y="2308859"/>
            <a:ext cx="11438489" cy="3868103"/>
          </a:xfrm>
        </p:spPr>
        <p:txBody>
          <a:bodyPr/>
          <a:lstStyle/>
          <a:p>
            <a:r>
              <a:rPr lang="cs-CZ" dirty="0"/>
              <a:t>Nástroj pro organizaci akcí (</a:t>
            </a:r>
            <a:r>
              <a:rPr lang="cs-CZ" dirty="0">
                <a:hlinkClick r:id="rId2"/>
              </a:rPr>
              <a:t>https://events.eosc.cz</a:t>
            </a:r>
            <a:r>
              <a:rPr lang="cs-CZ" dirty="0"/>
              <a:t>) a správu jejich účastníků</a:t>
            </a:r>
          </a:p>
          <a:p>
            <a:r>
              <a:rPr lang="cs-CZ" dirty="0"/>
              <a:t>Databáze kontaktů pro školicí akce</a:t>
            </a:r>
          </a:p>
          <a:p>
            <a:r>
              <a:rPr lang="cs-CZ" dirty="0"/>
              <a:t>Harmonogram školicích akcí</a:t>
            </a:r>
          </a:p>
          <a:p>
            <a:r>
              <a:rPr lang="cs-CZ" dirty="0"/>
              <a:t>Realizace </a:t>
            </a:r>
            <a:r>
              <a:rPr lang="en-US" dirty="0"/>
              <a:t>18</a:t>
            </a:r>
            <a:r>
              <a:rPr lang="cs-CZ" dirty="0"/>
              <a:t> školicích akcí (1531 proškolených), z většiny je k dispozici záznam</a:t>
            </a:r>
          </a:p>
          <a:p>
            <a:pPr lvl="1"/>
            <a:r>
              <a:rPr lang="cs-CZ" dirty="0"/>
              <a:t>2 akce realizovány fyzicky, ostatní virtuálně</a:t>
            </a:r>
          </a:p>
          <a:p>
            <a:r>
              <a:rPr lang="cs-CZ" dirty="0"/>
              <a:t>Vyhledávání a zveřejnění i externích školicích akcí na portálu Školícího centra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997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300CB3-49A7-C290-9B57-289E0D63F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19. září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5FDFB1-AFFC-42B2-E638-FD1AB6CB9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EOSC CZ - aktuální stav (KV EOSC CZ)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69737-7D6B-8E81-4512-4B27CB1FB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B06B-36ED-4173-BB9C-0A7D5536228E}" type="slidenum">
              <a:rPr lang="cs-CZ" smtClean="0"/>
              <a:t>7</a:t>
            </a:fld>
            <a:endParaRPr lang="cs-CZ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CD746A3-5DCD-A563-8BEC-FCA63444F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CARDS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7F026B-90F5-FA89-9B9F-25DC6D62D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Národní centrum PID (Q2 2023)</a:t>
            </a:r>
          </a:p>
          <a:p>
            <a:pPr lvl="1"/>
            <a:r>
              <a:rPr lang="cs-CZ" dirty="0"/>
              <a:t>Konference </a:t>
            </a:r>
            <a:r>
              <a:rPr lang="cs-CZ" dirty="0" err="1"/>
              <a:t>PIDfest</a:t>
            </a:r>
            <a:r>
              <a:rPr lang="cs-CZ" dirty="0"/>
              <a:t> (</a:t>
            </a:r>
            <a:r>
              <a:rPr lang="cs-CZ" dirty="0">
                <a:hlinkClick r:id="rId2"/>
              </a:rPr>
              <a:t>https://www.pidfest.org</a:t>
            </a:r>
            <a:r>
              <a:rPr lang="cs-CZ" dirty="0"/>
              <a:t>) </a:t>
            </a:r>
          </a:p>
          <a:p>
            <a:pPr lvl="1"/>
            <a:r>
              <a:rPr lang="cs-CZ" dirty="0"/>
              <a:t>DOI centrum má 10 institucionálních členů</a:t>
            </a:r>
          </a:p>
          <a:p>
            <a:pPr lvl="1"/>
            <a:r>
              <a:rPr lang="cs-CZ" dirty="0"/>
              <a:t>Národní centrum ORCID má 24 institucionálních členů</a:t>
            </a:r>
          </a:p>
          <a:p>
            <a:pPr lvl="1"/>
            <a:r>
              <a:rPr lang="cs-CZ" dirty="0"/>
              <a:t>Zavedena podpora ROR (organizační PID)</a:t>
            </a:r>
          </a:p>
          <a:p>
            <a:r>
              <a:rPr lang="cs-CZ" dirty="0"/>
              <a:t>Zvolený základní metadatový model (</a:t>
            </a:r>
            <a:r>
              <a:rPr lang="cs-CZ" dirty="0" err="1"/>
              <a:t>DataCite</a:t>
            </a:r>
            <a:r>
              <a:rPr lang="cs-CZ" dirty="0"/>
              <a:t> Metadata </a:t>
            </a:r>
            <a:r>
              <a:rPr lang="cs-CZ" dirty="0" err="1"/>
              <a:t>Schema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V přípravě: Konceptuální model, metodika/příručka, definice modelu v otevřených formátech</a:t>
            </a:r>
          </a:p>
          <a:p>
            <a:r>
              <a:rPr lang="cs-CZ" dirty="0"/>
              <a:t>Další výstupy v přípravě (na rok 2025)</a:t>
            </a:r>
          </a:p>
          <a:p>
            <a:pPr lvl="1"/>
            <a:r>
              <a:rPr lang="cs-CZ" sz="2400" dirty="0">
                <a:solidFill>
                  <a:srgbClr val="008691"/>
                </a:solidFill>
              </a:rPr>
              <a:t>Vyhledávač </a:t>
            </a:r>
          </a:p>
          <a:p>
            <a:pPr lvl="1"/>
            <a:r>
              <a:rPr lang="cs-CZ" sz="2400" dirty="0">
                <a:solidFill>
                  <a:srgbClr val="008691"/>
                </a:solidFill>
              </a:rPr>
              <a:t>Národní katalog </a:t>
            </a:r>
            <a:r>
              <a:rPr lang="cs-CZ" sz="2400" dirty="0" err="1">
                <a:solidFill>
                  <a:srgbClr val="008691"/>
                </a:solidFill>
              </a:rPr>
              <a:t>repozitářů</a:t>
            </a:r>
            <a:endParaRPr lang="en-US" sz="2400" dirty="0">
              <a:solidFill>
                <a:srgbClr val="0086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300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AEE473-05FD-D485-0725-93361B614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19. září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F23FD7-676A-7864-107D-DE14B31DD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EOSC CZ - aktuální stav (KV EOSC CZ)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01C482-195E-31D1-8699-D0E7889B3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B06B-36ED-4173-BB9C-0A7D5536228E}" type="slidenum">
              <a:rPr lang="cs-CZ" smtClean="0"/>
              <a:t>8</a:t>
            </a:fld>
            <a:endParaRPr lang="cs-CZ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188E4B1-3A13-DE85-B951-63DD009FA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NRP pro výzkumná data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5CF371-892C-2B2E-332E-63BBE0D31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Obecně rok 2024 přípravný, ostrá verze NRP bude k dispozici na konci Q2 2025, po dodání a zprovoznění nového hardware</a:t>
            </a:r>
          </a:p>
          <a:p>
            <a:r>
              <a:rPr lang="cs-CZ" dirty="0"/>
              <a:t>Upřesnění zadání, koncepce a architektura </a:t>
            </a:r>
          </a:p>
          <a:p>
            <a:r>
              <a:rPr lang="cs-CZ" dirty="0"/>
              <a:t>Pilotní realizace na hardware e-INFRA CZ</a:t>
            </a:r>
          </a:p>
          <a:p>
            <a:r>
              <a:rPr lang="cs-CZ" dirty="0"/>
              <a:t>Viz časová osa </a:t>
            </a:r>
            <a:r>
              <a:rPr lang="en-US" dirty="0">
                <a:hlinkClick r:id="rId2"/>
              </a:rPr>
              <a:t>NRP | EOSC - European Open Science Cloud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064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6B0D26-8DFD-CA2B-8021-0800FC527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19. září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9C3B83-6600-BBCB-8B2E-4CB4FDEB3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EOSC CZ - aktuální stav (KV EOSC CZ)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CC3E11-458E-BB3D-5751-31A99B61B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B06B-36ED-4173-BB9C-0A7D5536228E}" type="slidenum">
              <a:rPr lang="cs-CZ" smtClean="0"/>
              <a:t>9</a:t>
            </a:fld>
            <a:endParaRPr lang="cs-CZ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57FB9DA-8A1D-9C87-80F7-22A19AFEB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NRP pro výzkumná data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B2A27D-8D0C-EDC8-6D99-6490F2CF4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provozu pilot </a:t>
            </a:r>
            <a:r>
              <a:rPr lang="cs-CZ" dirty="0" err="1"/>
              <a:t>catch-all</a:t>
            </a:r>
            <a:r>
              <a:rPr lang="cs-CZ" dirty="0"/>
              <a:t> </a:t>
            </a:r>
            <a:r>
              <a:rPr lang="cs-CZ" dirty="0" err="1"/>
              <a:t>repozitáře</a:t>
            </a:r>
            <a:endParaRPr lang="cs-CZ" dirty="0"/>
          </a:p>
          <a:p>
            <a:pPr lvl="1"/>
            <a:r>
              <a:rPr lang="cs-CZ" dirty="0"/>
              <a:t>Migrace na hardware NRP by měla proběhnout transparentně pro uživatele</a:t>
            </a:r>
          </a:p>
          <a:p>
            <a:pPr lvl="1"/>
            <a:r>
              <a:rPr lang="cs-CZ" dirty="0"/>
              <a:t>Napojena na pilot NMA, </a:t>
            </a:r>
            <a:r>
              <a:rPr lang="cs-CZ" dirty="0" err="1"/>
              <a:t>harvest</a:t>
            </a:r>
            <a:r>
              <a:rPr lang="cs-CZ" dirty="0"/>
              <a:t> metadat</a:t>
            </a:r>
          </a:p>
          <a:p>
            <a:r>
              <a:rPr lang="cs-CZ" dirty="0"/>
              <a:t>Autentizační infrastruktura a řízení přístupu postaveno na e-INFRA CZ AAI</a:t>
            </a:r>
          </a:p>
          <a:p>
            <a:pPr lvl="1"/>
            <a:r>
              <a:rPr lang="cs-CZ" dirty="0"/>
              <a:t>Využití zkušeností z provozu </a:t>
            </a:r>
            <a:r>
              <a:rPr lang="cs-CZ" dirty="0" err="1"/>
              <a:t>Life</a:t>
            </a:r>
            <a:r>
              <a:rPr lang="cs-CZ" dirty="0"/>
              <a:t> Science (LS) AAI</a:t>
            </a:r>
          </a:p>
          <a:p>
            <a:pPr lvl="1"/>
            <a:r>
              <a:rPr lang="cs-CZ" dirty="0">
                <a:solidFill>
                  <a:srgbClr val="0070C0"/>
                </a:solidFill>
              </a:rPr>
              <a:t>Povinné napojení </a:t>
            </a:r>
            <a:r>
              <a:rPr lang="cs-CZ" dirty="0"/>
              <a:t>všech služeb, nástrojů i budoucích </a:t>
            </a:r>
            <a:r>
              <a:rPr lang="cs-CZ" dirty="0" err="1"/>
              <a:t>repozitářů</a:t>
            </a:r>
            <a:endParaRPr lang="cs-CZ" dirty="0"/>
          </a:p>
          <a:p>
            <a:endParaRPr lang="cs-CZ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78373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lastní 1">
      <a:majorFont>
        <a:latin typeface="Quicksand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a5a631a-9523-4ddb-aeaa-1630ff816cb5">
      <Terms xmlns="http://schemas.microsoft.com/office/infopath/2007/PartnerControls"/>
    </lcf76f155ced4ddcb4097134ff3c332f>
    <TaxCatchAll xmlns="13556fe8-3232-413b-9336-036b48b41d7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70828419A42BD479A40D9DF94C19A03" ma:contentTypeVersion="15" ma:contentTypeDescription="Umožňuje vytvoriť nový dokument." ma:contentTypeScope="" ma:versionID="49ce73eeae0e89810a31279186f17151">
  <xsd:schema xmlns:xsd="http://www.w3.org/2001/XMLSchema" xmlns:xs="http://www.w3.org/2001/XMLSchema" xmlns:p="http://schemas.microsoft.com/office/2006/metadata/properties" xmlns:ns2="0a5a631a-9523-4ddb-aeaa-1630ff816cb5" xmlns:ns3="13556fe8-3232-413b-9336-036b48b41d7e" targetNamespace="http://schemas.microsoft.com/office/2006/metadata/properties" ma:root="true" ma:fieldsID="2d18f63ef43f7d8a6c53d841633d4c93" ns2:_="" ns3:_="">
    <xsd:import namespace="0a5a631a-9523-4ddb-aeaa-1630ff816cb5"/>
    <xsd:import namespace="13556fe8-3232-413b-9336-036b48b41d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5a631a-9523-4ddb-aeaa-1630ff816c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a" ma:readOnly="false" ma:fieldId="{5cf76f15-5ced-4ddc-b409-7134ff3c332f}" ma:taxonomyMulti="true" ma:sspId="05144c32-5194-445f-8fa8-b47f4d440b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556fe8-3232-413b-9336-036b48b41d7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8bfd21b4-195d-4a50-9279-5da02a667bb6}" ma:internalName="TaxCatchAll" ma:showField="CatchAllData" ma:web="13556fe8-3232-413b-9336-036b48b41d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D6E219-3EFB-442E-9F16-CF88F237340E}">
  <ds:schemaRefs>
    <ds:schemaRef ds:uri="http://schemas.microsoft.com/office/2006/metadata/properties"/>
    <ds:schemaRef ds:uri="http://schemas.microsoft.com/office/infopath/2007/PartnerControls"/>
    <ds:schemaRef ds:uri="0a5a631a-9523-4ddb-aeaa-1630ff816cb5"/>
    <ds:schemaRef ds:uri="13556fe8-3232-413b-9336-036b48b41d7e"/>
  </ds:schemaRefs>
</ds:datastoreItem>
</file>

<file path=customXml/itemProps2.xml><?xml version="1.0" encoding="utf-8"?>
<ds:datastoreItem xmlns:ds="http://schemas.openxmlformats.org/officeDocument/2006/customXml" ds:itemID="{3015863A-4B39-43E9-8234-5233192A19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5a631a-9523-4ddb-aeaa-1630ff816cb5"/>
    <ds:schemaRef ds:uri="13556fe8-3232-413b-9336-036b48b41d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F8C7AFF-20BE-43A6-B714-F90E723FFF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5139</TotalTime>
  <Words>1138</Words>
  <Application>Microsoft Office PowerPoint</Application>
  <PresentationFormat>Širokoúhlá obrazovka</PresentationFormat>
  <Paragraphs>170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Quicksand</vt:lpstr>
      <vt:lpstr>Roboto</vt:lpstr>
      <vt:lpstr>Motiv Office</vt:lpstr>
      <vt:lpstr>EOSC CZ – aktuální stav</vt:lpstr>
      <vt:lpstr>Souhrnná informace</vt:lpstr>
      <vt:lpstr>Prezentace aplikace PowerPoint</vt:lpstr>
      <vt:lpstr>Projekt EOSC CZ </vt:lpstr>
      <vt:lpstr>Zázemí</vt:lpstr>
      <vt:lpstr>Školicí centrum EOSC-CZ</vt:lpstr>
      <vt:lpstr>Projekt CARDS</vt:lpstr>
      <vt:lpstr>Projekt NRP pro výzkumná data</vt:lpstr>
      <vt:lpstr>Projekt NRP pro výzkumná data</vt:lpstr>
      <vt:lpstr>Projekt NRP po výzkumná data Služby v přípravě</vt:lpstr>
      <vt:lpstr>Projekt NRP pro výzkumná data Ochrana a kyberbezpečnost</vt:lpstr>
      <vt:lpstr>Projekt NRP pro výzkumná data Pravidla přístupu, Compliance</vt:lpstr>
      <vt:lpstr>Projekt NRP pro výzkumná data Mapování vědecké komunity</vt:lpstr>
      <vt:lpstr>Časová osa implementace EOSC v ČR</vt:lpstr>
      <vt:lpstr>Shrnutí</vt:lpstr>
      <vt:lpstr>Děkuji za pozornost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Dominika Králiková</dc:creator>
  <cp:lastModifiedBy>Nichtburgerová Petra</cp:lastModifiedBy>
  <cp:revision>9</cp:revision>
  <dcterms:created xsi:type="dcterms:W3CDTF">2023-12-05T11:59:42Z</dcterms:created>
  <dcterms:modified xsi:type="dcterms:W3CDTF">2025-01-27T20:25:34Z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0x010100970828419A42BD479A40D9DF94C19A03</vt:lpwstr>
  </property>
</Properties>
</file>