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2"/>
    <p:sldId id="262" r:id="rId3"/>
    <p:sldId id="263" r:id="rId4"/>
    <p:sldId id="269" r:id="rId5"/>
    <p:sldId id="274" r:id="rId6"/>
    <p:sldId id="270" r:id="rId7"/>
    <p:sldId id="277" r:id="rId8"/>
    <p:sldId id="271" r:id="rId9"/>
    <p:sldId id="275" r:id="rId10"/>
    <p:sldId id="278" r:id="rId11"/>
    <p:sldId id="272" r:id="rId12"/>
    <p:sldId id="273" r:id="rId13"/>
    <p:sldId id="268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6E450E-1900-C18A-F0A0-6CA557915C61}" name="Jitka Baťková" initials="JB" userId="S::56325361@cuni.cz::34792fcc-5474-43d2-883d-bcd757d13891" providerId="AD"/>
  <p188:author id="{7C5B93D5-80BD-0B54-246B-2DDF120BBCCF}" name="Irena Velebilová" initials="" userId="S::81879859@cuni.cz::98206566-0302-4d47-abe1-8c262587a82e" providerId="AD"/>
  <p188:author id="{B35B71DB-5469-BAAC-E282-323D4D1C0393}" name="Radka Římanová" initials="RŘ" userId="S::27176222@cuni.cz::e01b53c1-3d0e-4f00-ad8c-3902f1f82c73" providerId="AD"/>
  <p188:author id="{77D84DE7-6580-6585-7700-7ED07B430B5C}" name="Michaela Hynková" initials="" userId="S::30734462@cuni.cz::0cf0b3da-be3e-4571-9eb8-d5a11a5f28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E306F-AA0F-DFFE-5625-41E1069AD5F3}" v="21" dt="2024-09-16T08:24:16.887"/>
    <p1510:client id="{A34FD1B9-0F7D-09F3-539D-D617968C7D3F}" v="37" dt="2024-09-15T18:53:47.297"/>
    <p1510:client id="{A353580C-9DBC-BD14-D8B8-535EE05E7B46}" v="5" dt="2024-09-16T07:32:03.582"/>
    <p1510:client id="{CBED268E-9F65-31B0-7650-6308DA685518}" v="120" dt="2024-09-16T07:26:21.437"/>
    <p1510:client id="{DA9BA6F2-F83B-9CB1-C49B-6546CB2DFD99}" v="107" dt="2024-09-16T07:12:05.261"/>
    <p1510:client id="{DE8C0F8C-8936-1EA7-2011-678ED89B6DE3}" v="58" dt="2024-09-16T07:32:41.394"/>
    <p1510:client id="{DFD114D9-937D-4ECB-A548-47C54230BDE9}" v="10" dt="2024-09-16T07:32:38.5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36" d="100"/>
          <a:sy n="36" d="100"/>
        </p:scale>
        <p:origin x="936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4C61-45E1-5B43-B27A-12C84AE6C282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FCAB-86A7-F541-8C3B-508F223F4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18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8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6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2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2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24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85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2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0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16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DFCAB-86A7-F541-8C3B-508F223F47C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2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" y="0"/>
            <a:ext cx="20098853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02976" y="2814312"/>
            <a:ext cx="14701519" cy="7602220"/>
          </a:xfrm>
          <a:custGeom>
            <a:avLst/>
            <a:gdLst/>
            <a:ahLst/>
            <a:cxnLst/>
            <a:rect l="l" t="t" r="r" b="b"/>
            <a:pathLst>
              <a:path w="14701519" h="7602220">
                <a:moveTo>
                  <a:pt x="0" y="7601862"/>
                </a:moveTo>
                <a:lnTo>
                  <a:pt x="14701123" y="7601862"/>
                </a:lnTo>
                <a:lnTo>
                  <a:pt x="14701123" y="0"/>
                </a:lnTo>
                <a:lnTo>
                  <a:pt x="0" y="0"/>
                </a:lnTo>
                <a:lnTo>
                  <a:pt x="0" y="7601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2537" y="1468929"/>
            <a:ext cx="334010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44809" y="3154742"/>
            <a:ext cx="6527800" cy="639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32E3F"/>
                </a:solidFill>
                <a:latin typeface="Silka-SemiBold"/>
                <a:cs typeface="Silka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44576" y="3154742"/>
            <a:ext cx="6527800" cy="639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D32E3F"/>
                </a:solidFill>
                <a:latin typeface="Silka-SemiBold"/>
                <a:cs typeface="Silka-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68442" y="876200"/>
            <a:ext cx="1997075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3B2B2"/>
                </a:solidFill>
                <a:latin typeface="Silka Bold"/>
                <a:cs typeface="Silk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404" y="3093948"/>
            <a:ext cx="10647044" cy="573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Silka"/>
                <a:cs typeface="Silk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uni.cz/" TargetMode="External"/><Relationship Id="rId5" Type="http://schemas.openxmlformats.org/officeDocument/2006/relationships/hyperlink" Target="mailto:lladislav.kristoufek@ruk.cuni.cz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0F034832-D03C-AEDF-A9A4-0ABA57E93E1D}"/>
              </a:ext>
            </a:extLst>
          </p:cNvPr>
          <p:cNvSpPr/>
          <p:nvPr/>
        </p:nvSpPr>
        <p:spPr>
          <a:xfrm>
            <a:off x="0" y="0"/>
            <a:ext cx="20093940" cy="310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i="0">
                <a:effectLst/>
                <a:latin typeface="Arial" panose="020B0604020202020204" pitchFamily="34" charset="0"/>
              </a:rPr>
              <a:t>0:30:00</a:t>
            </a:r>
            <a:endParaRPr lang="cs-CZ"/>
          </a:p>
        </p:txBody>
      </p:sp>
      <p:grpSp>
        <p:nvGrpSpPr>
          <p:cNvPr id="2" name="object 2"/>
          <p:cNvGrpSpPr/>
          <p:nvPr/>
        </p:nvGrpSpPr>
        <p:grpSpPr>
          <a:xfrm>
            <a:off x="5235" y="3109853"/>
            <a:ext cx="20099020" cy="8167370"/>
            <a:chOff x="5235" y="3109853"/>
            <a:chExt cx="20099020" cy="8167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5" y="3109853"/>
              <a:ext cx="20098853" cy="81672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35" y="3675280"/>
              <a:ext cx="20099020" cy="7602220"/>
            </a:xfrm>
            <a:custGeom>
              <a:avLst/>
              <a:gdLst/>
              <a:ahLst/>
              <a:cxnLst/>
              <a:rect l="l" t="t" r="r" b="b"/>
              <a:pathLst>
                <a:path w="20099020" h="7602220">
                  <a:moveTo>
                    <a:pt x="0" y="7601862"/>
                  </a:moveTo>
                  <a:lnTo>
                    <a:pt x="20098864" y="7601862"/>
                  </a:lnTo>
                  <a:lnTo>
                    <a:pt x="20098864" y="0"/>
                  </a:lnTo>
                  <a:lnTo>
                    <a:pt x="0" y="0"/>
                  </a:lnTo>
                  <a:lnTo>
                    <a:pt x="0" y="7601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35" y="3109853"/>
              <a:ext cx="20099020" cy="8167370"/>
            </a:xfrm>
            <a:custGeom>
              <a:avLst/>
              <a:gdLst/>
              <a:ahLst/>
              <a:cxnLst/>
              <a:rect l="l" t="t" r="r" b="b"/>
              <a:pathLst>
                <a:path w="20099020" h="8167370">
                  <a:moveTo>
                    <a:pt x="0" y="8167290"/>
                  </a:moveTo>
                  <a:lnTo>
                    <a:pt x="20098864" y="8167290"/>
                  </a:lnTo>
                  <a:lnTo>
                    <a:pt x="20098864" y="0"/>
                  </a:lnTo>
                  <a:lnTo>
                    <a:pt x="0" y="0"/>
                  </a:lnTo>
                  <a:lnTo>
                    <a:pt x="0" y="8167290"/>
                  </a:lnTo>
                  <a:close/>
                </a:path>
              </a:pathLst>
            </a:custGeom>
            <a:solidFill>
              <a:srgbClr val="003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812" y="6965840"/>
              <a:ext cx="1162721" cy="3100257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327512" y="6795034"/>
            <a:ext cx="7811134" cy="5796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7785">
              <a:lnSpc>
                <a:spcPts val="4445"/>
              </a:lnSpc>
              <a:spcBef>
                <a:spcPts val="120"/>
              </a:spcBef>
            </a:pPr>
            <a:r>
              <a:rPr lang="cs-CZ" sz="4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Koordinační výbor EOSC</a:t>
            </a:r>
            <a:endParaRPr sz="41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33DB087-76C6-5809-0951-365F19C8E227}"/>
              </a:ext>
            </a:extLst>
          </p:cNvPr>
          <p:cNvSpPr txBox="1"/>
          <p:nvPr/>
        </p:nvSpPr>
        <p:spPr>
          <a:xfrm>
            <a:off x="3261974" y="7320188"/>
            <a:ext cx="1683196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cs-CZ" sz="99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Aktuální stav přípravy projektu </a:t>
            </a:r>
            <a:r>
              <a:rPr lang="cs-CZ" sz="9900" b="1" spc="-10">
                <a:solidFill>
                  <a:srgbClr val="FFFFFF"/>
                </a:solidFill>
                <a:latin typeface="Arial"/>
                <a:ea typeface="+mj-ea"/>
                <a:cs typeface="Arial"/>
              </a:rPr>
              <a:t>Open Science </a:t>
            </a:r>
            <a:r>
              <a:rPr kumimoji="0" lang="cs-CZ" sz="99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II</a:t>
            </a:r>
            <a:endParaRPr lang="cs-CZ">
              <a:latin typeface="Arial"/>
              <a:cs typeface="Arial"/>
            </a:endParaRPr>
          </a:p>
        </p:txBody>
      </p:sp>
      <p:pic>
        <p:nvPicPr>
          <p:cNvPr id="12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DDB98DAF-80F2-F478-E603-68B3F73BB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0" y="549275"/>
            <a:ext cx="4627873" cy="1936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8986" y="4068057"/>
            <a:ext cx="18222864" cy="6348469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08 -10/2024 Identifikace výstupů skrze oborové PS EOSC včetně identifikace výstupů, které mají být řešeny v rámci </a:t>
            </a:r>
            <a:r>
              <a:rPr lang="cs-CZ" sz="3200" kern="100" dirty="0" err="1">
                <a:effectLst/>
                <a:latin typeface="Arial"/>
                <a:ea typeface="Aptos" panose="020B0004020202020204" pitchFamily="34" charset="0"/>
                <a:cs typeface="Times New Roman"/>
              </a:rPr>
              <a:t>minizáměrů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</a:t>
            </a:r>
            <a:endParaRPr lang="cs-CZ" sz="3200" dirty="0">
              <a:latin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09 - 05/2025 Setkávání pracovní skupiny institucí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09 -10/2024 Tvorba metodiky </a:t>
            </a:r>
            <a:r>
              <a:rPr lang="cs-CZ" sz="3200" kern="100" dirty="0" err="1">
                <a:effectLst/>
                <a:latin typeface="Arial"/>
                <a:ea typeface="Aptos" panose="020B0004020202020204" pitchFamily="34" charset="0"/>
                <a:cs typeface="Times New Roman"/>
              </a:rPr>
              <a:t>minizáměrů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(včetně katalogu výstupů), následně do 10/2025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11 - 12/2024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Vytvoření </a:t>
            </a: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projektového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</a:t>
            </a: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záměru a 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jeho projednání na Koordinačním výboru EOSC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11/2024 </a:t>
            </a: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- 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01/2025 Příprava a uzavření memoranda o spolupráci se systémovými </a:t>
            </a: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projekty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EOSC-</a:t>
            </a:r>
            <a:r>
              <a:rPr lang="cs-CZ" sz="3200" kern="100" dirty="0" err="1">
                <a:effectLst/>
                <a:latin typeface="Arial"/>
                <a:ea typeface="Aptos" panose="020B0004020202020204" pitchFamily="34" charset="0"/>
                <a:cs typeface="Times New Roman"/>
              </a:rPr>
              <a:t>Cz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, CARDS a NRP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01 - 04/2025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Pilotní kolo výzvy na </a:t>
            </a:r>
            <a:r>
              <a:rPr lang="cs-CZ" sz="3200" kern="100" dirty="0" err="1">
                <a:effectLst/>
                <a:latin typeface="Arial"/>
                <a:ea typeface="Aptos" panose="020B0004020202020204" pitchFamily="34" charset="0"/>
                <a:cs typeface="Times New Roman"/>
              </a:rPr>
              <a:t>minizáměry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a její vyhodnocení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latin typeface="Arial"/>
                <a:ea typeface="Aptos" panose="020B0004020202020204" pitchFamily="34" charset="0"/>
                <a:cs typeface="Times New Roman"/>
              </a:rPr>
              <a:t>05/2025</a:t>
            </a: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– Finalizace a podání projektové žádosti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2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10/2025 – Zahájení realizace projektu</a:t>
            </a: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651905" y="3237060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Rámcový harmonogram přípravy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74F7D4-7881-4501-B903-DCEC2ADEE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err="1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Minizáměry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6650" y="4353718"/>
            <a:ext cx="18745200" cy="69940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Celé grantové schéma administruje UK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Zajištění výstupů, potřebných pro projekt/ekosystém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Max. alokace na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minizáměr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4,5 mil Kč (v součtu se spolufinancováním)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Max. délka realizace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minizáměru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1,5 roku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Distribuce prostřednictvím grantového schématu s otevřenými výzvami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Finanční prostředky budou poskytnuty formou zjednodušených metod vykazování – nižší administrativní zátěž v realizaci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658986" y="3522721"/>
            <a:ext cx="13814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Obecné informace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8275101-95D4-429D-9245-EABBD46D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599" y="1022893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err="1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Minizáměry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2850" y="3538795"/>
            <a:ext cx="18592800" cy="6468246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Základní parametry a požadavky na žadatele jsou určeny Výzvou, resp. její dokumentací</a:t>
            </a:r>
          </a:p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/>
                <a:cs typeface="Arial"/>
              </a:rPr>
              <a:t>Pilotní kolo v době přípravy projektu – </a:t>
            </a:r>
            <a:r>
              <a:rPr lang="cs-CZ" sz="4000" dirty="0">
                <a:latin typeface="Arial"/>
                <a:cs typeface="Arial"/>
              </a:rPr>
              <a:t>předpoklad leden až duben 2025</a:t>
            </a:r>
          </a:p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Otevřené pouze pro partnery projektu</a:t>
            </a:r>
          </a:p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Cílem je kompletní grantové schéma </a:t>
            </a:r>
            <a:r>
              <a:rPr lang="cs-CZ" sz="4000" err="1">
                <a:latin typeface="Arial" panose="020B0604020202020204" pitchFamily="34" charset="0"/>
                <a:cs typeface="Arial" panose="020B0604020202020204" pitchFamily="34" charset="0"/>
              </a:rPr>
              <a:t>odpilotovat</a:t>
            </a: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 a předložit s projektovou žádostí</a:t>
            </a:r>
          </a:p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Pilotáž a její parametry jsou předmětem hodnocení projektové žádosti</a:t>
            </a:r>
          </a:p>
          <a:p>
            <a:pPr marL="584200" marR="191135" indent="-571500" algn="l">
              <a:lnSpc>
                <a:spcPct val="114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Další kola v průběhu realizace projektu, otevřená všem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0599" y="2487023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650599" y="2802705"/>
            <a:ext cx="13814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Grantové schéma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6F7601D-40AF-4611-94D0-1A97C32CE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0" y="5479867"/>
            <a:ext cx="3594100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-25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ack and red pattern with squares and circles&#10;&#10;Description automatically generated">
            <a:extLst>
              <a:ext uri="{FF2B5EF4-FFF2-40B4-BE49-F238E27FC236}">
                <a16:creationId xmlns:a16="http://schemas.microsoft.com/office/drawing/2014/main" id="{162F8299-57C9-46FF-63AA-425BB4D0F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29" y="9874250"/>
            <a:ext cx="3238500" cy="1435100"/>
          </a:xfrm>
          <a:prstGeom prst="rect">
            <a:avLst/>
          </a:prstGeom>
        </p:spPr>
      </p:pic>
      <p:pic>
        <p:nvPicPr>
          <p:cNvPr id="19" name="Picture 18" descr="A circular red and black logo&#10;&#10;Description automatically generated">
            <a:extLst>
              <a:ext uri="{FF2B5EF4-FFF2-40B4-BE49-F238E27FC236}">
                <a16:creationId xmlns:a16="http://schemas.microsoft.com/office/drawing/2014/main" id="{CE7443B6-11BF-2D5B-7497-1D164D15D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311275"/>
            <a:ext cx="3594100" cy="35941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4F33D61E-2D8C-CB6A-2C85-D41708EBA411}"/>
              </a:ext>
            </a:extLst>
          </p:cNvPr>
          <p:cNvSpPr txBox="1"/>
          <p:nvPr/>
        </p:nvSpPr>
        <p:spPr>
          <a:xfrm>
            <a:off x="12642850" y="8260453"/>
            <a:ext cx="5996179" cy="2267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3200" b="1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PhDr. L. Krištoufek, Ph.D.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cs-CZ" sz="32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ladislav.kristoufek@ruk.cuni.cz</a:t>
            </a:r>
            <a:endParaRPr lang="cs-CZ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cs-CZ" sz="3200" spc="-1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</a:t>
            </a:r>
            <a:r>
              <a:rPr sz="3200" spc="-1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ww.cuni.cz</a:t>
            </a:r>
            <a:endParaRPr lang="cs-CZ" sz="3200" spc="-1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80"/>
              </a:lnSpc>
            </a:pP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2574" y="4296786"/>
            <a:ext cx="15689876" cy="6876707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3150"/>
              </a:spcBef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Termín ukončení přijmu žádosti o podporu: 30. 6. 2025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Silka"/>
              <a:buChar char="•"/>
            </a:pP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Maximální alokace na projekt: 900 mil. Kč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Silka"/>
              <a:buChar char="•"/>
            </a:pP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spcBef>
                <a:spcPts val="5"/>
              </a:spcBef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Z toho přímé náklady na aktivity: max. cca 640 mil. Kč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Silka"/>
              <a:buChar char="•"/>
            </a:pPr>
            <a:endParaRPr lang="cs-CZ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Náklady na </a:t>
            </a:r>
            <a:r>
              <a:rPr lang="cs-CZ" sz="4000" err="1">
                <a:latin typeface="Arial"/>
                <a:cs typeface="Arial"/>
              </a:rPr>
              <a:t>minizáměry</a:t>
            </a:r>
            <a:r>
              <a:rPr lang="cs-CZ" sz="4000">
                <a:latin typeface="Arial"/>
                <a:cs typeface="Arial"/>
              </a:rPr>
              <a:t>: max. 20 % rozpočtu projektu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Silka"/>
              <a:buChar char="•"/>
            </a:pP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Realizace projektu do 31.12. 2028</a:t>
            </a: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endParaRPr lang="cs-CZ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lang="cs-CZ" sz="4000">
                <a:latin typeface="Arial"/>
                <a:cs typeface="Arial"/>
              </a:rPr>
              <a:t>Spolufinancování: 10%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7877" y="1375649"/>
            <a:ext cx="10852785" cy="1384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741F24-1E55-76AC-2D20-CB9891421064}"/>
              </a:ext>
            </a:extLst>
          </p:cNvPr>
          <p:cNvSpPr txBox="1"/>
          <p:nvPr/>
        </p:nvSpPr>
        <p:spPr>
          <a:xfrm>
            <a:off x="1667877" y="3462590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Výzva OP JAK</a:t>
            </a:r>
            <a:endParaRPr kumimoji="0" lang="cs-CZ" sz="4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1F8E1-E5D2-03FF-40F2-FA45FBE65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  <p:pic>
        <p:nvPicPr>
          <p:cNvPr id="10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67B4FFA5-5B47-4E9F-B489-7F9A2E13A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87AA8B3E-AAE8-479A-B9FE-7A1741FE2B6D}"/>
              </a:ext>
            </a:extLst>
          </p:cNvPr>
          <p:cNvSpPr/>
          <p:nvPr/>
        </p:nvSpPr>
        <p:spPr>
          <a:xfrm>
            <a:off x="1648323" y="31400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323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599958"/>
            <a:ext cx="18897600" cy="5049844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cs typeface="Arial"/>
              </a:rPr>
              <a:t>Komunikace s vedoucími tematických (oborových)  pracovních skupin  EOSC, s řešiteli systémových projektů EOSC-CZ a CARDS a projektu Národní </a:t>
            </a:r>
            <a:r>
              <a:rPr lang="cs-CZ" sz="3200" dirty="0" err="1">
                <a:latin typeface="Arial"/>
                <a:cs typeface="Arial"/>
              </a:rPr>
              <a:t>repozitářová</a:t>
            </a:r>
            <a:r>
              <a:rPr lang="cs-CZ" sz="3200" dirty="0">
                <a:latin typeface="Arial"/>
                <a:cs typeface="Arial"/>
              </a:rPr>
              <a:t> platforma </a:t>
            </a:r>
            <a:endParaRPr lang="cs-CZ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cs typeface="Arial"/>
              </a:rPr>
              <a:t>Oslovení zainteresovaných institucí – informace o výzvě, žádost o kontaktní osoby – ČKR, AV ČR, AVO, nezařazené instituce, zapojené v Iniciativě EOSC</a:t>
            </a:r>
          </a:p>
          <a:p>
            <a:pPr marL="584200" marR="191135" lvl="3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cs typeface="Arial"/>
              </a:rPr>
              <a:t>Vznik platformy institucí 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cs typeface="Arial"/>
              </a:rPr>
              <a:t>Pravidelná on-line jednání zástupců institucí po celou dobu přípravy</a:t>
            </a:r>
          </a:p>
          <a:p>
            <a:pPr algn="l">
              <a:lnSpc>
                <a:spcPct val="100000"/>
              </a:lnSpc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8323" y="31400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618969" y="3468147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Dosavadní kroky přípravy projektové žádosti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A0EB978-9859-4FD4-9A22-0B0264FD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353718"/>
            <a:ext cx="18897600" cy="680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Identifikace výstupů souvisejících projektů, především NRP – 4.9.2024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Identifikace výstupů připravovaného projektu ve struktuře tematických PS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Identifikace výstupů pro </a:t>
            </a:r>
            <a:r>
              <a:rPr lang="cs-CZ" sz="4000" err="1">
                <a:latin typeface="Arial" panose="020B0604020202020204" pitchFamily="34" charset="0"/>
                <a:cs typeface="Arial" panose="020B0604020202020204" pitchFamily="34" charset="0"/>
              </a:rPr>
              <a:t>minizáměry</a:t>
            </a:r>
            <a:endParaRPr lang="cs-CZ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Aktuálně probíhají diskuze k </a:t>
            </a:r>
            <a:r>
              <a:rPr lang="cs-CZ" sz="4000" err="1">
                <a:latin typeface="Arial" panose="020B0604020202020204" pitchFamily="34" charset="0"/>
                <a:cs typeface="Arial" panose="020B0604020202020204" pitchFamily="34" charset="0"/>
              </a:rPr>
              <a:t>provazbě</a:t>
            </a: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 výstupů připravovaného projektu na výstupy již realizovaných souvisejících projektů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Diskuze k možným výstupům připravovaného projektu a průřezovým aktivitám bude i nadále probíhat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441450" y="3522721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Dosavadní kroky přípravy projektové žádosti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C5CB9A9D-ABFA-4D4D-85E1-ED0E0B126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323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599958"/>
            <a:ext cx="18897600" cy="52245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Ustanovení projektového týmu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Příprava sdíleného prostředí pro přípravu žádosti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Příprava jednotných podkladů pro partnery pro přípravu klíčových aktivit a rozpočtu 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Příprava metodického prostředí a prostředí pro administraci </a:t>
            </a:r>
            <a:r>
              <a:rPr lang="cs-CZ" sz="4000" err="1">
                <a:latin typeface="Arial" panose="020B0604020202020204" pitchFamily="34" charset="0"/>
                <a:cs typeface="Arial" panose="020B0604020202020204" pitchFamily="34" charset="0"/>
              </a:rPr>
              <a:t>minizáměrů</a:t>
            </a: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8323" y="31400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618969" y="3468147"/>
            <a:ext cx="153477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Dosavadní kroky přípravy projektové žádosti na UK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A0EB978-9859-4FD4-9A22-0B0264FD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353718"/>
            <a:ext cx="17552954" cy="6589496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/>
                <a:cs typeface="Arial"/>
              </a:rPr>
              <a:t>Týmy </a:t>
            </a:r>
            <a:r>
              <a:rPr lang="cs-CZ" sz="4000" dirty="0" err="1">
                <a:latin typeface="Arial"/>
                <a:cs typeface="Arial"/>
              </a:rPr>
              <a:t>IPs</a:t>
            </a:r>
            <a:r>
              <a:rPr lang="cs-CZ" sz="4000" dirty="0">
                <a:latin typeface="Arial"/>
                <a:cs typeface="Arial"/>
              </a:rPr>
              <a:t> EOSC-CZ, tým projektu NRP – setkávání</a:t>
            </a:r>
            <a:endParaRPr lang="cs-CZ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latin typeface="Arial"/>
                <a:cs typeface="Arial"/>
              </a:rPr>
              <a:t>Tým </a:t>
            </a:r>
            <a:r>
              <a:rPr lang="cs-CZ" sz="4000" dirty="0" err="1">
                <a:latin typeface="Arial"/>
                <a:cs typeface="Arial"/>
              </a:rPr>
              <a:t>IPs</a:t>
            </a:r>
            <a:r>
              <a:rPr lang="cs-CZ" sz="4000" dirty="0">
                <a:latin typeface="Arial"/>
                <a:cs typeface="Arial"/>
              </a:rPr>
              <a:t> CARDS – spolupráce UK s Národní technickou knihovnou zahájena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/>
              <a:buChar char="•"/>
            </a:pPr>
            <a:r>
              <a:rPr lang="cs-CZ" sz="4000" dirty="0">
                <a:latin typeface="Arial"/>
                <a:cs typeface="Arial"/>
              </a:rPr>
              <a:t>Platforma institucí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Kontaktní osoby, ustavení PS Platformy institucí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 dirty="0">
                <a:latin typeface="Arial"/>
                <a:cs typeface="Arial"/>
              </a:rPr>
              <a:t>První informační jednání platformy institucí: 18. 9. 2024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Propojení zástupců instituce v Tematických PS s vedením těchto institucí</a:t>
            </a: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441450" y="3522721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kým komunikujeme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EAD67A7-03EB-4FD3-A30D-3BB1E19B4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353718"/>
            <a:ext cx="18897600" cy="6121676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/>
              <a:buChar char="•"/>
            </a:pPr>
            <a:r>
              <a:rPr lang="cs-CZ" sz="4000">
                <a:latin typeface="Arial"/>
                <a:cs typeface="Arial"/>
              </a:rPr>
              <a:t>Vedoucí Tematických pracovních skupin EOSC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/>
                <a:cs typeface="Arial"/>
              </a:rPr>
              <a:t>Výstupy připravovaného projektu, včetně výstupů pro </a:t>
            </a:r>
            <a:r>
              <a:rPr lang="cs-CZ" sz="4000" err="1">
                <a:latin typeface="Arial"/>
                <a:cs typeface="Arial"/>
              </a:rPr>
              <a:t>minizáměry</a:t>
            </a:r>
            <a:endParaRPr lang="cs-CZ" sz="4000">
              <a:latin typeface="Arial"/>
              <a:cs typeface="Arial"/>
            </a:endParaRP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Vazba výstupů na výstupy NRP (přímá návaznost Open Science II, průběžná komunikace Tematických PS s týmem NRP a Základními (průřezovými) PS EOSC)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Výstupy mohou plnit potřeby více pracovních skupin (lineární spolupráce tematických PS při přípravě)</a:t>
            </a:r>
          </a:p>
          <a:p>
            <a:pPr marL="10795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/>
                <a:cs typeface="Arial"/>
              </a:rPr>
              <a:t>Potřeba detailní vazby průřezových aktivit – lineární komunikace v Tematických PS a komunikace se Základními PS Iniciativy EOSC</a:t>
            </a: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441450" y="3522721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kým komunikujeme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EAD67A7-03EB-4FD3-A30D-3BB1E19B4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353718"/>
            <a:ext cx="18897600" cy="63725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Žadatel/příjemce UK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Partneři projektu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Nejsou zatím určeni – předpoklad do 1. pol. října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Předpoklad max. 10 – 12 partnerů (náročnost řízení projektu)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Odpovědnost za realizaci svěřené klíčové aktivity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Odpovědnost za udržitelnost svěřené klíčové aktivity (řízení aktivity v době udržitelnosti, finanční zajištění, podklady pro zprávy v udržitelnosti)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Zajištění spolufinancování v podílu svého rozpočtu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441450" y="3522721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Nastavení projektu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74F7D4-7881-4501-B903-DCEC2ADEE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6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86" y="1492805"/>
            <a:ext cx="1531837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sz="8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250" y="4353718"/>
            <a:ext cx="18897600" cy="33609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Realizace projektu až po ukončení procesu hodnocení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Nutná flexibilita PS Iniciativy EOSC i partnerů projektu – dodržování termínů</a:t>
            </a:r>
          </a:p>
          <a:p>
            <a:pPr marL="584200" marR="191135" indent="-571500" algn="l">
              <a:lnSpc>
                <a:spcPct val="142200"/>
              </a:lnSpc>
              <a:spcBef>
                <a:spcPts val="1520"/>
              </a:spcBef>
              <a:buFont typeface="Arial" panose="020B0604020202020204" pitchFamily="34" charset="0"/>
              <a:buChar char="•"/>
            </a:pP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Termín podání projektové žádosti – květen 2025</a:t>
            </a:r>
          </a:p>
          <a:p>
            <a:pPr marL="1080000" marR="191135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986" y="3063875"/>
            <a:ext cx="10817860" cy="0"/>
          </a:xfrm>
          <a:custGeom>
            <a:avLst/>
            <a:gdLst/>
            <a:ahLst/>
            <a:cxnLst/>
            <a:rect l="l" t="t" r="r" b="b"/>
            <a:pathLst>
              <a:path w="10817860">
                <a:moveTo>
                  <a:pt x="0" y="0"/>
                </a:moveTo>
                <a:lnTo>
                  <a:pt x="10817314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1031E0-9DE1-EC93-29EE-5012D619A304}"/>
              </a:ext>
            </a:extLst>
          </p:cNvPr>
          <p:cNvSpPr txBox="1"/>
          <p:nvPr/>
        </p:nvSpPr>
        <p:spPr>
          <a:xfrm>
            <a:off x="1441450" y="3522721"/>
            <a:ext cx="14031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>
                <a:ln>
                  <a:noFill/>
                </a:ln>
                <a:solidFill>
                  <a:srgbClr val="D32E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Nastavení projektu</a:t>
            </a:r>
            <a:endParaRPr kumimoji="0" lang="cs-CZ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FD3A340C-1BA9-4921-AFE3-70C063DF1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407574"/>
            <a:ext cx="4627873" cy="193615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74F7D4-7881-4501-B903-DCEC2ADEE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6229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6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720</Words>
  <Application>Microsoft Office PowerPoint</Application>
  <PresentationFormat>Vlastní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Silka</vt:lpstr>
      <vt:lpstr>Silka Bold</vt:lpstr>
      <vt:lpstr>Silka-SemiBold</vt:lpstr>
      <vt:lpstr>Wingdings</vt:lpstr>
      <vt:lpstr>Office Theme</vt:lpstr>
      <vt:lpstr>Koordinační výbor EOSC</vt:lpstr>
      <vt:lpstr>Základní informace</vt:lpstr>
      <vt:lpstr>Základní informace</vt:lpstr>
      <vt:lpstr>Základní informace</vt:lpstr>
      <vt:lpstr>Základní informace</vt:lpstr>
      <vt:lpstr>Základní informace</vt:lpstr>
      <vt:lpstr>Základní informace</vt:lpstr>
      <vt:lpstr>Základní informace</vt:lpstr>
      <vt:lpstr>Základní informace</vt:lpstr>
      <vt:lpstr>Základní informace</vt:lpstr>
      <vt:lpstr>Minizáměry</vt:lpstr>
      <vt:lpstr>Minizáměry</vt:lpstr>
      <vt:lpstr>Děkuji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Lorem ipsum ipsum</dc:title>
  <dc:creator>Jitka Baťková</dc:creator>
  <cp:lastModifiedBy>Nichtburgerová Petra</cp:lastModifiedBy>
  <cp:revision>13</cp:revision>
  <dcterms:created xsi:type="dcterms:W3CDTF">2023-09-06T12:34:45Z</dcterms:created>
  <dcterms:modified xsi:type="dcterms:W3CDTF">2025-01-28T11:42:55Z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2023-09-06T00:00:00Z</vt:filetime>
  </property>
  <property fmtid="{D5CDD505-2E9C-101B-9397-08002B2CF9AE}" pid="5" name="Producer">
    <vt:lpwstr>Adobe PDF Library 17.0</vt:lpwstr>
  </property>
</Properties>
</file>