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3" r:id="rId4"/>
    <p:sldId id="267" r:id="rId5"/>
    <p:sldId id="257" r:id="rId6"/>
    <p:sldId id="258" r:id="rId7"/>
    <p:sldId id="259" r:id="rId8"/>
    <p:sldId id="264" r:id="rId9"/>
    <p:sldId id="266" r:id="rId10"/>
    <p:sldId id="268" r:id="rId11"/>
    <p:sldId id="262" r:id="rId12"/>
    <p:sldId id="261" r:id="rId13"/>
    <p:sldId id="285" r:id="rId14"/>
    <p:sldId id="260" r:id="rId15"/>
    <p:sldId id="272" r:id="rId16"/>
    <p:sldId id="274" r:id="rId17"/>
    <p:sldId id="273" r:id="rId18"/>
    <p:sldId id="275" r:id="rId19"/>
    <p:sldId id="276" r:id="rId20"/>
    <p:sldId id="277" r:id="rId21"/>
    <p:sldId id="271" r:id="rId22"/>
    <p:sldId id="278" r:id="rId23"/>
    <p:sldId id="270" r:id="rId24"/>
    <p:sldId id="269" r:id="rId25"/>
    <p:sldId id="280" r:id="rId26"/>
    <p:sldId id="279" r:id="rId27"/>
    <p:sldId id="281" r:id="rId28"/>
    <p:sldId id="282" r:id="rId29"/>
    <p:sldId id="283" r:id="rId30"/>
    <p:sldId id="286" r:id="rId31"/>
    <p:sldId id="287" r:id="rId32"/>
    <p:sldId id="288" r:id="rId33"/>
    <p:sldId id="284" r:id="rId3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E6EB19-68B0-42CA-8385-A20527F59E14}"/>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05BA7AFF-6E41-401B-BD39-68485B49ED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5697DBCD-0EB8-4A9F-B40C-7EA4F8166D29}"/>
              </a:ext>
            </a:extLst>
          </p:cNvPr>
          <p:cNvSpPr>
            <a:spLocks noGrp="1"/>
          </p:cNvSpPr>
          <p:nvPr>
            <p:ph type="dt" sz="half" idx="10"/>
          </p:nvPr>
        </p:nvSpPr>
        <p:spPr/>
        <p:txBody>
          <a:bodyPr/>
          <a:lstStyle/>
          <a:p>
            <a:fld id="{D90EE124-3CBC-40F1-88F1-D1941DC09C4F}" type="datetimeFigureOut">
              <a:rPr lang="cs-CZ" smtClean="0"/>
              <a:t>06.12.2021</a:t>
            </a:fld>
            <a:endParaRPr lang="cs-CZ"/>
          </a:p>
        </p:txBody>
      </p:sp>
      <p:sp>
        <p:nvSpPr>
          <p:cNvPr id="5" name="Zástupný symbol pro zápatí 4">
            <a:extLst>
              <a:ext uri="{FF2B5EF4-FFF2-40B4-BE49-F238E27FC236}">
                <a16:creationId xmlns:a16="http://schemas.microsoft.com/office/drawing/2014/main" id="{0FD69AAC-F00B-4089-BD90-211E89E3C5D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7D739C7-6F64-4415-BE67-982C81B422D4}"/>
              </a:ext>
            </a:extLst>
          </p:cNvPr>
          <p:cNvSpPr>
            <a:spLocks noGrp="1"/>
          </p:cNvSpPr>
          <p:nvPr>
            <p:ph type="sldNum" sz="quarter" idx="12"/>
          </p:nvPr>
        </p:nvSpPr>
        <p:spPr/>
        <p:txBody>
          <a:bodyPr/>
          <a:lstStyle/>
          <a:p>
            <a:fld id="{A1B49DFC-E107-44F0-9A07-9ACBBEF9149F}" type="slidenum">
              <a:rPr lang="cs-CZ" smtClean="0"/>
              <a:t>‹#›</a:t>
            </a:fld>
            <a:endParaRPr lang="cs-CZ"/>
          </a:p>
        </p:txBody>
      </p:sp>
    </p:spTree>
    <p:extLst>
      <p:ext uri="{BB962C8B-B14F-4D97-AF65-F5344CB8AC3E}">
        <p14:creationId xmlns:p14="http://schemas.microsoft.com/office/powerpoint/2010/main" val="1057326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DB3EA7-49EE-459F-B279-7955B73BA363}"/>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1A3640E3-9A52-4FE1-9D9D-F43D60986526}"/>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0CB66C5-0BF7-48EA-97F1-6B04343C7EA7}"/>
              </a:ext>
            </a:extLst>
          </p:cNvPr>
          <p:cNvSpPr>
            <a:spLocks noGrp="1"/>
          </p:cNvSpPr>
          <p:nvPr>
            <p:ph type="dt" sz="half" idx="10"/>
          </p:nvPr>
        </p:nvSpPr>
        <p:spPr/>
        <p:txBody>
          <a:bodyPr/>
          <a:lstStyle/>
          <a:p>
            <a:fld id="{D90EE124-3CBC-40F1-88F1-D1941DC09C4F}" type="datetimeFigureOut">
              <a:rPr lang="cs-CZ" smtClean="0"/>
              <a:t>06.12.2021</a:t>
            </a:fld>
            <a:endParaRPr lang="cs-CZ"/>
          </a:p>
        </p:txBody>
      </p:sp>
      <p:sp>
        <p:nvSpPr>
          <p:cNvPr id="5" name="Zástupný symbol pro zápatí 4">
            <a:extLst>
              <a:ext uri="{FF2B5EF4-FFF2-40B4-BE49-F238E27FC236}">
                <a16:creationId xmlns:a16="http://schemas.microsoft.com/office/drawing/2014/main" id="{A4038248-5D3B-45CA-B71B-D6D15A8DA4B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9EE1EFF-63CD-4F3B-96E6-862B9FBA2B64}"/>
              </a:ext>
            </a:extLst>
          </p:cNvPr>
          <p:cNvSpPr>
            <a:spLocks noGrp="1"/>
          </p:cNvSpPr>
          <p:nvPr>
            <p:ph type="sldNum" sz="quarter" idx="12"/>
          </p:nvPr>
        </p:nvSpPr>
        <p:spPr/>
        <p:txBody>
          <a:bodyPr/>
          <a:lstStyle/>
          <a:p>
            <a:fld id="{A1B49DFC-E107-44F0-9A07-9ACBBEF9149F}" type="slidenum">
              <a:rPr lang="cs-CZ" smtClean="0"/>
              <a:t>‹#›</a:t>
            </a:fld>
            <a:endParaRPr lang="cs-CZ"/>
          </a:p>
        </p:txBody>
      </p:sp>
    </p:spTree>
    <p:extLst>
      <p:ext uri="{BB962C8B-B14F-4D97-AF65-F5344CB8AC3E}">
        <p14:creationId xmlns:p14="http://schemas.microsoft.com/office/powerpoint/2010/main" val="173323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9BEBD8FA-BD47-44CF-B108-A69F5672D0AA}"/>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4761F558-FB2E-4076-9C96-7CDB9BDC9875}"/>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4E84960-FE33-4322-8C80-DA60FAB44811}"/>
              </a:ext>
            </a:extLst>
          </p:cNvPr>
          <p:cNvSpPr>
            <a:spLocks noGrp="1"/>
          </p:cNvSpPr>
          <p:nvPr>
            <p:ph type="dt" sz="half" idx="10"/>
          </p:nvPr>
        </p:nvSpPr>
        <p:spPr/>
        <p:txBody>
          <a:bodyPr/>
          <a:lstStyle/>
          <a:p>
            <a:fld id="{D90EE124-3CBC-40F1-88F1-D1941DC09C4F}" type="datetimeFigureOut">
              <a:rPr lang="cs-CZ" smtClean="0"/>
              <a:t>06.12.2021</a:t>
            </a:fld>
            <a:endParaRPr lang="cs-CZ"/>
          </a:p>
        </p:txBody>
      </p:sp>
      <p:sp>
        <p:nvSpPr>
          <p:cNvPr id="5" name="Zástupný symbol pro zápatí 4">
            <a:extLst>
              <a:ext uri="{FF2B5EF4-FFF2-40B4-BE49-F238E27FC236}">
                <a16:creationId xmlns:a16="http://schemas.microsoft.com/office/drawing/2014/main" id="{A9301057-31A8-46BC-98D8-6599B41A43C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8EBECDC-549D-4963-B6E3-3C61F3A9F1E1}"/>
              </a:ext>
            </a:extLst>
          </p:cNvPr>
          <p:cNvSpPr>
            <a:spLocks noGrp="1"/>
          </p:cNvSpPr>
          <p:nvPr>
            <p:ph type="sldNum" sz="quarter" idx="12"/>
          </p:nvPr>
        </p:nvSpPr>
        <p:spPr/>
        <p:txBody>
          <a:bodyPr/>
          <a:lstStyle/>
          <a:p>
            <a:fld id="{A1B49DFC-E107-44F0-9A07-9ACBBEF9149F}" type="slidenum">
              <a:rPr lang="cs-CZ" smtClean="0"/>
              <a:t>‹#›</a:t>
            </a:fld>
            <a:endParaRPr lang="cs-CZ"/>
          </a:p>
        </p:txBody>
      </p:sp>
    </p:spTree>
    <p:extLst>
      <p:ext uri="{BB962C8B-B14F-4D97-AF65-F5344CB8AC3E}">
        <p14:creationId xmlns:p14="http://schemas.microsoft.com/office/powerpoint/2010/main" val="3701367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5BA40C-1867-40D7-8079-071DF679385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212DB63-F653-4A94-AB2A-847A790E003D}"/>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2B095D2-7E41-48C3-A3CF-2334C71F6E63}"/>
              </a:ext>
            </a:extLst>
          </p:cNvPr>
          <p:cNvSpPr>
            <a:spLocks noGrp="1"/>
          </p:cNvSpPr>
          <p:nvPr>
            <p:ph type="dt" sz="half" idx="10"/>
          </p:nvPr>
        </p:nvSpPr>
        <p:spPr/>
        <p:txBody>
          <a:bodyPr/>
          <a:lstStyle/>
          <a:p>
            <a:fld id="{D90EE124-3CBC-40F1-88F1-D1941DC09C4F}" type="datetimeFigureOut">
              <a:rPr lang="cs-CZ" smtClean="0"/>
              <a:t>06.12.2021</a:t>
            </a:fld>
            <a:endParaRPr lang="cs-CZ"/>
          </a:p>
        </p:txBody>
      </p:sp>
      <p:sp>
        <p:nvSpPr>
          <p:cNvPr id="5" name="Zástupný symbol pro zápatí 4">
            <a:extLst>
              <a:ext uri="{FF2B5EF4-FFF2-40B4-BE49-F238E27FC236}">
                <a16:creationId xmlns:a16="http://schemas.microsoft.com/office/drawing/2014/main" id="{3C990D9D-656E-4220-8009-CF69E8BB948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2E827E7-1AD0-45FA-AA64-9BB8A864480F}"/>
              </a:ext>
            </a:extLst>
          </p:cNvPr>
          <p:cNvSpPr>
            <a:spLocks noGrp="1"/>
          </p:cNvSpPr>
          <p:nvPr>
            <p:ph type="sldNum" sz="quarter" idx="12"/>
          </p:nvPr>
        </p:nvSpPr>
        <p:spPr/>
        <p:txBody>
          <a:bodyPr/>
          <a:lstStyle/>
          <a:p>
            <a:fld id="{A1B49DFC-E107-44F0-9A07-9ACBBEF9149F}" type="slidenum">
              <a:rPr lang="cs-CZ" smtClean="0"/>
              <a:t>‹#›</a:t>
            </a:fld>
            <a:endParaRPr lang="cs-CZ"/>
          </a:p>
        </p:txBody>
      </p:sp>
    </p:spTree>
    <p:extLst>
      <p:ext uri="{BB962C8B-B14F-4D97-AF65-F5344CB8AC3E}">
        <p14:creationId xmlns:p14="http://schemas.microsoft.com/office/powerpoint/2010/main" val="98890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DC3BBE-CD26-4C1F-A6A6-C0077C4F4B6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0E2DBD36-0894-475A-BE5A-F0D6692A14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6C35E6A7-DDF9-445E-A903-ACACC7095A79}"/>
              </a:ext>
            </a:extLst>
          </p:cNvPr>
          <p:cNvSpPr>
            <a:spLocks noGrp="1"/>
          </p:cNvSpPr>
          <p:nvPr>
            <p:ph type="dt" sz="half" idx="10"/>
          </p:nvPr>
        </p:nvSpPr>
        <p:spPr/>
        <p:txBody>
          <a:bodyPr/>
          <a:lstStyle/>
          <a:p>
            <a:fld id="{D90EE124-3CBC-40F1-88F1-D1941DC09C4F}" type="datetimeFigureOut">
              <a:rPr lang="cs-CZ" smtClean="0"/>
              <a:t>06.12.2021</a:t>
            </a:fld>
            <a:endParaRPr lang="cs-CZ"/>
          </a:p>
        </p:txBody>
      </p:sp>
      <p:sp>
        <p:nvSpPr>
          <p:cNvPr id="5" name="Zástupný symbol pro zápatí 4">
            <a:extLst>
              <a:ext uri="{FF2B5EF4-FFF2-40B4-BE49-F238E27FC236}">
                <a16:creationId xmlns:a16="http://schemas.microsoft.com/office/drawing/2014/main" id="{1A4DA074-D18B-4D83-A337-3F316C2E1FE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14BA3A3-1EF6-4B0D-A826-D8552CE591C8}"/>
              </a:ext>
            </a:extLst>
          </p:cNvPr>
          <p:cNvSpPr>
            <a:spLocks noGrp="1"/>
          </p:cNvSpPr>
          <p:nvPr>
            <p:ph type="sldNum" sz="quarter" idx="12"/>
          </p:nvPr>
        </p:nvSpPr>
        <p:spPr/>
        <p:txBody>
          <a:bodyPr/>
          <a:lstStyle/>
          <a:p>
            <a:fld id="{A1B49DFC-E107-44F0-9A07-9ACBBEF9149F}" type="slidenum">
              <a:rPr lang="cs-CZ" smtClean="0"/>
              <a:t>‹#›</a:t>
            </a:fld>
            <a:endParaRPr lang="cs-CZ"/>
          </a:p>
        </p:txBody>
      </p:sp>
    </p:spTree>
    <p:extLst>
      <p:ext uri="{BB962C8B-B14F-4D97-AF65-F5344CB8AC3E}">
        <p14:creationId xmlns:p14="http://schemas.microsoft.com/office/powerpoint/2010/main" val="407466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63FA72-E282-4F3C-9577-BED6B510512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99D14AE-8A00-4A07-AF28-B10A84B3F6D7}"/>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1F217B67-D28D-479F-B8E1-C40E4DBBA4EC}"/>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5336FB3A-E3FA-4AEC-A005-98DB0EA8A9BF}"/>
              </a:ext>
            </a:extLst>
          </p:cNvPr>
          <p:cNvSpPr>
            <a:spLocks noGrp="1"/>
          </p:cNvSpPr>
          <p:nvPr>
            <p:ph type="dt" sz="half" idx="10"/>
          </p:nvPr>
        </p:nvSpPr>
        <p:spPr/>
        <p:txBody>
          <a:bodyPr/>
          <a:lstStyle/>
          <a:p>
            <a:fld id="{D90EE124-3CBC-40F1-88F1-D1941DC09C4F}" type="datetimeFigureOut">
              <a:rPr lang="cs-CZ" smtClean="0"/>
              <a:t>06.12.2021</a:t>
            </a:fld>
            <a:endParaRPr lang="cs-CZ"/>
          </a:p>
        </p:txBody>
      </p:sp>
      <p:sp>
        <p:nvSpPr>
          <p:cNvPr id="6" name="Zástupný symbol pro zápatí 5">
            <a:extLst>
              <a:ext uri="{FF2B5EF4-FFF2-40B4-BE49-F238E27FC236}">
                <a16:creationId xmlns:a16="http://schemas.microsoft.com/office/drawing/2014/main" id="{ADFA1CC1-5FDD-41FC-B955-5096FCE338F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90B8652-E669-4220-906B-E441D8751A34}"/>
              </a:ext>
            </a:extLst>
          </p:cNvPr>
          <p:cNvSpPr>
            <a:spLocks noGrp="1"/>
          </p:cNvSpPr>
          <p:nvPr>
            <p:ph type="sldNum" sz="quarter" idx="12"/>
          </p:nvPr>
        </p:nvSpPr>
        <p:spPr/>
        <p:txBody>
          <a:bodyPr/>
          <a:lstStyle/>
          <a:p>
            <a:fld id="{A1B49DFC-E107-44F0-9A07-9ACBBEF9149F}" type="slidenum">
              <a:rPr lang="cs-CZ" smtClean="0"/>
              <a:t>‹#›</a:t>
            </a:fld>
            <a:endParaRPr lang="cs-CZ"/>
          </a:p>
        </p:txBody>
      </p:sp>
    </p:spTree>
    <p:extLst>
      <p:ext uri="{BB962C8B-B14F-4D97-AF65-F5344CB8AC3E}">
        <p14:creationId xmlns:p14="http://schemas.microsoft.com/office/powerpoint/2010/main" val="2714475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BB2A92-2544-4B4C-BEAB-D2093BF0224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853C4C81-BDA3-456C-BF61-D9A9C042F4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A9F7984E-2E5B-4335-908B-0142E9767B7D}"/>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B7BA6192-C104-4E79-9FF0-97577A5AB3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A2B9311C-2F67-4352-A8E3-9E04BEF0165F}"/>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334D3AB6-17BA-4A9A-99AF-32B07630C88E}"/>
              </a:ext>
            </a:extLst>
          </p:cNvPr>
          <p:cNvSpPr>
            <a:spLocks noGrp="1"/>
          </p:cNvSpPr>
          <p:nvPr>
            <p:ph type="dt" sz="half" idx="10"/>
          </p:nvPr>
        </p:nvSpPr>
        <p:spPr/>
        <p:txBody>
          <a:bodyPr/>
          <a:lstStyle/>
          <a:p>
            <a:fld id="{D90EE124-3CBC-40F1-88F1-D1941DC09C4F}" type="datetimeFigureOut">
              <a:rPr lang="cs-CZ" smtClean="0"/>
              <a:t>06.12.2021</a:t>
            </a:fld>
            <a:endParaRPr lang="cs-CZ"/>
          </a:p>
        </p:txBody>
      </p:sp>
      <p:sp>
        <p:nvSpPr>
          <p:cNvPr id="8" name="Zástupný symbol pro zápatí 7">
            <a:extLst>
              <a:ext uri="{FF2B5EF4-FFF2-40B4-BE49-F238E27FC236}">
                <a16:creationId xmlns:a16="http://schemas.microsoft.com/office/drawing/2014/main" id="{F35C39EC-8011-4569-9F83-7FEC77026A61}"/>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37EFDA08-BD80-4675-8345-E1D5F942A0B2}"/>
              </a:ext>
            </a:extLst>
          </p:cNvPr>
          <p:cNvSpPr>
            <a:spLocks noGrp="1"/>
          </p:cNvSpPr>
          <p:nvPr>
            <p:ph type="sldNum" sz="quarter" idx="12"/>
          </p:nvPr>
        </p:nvSpPr>
        <p:spPr/>
        <p:txBody>
          <a:bodyPr/>
          <a:lstStyle/>
          <a:p>
            <a:fld id="{A1B49DFC-E107-44F0-9A07-9ACBBEF9149F}" type="slidenum">
              <a:rPr lang="cs-CZ" smtClean="0"/>
              <a:t>‹#›</a:t>
            </a:fld>
            <a:endParaRPr lang="cs-CZ"/>
          </a:p>
        </p:txBody>
      </p:sp>
    </p:spTree>
    <p:extLst>
      <p:ext uri="{BB962C8B-B14F-4D97-AF65-F5344CB8AC3E}">
        <p14:creationId xmlns:p14="http://schemas.microsoft.com/office/powerpoint/2010/main" val="971375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D03D79-DAF0-4F7C-9404-AB98D957DE6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41731E3B-C159-4C1C-94EE-EC2FD5516088}"/>
              </a:ext>
            </a:extLst>
          </p:cNvPr>
          <p:cNvSpPr>
            <a:spLocks noGrp="1"/>
          </p:cNvSpPr>
          <p:nvPr>
            <p:ph type="dt" sz="half" idx="10"/>
          </p:nvPr>
        </p:nvSpPr>
        <p:spPr/>
        <p:txBody>
          <a:bodyPr/>
          <a:lstStyle/>
          <a:p>
            <a:fld id="{D90EE124-3CBC-40F1-88F1-D1941DC09C4F}" type="datetimeFigureOut">
              <a:rPr lang="cs-CZ" smtClean="0"/>
              <a:t>06.12.2021</a:t>
            </a:fld>
            <a:endParaRPr lang="cs-CZ"/>
          </a:p>
        </p:txBody>
      </p:sp>
      <p:sp>
        <p:nvSpPr>
          <p:cNvPr id="4" name="Zástupný symbol pro zápatí 3">
            <a:extLst>
              <a:ext uri="{FF2B5EF4-FFF2-40B4-BE49-F238E27FC236}">
                <a16:creationId xmlns:a16="http://schemas.microsoft.com/office/drawing/2014/main" id="{314F50EB-073A-443C-983C-FE9D3088A967}"/>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C75EA3B-5E2C-4405-957D-2CEB44B85BF5}"/>
              </a:ext>
            </a:extLst>
          </p:cNvPr>
          <p:cNvSpPr>
            <a:spLocks noGrp="1"/>
          </p:cNvSpPr>
          <p:nvPr>
            <p:ph type="sldNum" sz="quarter" idx="12"/>
          </p:nvPr>
        </p:nvSpPr>
        <p:spPr/>
        <p:txBody>
          <a:bodyPr/>
          <a:lstStyle/>
          <a:p>
            <a:fld id="{A1B49DFC-E107-44F0-9A07-9ACBBEF9149F}" type="slidenum">
              <a:rPr lang="cs-CZ" smtClean="0"/>
              <a:t>‹#›</a:t>
            </a:fld>
            <a:endParaRPr lang="cs-CZ"/>
          </a:p>
        </p:txBody>
      </p:sp>
    </p:spTree>
    <p:extLst>
      <p:ext uri="{BB962C8B-B14F-4D97-AF65-F5344CB8AC3E}">
        <p14:creationId xmlns:p14="http://schemas.microsoft.com/office/powerpoint/2010/main" val="123020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0432E62-99BD-4670-B304-929F52C0DA19}"/>
              </a:ext>
            </a:extLst>
          </p:cNvPr>
          <p:cNvSpPr>
            <a:spLocks noGrp="1"/>
          </p:cNvSpPr>
          <p:nvPr>
            <p:ph type="dt" sz="half" idx="10"/>
          </p:nvPr>
        </p:nvSpPr>
        <p:spPr/>
        <p:txBody>
          <a:bodyPr/>
          <a:lstStyle/>
          <a:p>
            <a:fld id="{D90EE124-3CBC-40F1-88F1-D1941DC09C4F}" type="datetimeFigureOut">
              <a:rPr lang="cs-CZ" smtClean="0"/>
              <a:t>06.12.2021</a:t>
            </a:fld>
            <a:endParaRPr lang="cs-CZ"/>
          </a:p>
        </p:txBody>
      </p:sp>
      <p:sp>
        <p:nvSpPr>
          <p:cNvPr id="3" name="Zástupný symbol pro zápatí 2">
            <a:extLst>
              <a:ext uri="{FF2B5EF4-FFF2-40B4-BE49-F238E27FC236}">
                <a16:creationId xmlns:a16="http://schemas.microsoft.com/office/drawing/2014/main" id="{98C370AC-70B5-4F77-84F6-E54F3B52CD9A}"/>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9F33BEB3-5B5A-445B-83AD-8300E8B41EE6}"/>
              </a:ext>
            </a:extLst>
          </p:cNvPr>
          <p:cNvSpPr>
            <a:spLocks noGrp="1"/>
          </p:cNvSpPr>
          <p:nvPr>
            <p:ph type="sldNum" sz="quarter" idx="12"/>
          </p:nvPr>
        </p:nvSpPr>
        <p:spPr/>
        <p:txBody>
          <a:bodyPr/>
          <a:lstStyle/>
          <a:p>
            <a:fld id="{A1B49DFC-E107-44F0-9A07-9ACBBEF9149F}" type="slidenum">
              <a:rPr lang="cs-CZ" smtClean="0"/>
              <a:t>‹#›</a:t>
            </a:fld>
            <a:endParaRPr lang="cs-CZ"/>
          </a:p>
        </p:txBody>
      </p:sp>
    </p:spTree>
    <p:extLst>
      <p:ext uri="{BB962C8B-B14F-4D97-AF65-F5344CB8AC3E}">
        <p14:creationId xmlns:p14="http://schemas.microsoft.com/office/powerpoint/2010/main" val="407064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879C3C-8C47-4F90-B1FB-D6EA4BB51F4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BAC31348-272F-4FAD-A63E-BA4DF9DE9A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26628E89-F4B2-4B75-A638-7DFBE7FDB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0BBD7BB8-E424-4A7F-8301-23E3C5BED363}"/>
              </a:ext>
            </a:extLst>
          </p:cNvPr>
          <p:cNvSpPr>
            <a:spLocks noGrp="1"/>
          </p:cNvSpPr>
          <p:nvPr>
            <p:ph type="dt" sz="half" idx="10"/>
          </p:nvPr>
        </p:nvSpPr>
        <p:spPr/>
        <p:txBody>
          <a:bodyPr/>
          <a:lstStyle/>
          <a:p>
            <a:fld id="{D90EE124-3CBC-40F1-88F1-D1941DC09C4F}" type="datetimeFigureOut">
              <a:rPr lang="cs-CZ" smtClean="0"/>
              <a:t>06.12.2021</a:t>
            </a:fld>
            <a:endParaRPr lang="cs-CZ"/>
          </a:p>
        </p:txBody>
      </p:sp>
      <p:sp>
        <p:nvSpPr>
          <p:cNvPr id="6" name="Zástupný symbol pro zápatí 5">
            <a:extLst>
              <a:ext uri="{FF2B5EF4-FFF2-40B4-BE49-F238E27FC236}">
                <a16:creationId xmlns:a16="http://schemas.microsoft.com/office/drawing/2014/main" id="{C48BC3A6-C17F-4147-88E2-2D9DDB4A8F7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3955BA6-BD81-448D-8FA2-5716EBD5F4F7}"/>
              </a:ext>
            </a:extLst>
          </p:cNvPr>
          <p:cNvSpPr>
            <a:spLocks noGrp="1"/>
          </p:cNvSpPr>
          <p:nvPr>
            <p:ph type="sldNum" sz="quarter" idx="12"/>
          </p:nvPr>
        </p:nvSpPr>
        <p:spPr/>
        <p:txBody>
          <a:bodyPr/>
          <a:lstStyle/>
          <a:p>
            <a:fld id="{A1B49DFC-E107-44F0-9A07-9ACBBEF9149F}" type="slidenum">
              <a:rPr lang="cs-CZ" smtClean="0"/>
              <a:t>‹#›</a:t>
            </a:fld>
            <a:endParaRPr lang="cs-CZ"/>
          </a:p>
        </p:txBody>
      </p:sp>
    </p:spTree>
    <p:extLst>
      <p:ext uri="{BB962C8B-B14F-4D97-AF65-F5344CB8AC3E}">
        <p14:creationId xmlns:p14="http://schemas.microsoft.com/office/powerpoint/2010/main" val="241819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E558E0-2001-4AE2-858D-6BD2BF7EA9B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8CA9F8DF-5ECD-4939-A0F5-CD36A0F706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C152D124-1628-44F0-9251-F5CAFB06D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1C19327-B8DD-4B4E-BF02-760E32713183}"/>
              </a:ext>
            </a:extLst>
          </p:cNvPr>
          <p:cNvSpPr>
            <a:spLocks noGrp="1"/>
          </p:cNvSpPr>
          <p:nvPr>
            <p:ph type="dt" sz="half" idx="10"/>
          </p:nvPr>
        </p:nvSpPr>
        <p:spPr/>
        <p:txBody>
          <a:bodyPr/>
          <a:lstStyle/>
          <a:p>
            <a:fld id="{D90EE124-3CBC-40F1-88F1-D1941DC09C4F}" type="datetimeFigureOut">
              <a:rPr lang="cs-CZ" smtClean="0"/>
              <a:t>06.12.2021</a:t>
            </a:fld>
            <a:endParaRPr lang="cs-CZ"/>
          </a:p>
        </p:txBody>
      </p:sp>
      <p:sp>
        <p:nvSpPr>
          <p:cNvPr id="6" name="Zástupný symbol pro zápatí 5">
            <a:extLst>
              <a:ext uri="{FF2B5EF4-FFF2-40B4-BE49-F238E27FC236}">
                <a16:creationId xmlns:a16="http://schemas.microsoft.com/office/drawing/2014/main" id="{8D3D111C-7B38-4E7E-83FA-FFBA87B108D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6B36673-206D-419D-96B0-3DC0B1A82D56}"/>
              </a:ext>
            </a:extLst>
          </p:cNvPr>
          <p:cNvSpPr>
            <a:spLocks noGrp="1"/>
          </p:cNvSpPr>
          <p:nvPr>
            <p:ph type="sldNum" sz="quarter" idx="12"/>
          </p:nvPr>
        </p:nvSpPr>
        <p:spPr/>
        <p:txBody>
          <a:bodyPr/>
          <a:lstStyle/>
          <a:p>
            <a:fld id="{A1B49DFC-E107-44F0-9A07-9ACBBEF9149F}" type="slidenum">
              <a:rPr lang="cs-CZ" smtClean="0"/>
              <a:t>‹#›</a:t>
            </a:fld>
            <a:endParaRPr lang="cs-CZ"/>
          </a:p>
        </p:txBody>
      </p:sp>
    </p:spTree>
    <p:extLst>
      <p:ext uri="{BB962C8B-B14F-4D97-AF65-F5344CB8AC3E}">
        <p14:creationId xmlns:p14="http://schemas.microsoft.com/office/powerpoint/2010/main" val="374101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48000">
              <a:schemeClr val="accent1">
                <a:lumMod val="45000"/>
                <a:lumOff val="55000"/>
              </a:schemeClr>
            </a:gs>
            <a:gs pos="7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BD0D183-D6D0-4C13-8904-E92D871018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B0EAC3AD-24CE-4EA4-B0BC-3A0B37DE2A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2B3060E-F0A0-40A8-8E09-FB2BCCBA1B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EE124-3CBC-40F1-88F1-D1941DC09C4F}" type="datetimeFigureOut">
              <a:rPr lang="cs-CZ" smtClean="0"/>
              <a:t>06.12.2021</a:t>
            </a:fld>
            <a:endParaRPr lang="cs-CZ"/>
          </a:p>
        </p:txBody>
      </p:sp>
      <p:sp>
        <p:nvSpPr>
          <p:cNvPr id="5" name="Zástupný symbol pro zápatí 4">
            <a:extLst>
              <a:ext uri="{FF2B5EF4-FFF2-40B4-BE49-F238E27FC236}">
                <a16:creationId xmlns:a16="http://schemas.microsoft.com/office/drawing/2014/main" id="{D3CA4B0F-0D58-4F95-8F41-1D7676F697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625A5259-404C-4D35-8CF0-00835FF751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49DFC-E107-44F0-9A07-9ACBBEF9149F}" type="slidenum">
              <a:rPr lang="cs-CZ" smtClean="0"/>
              <a:t>‹#›</a:t>
            </a:fld>
            <a:endParaRPr lang="cs-CZ"/>
          </a:p>
        </p:txBody>
      </p:sp>
    </p:spTree>
    <p:extLst>
      <p:ext uri="{BB962C8B-B14F-4D97-AF65-F5344CB8AC3E}">
        <p14:creationId xmlns:p14="http://schemas.microsoft.com/office/powerpoint/2010/main" val="4203577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rasmus-plus.ec.europa.eu/document/guidelines-on-how-to-use-the-online-learning-agreement-for-studi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msmt.cz/mezinarodni-vztahy/uznavani-vzdelan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ur-lex.europa.eu/legal-content/EN/TXT/?qid=1568891859235&amp;uri=CELEX%3A32018H1210%2801%29#ntr8-C_2018444EN.01000101-E0008" TargetMode="External"/><Relationship Id="rId2" Type="http://schemas.openxmlformats.org/officeDocument/2006/relationships/hyperlink" Target="https://eur-lex.europa.eu/legal-content/EN/TXT/?qid=1568891859235&amp;uri=CELEX%3A32018H1210%2801%29" TargetMode="External"/><Relationship Id="rId1" Type="http://schemas.openxmlformats.org/officeDocument/2006/relationships/slideLayout" Target="../slideLayouts/slideLayout2.xml"/><Relationship Id="rId4" Type="http://schemas.openxmlformats.org/officeDocument/2006/relationships/hyperlink" Target="https://eur-lex.europa.eu/legal-content/EN/TXT/?qid=1568891859235&amp;uri=CELEX%3A32018H1210%2801%29#ntr9-C_2018444EN.01000101-E0009"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eur-lex.europa.eu/legal-content/EN/TXT/?qid=1568891859235&amp;uri=CELEX%3A32018H1210%2801%29"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gracons.eu/"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c.europa.eu/assets/eac/education/ects/users-guide/index_en.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lemmens.de/dateien/medien/buecher-ebooks/aca/2013_mobility_windows.pdf"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lemmens.de/dateien/medien/buecher-ebooks/aca/2013_mobility_windows.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lemmens.de/dateien/medien/buecher-ebooks/aca/2013_mobility_windows.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www.hrk-nexus.de/fileadmin/redaktion/hrk-nexus/07-Downloads/07-01-Tagungen/07-01-71_Verbesserung_von_Anerkennung_Berlin/Session_4_Ferencz.pdf"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erasmus-plus.ec.europa.eu/document/erasmus-programme-guide-2022"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erasmus-plus.ec.europa.eu/document/erasmus-programme-guide-202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dzs.cz/program/evropsky-sbor-solidarity" TargetMode="External"/><Relationship Id="rId3" Type="http://schemas.openxmlformats.org/officeDocument/2006/relationships/hyperlink" Target="https://erasmus-plus.ec.europa.eu/cs/opportunities/individuals/studenti" TargetMode="External"/><Relationship Id="rId7" Type="http://schemas.openxmlformats.org/officeDocument/2006/relationships/hyperlink" Target="https://www.dzs.cz/program/erasmus" TargetMode="External"/><Relationship Id="rId2" Type="http://schemas.openxmlformats.org/officeDocument/2006/relationships/hyperlink" Target="https://erasmus-plus.ec.europa.eu/opportunities/individuals/students" TargetMode="External"/><Relationship Id="rId1" Type="http://schemas.openxmlformats.org/officeDocument/2006/relationships/slideLayout" Target="../slideLayouts/slideLayout2.xml"/><Relationship Id="rId6" Type="http://schemas.openxmlformats.org/officeDocument/2006/relationships/hyperlink" Target="https://www.dzs.cz/vyjezdy-pobyty" TargetMode="External"/><Relationship Id="rId5" Type="http://schemas.openxmlformats.org/officeDocument/2006/relationships/hyperlink" Target="https://ec.europa.eu/research/mariecurieactions/" TargetMode="External"/><Relationship Id="rId4" Type="http://schemas.openxmlformats.org/officeDocument/2006/relationships/hyperlink" Target="https://erasmus-plus.ec.europa.eu/opportunities/organisations/cooperation-among-organisations-and-institutions/erasmus-mundus-joint-masters" TargetMode="External"/><Relationship Id="rId9" Type="http://schemas.openxmlformats.org/officeDocument/2006/relationships/hyperlink" Target="https://www.msmt.cz/mezinarodni-vztah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8000">
              <a:schemeClr val="accent1">
                <a:lumMod val="45000"/>
                <a:lumOff val="55000"/>
              </a:schemeClr>
            </a:gs>
            <a:gs pos="73000">
              <a:schemeClr val="accent1">
                <a:lumMod val="45000"/>
                <a:lumOff val="55000"/>
              </a:schemeClr>
            </a:gs>
            <a:gs pos="89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AD25DC-8F42-4BDB-9D90-26DBA7B86C56}"/>
              </a:ext>
            </a:extLst>
          </p:cNvPr>
          <p:cNvSpPr>
            <a:spLocks noGrp="1"/>
          </p:cNvSpPr>
          <p:nvPr>
            <p:ph type="ctrTitle"/>
          </p:nvPr>
        </p:nvSpPr>
        <p:spPr>
          <a:xfrm>
            <a:off x="1524000" y="1890058"/>
            <a:ext cx="9144000" cy="2042845"/>
          </a:xfrm>
        </p:spPr>
        <p:txBody>
          <a:bodyPr>
            <a:normAutofit/>
          </a:bodyPr>
          <a:lstStyle/>
          <a:p>
            <a:r>
              <a:rPr lang="cs-CZ" sz="4800" dirty="0">
                <a:effectLst/>
                <a:latin typeface="Calibri" panose="020F0502020204030204" pitchFamily="34" charset="0"/>
                <a:ea typeface="Calibri" panose="020F0502020204030204" pitchFamily="34" charset="0"/>
              </a:rPr>
              <a:t> </a:t>
            </a:r>
            <a:r>
              <a:rPr lang="cs-CZ" sz="4800" b="1" dirty="0">
                <a:solidFill>
                  <a:srgbClr val="008080"/>
                </a:solidFill>
                <a:effectLst/>
                <a:latin typeface="Calibri" panose="020F0502020204030204" pitchFamily="34" charset="0"/>
                <a:ea typeface="Calibri" panose="020F0502020204030204" pitchFamily="34" charset="0"/>
              </a:rPr>
              <a:t>Uznávání krátkodobých mobilit </a:t>
            </a:r>
            <a:br>
              <a:rPr lang="cs-CZ" sz="4800" b="1" dirty="0">
                <a:solidFill>
                  <a:srgbClr val="008080"/>
                </a:solidFill>
                <a:effectLst/>
                <a:latin typeface="Calibri" panose="020F0502020204030204" pitchFamily="34" charset="0"/>
                <a:ea typeface="Calibri" panose="020F0502020204030204" pitchFamily="34" charset="0"/>
              </a:rPr>
            </a:br>
            <a:r>
              <a:rPr lang="cs-CZ" sz="4800" b="1" dirty="0">
                <a:solidFill>
                  <a:srgbClr val="008080"/>
                </a:solidFill>
                <a:effectLst/>
                <a:latin typeface="Calibri" panose="020F0502020204030204" pitchFamily="34" charset="0"/>
                <a:ea typeface="Calibri" panose="020F0502020204030204" pitchFamily="34" charset="0"/>
              </a:rPr>
              <a:t>v českém kontextu</a:t>
            </a:r>
            <a:endParaRPr lang="cs-CZ" sz="4800" dirty="0"/>
          </a:p>
        </p:txBody>
      </p:sp>
      <p:sp>
        <p:nvSpPr>
          <p:cNvPr id="3" name="Podnadpis 2">
            <a:extLst>
              <a:ext uri="{FF2B5EF4-FFF2-40B4-BE49-F238E27FC236}">
                <a16:creationId xmlns:a16="http://schemas.microsoft.com/office/drawing/2014/main" id="{DC125674-364C-43FB-AC3C-DB2CE7F9EDDA}"/>
              </a:ext>
            </a:extLst>
          </p:cNvPr>
          <p:cNvSpPr>
            <a:spLocks noGrp="1"/>
          </p:cNvSpPr>
          <p:nvPr>
            <p:ph type="subTitle" idx="1"/>
          </p:nvPr>
        </p:nvSpPr>
        <p:spPr>
          <a:xfrm>
            <a:off x="1524000" y="4699819"/>
            <a:ext cx="9144000" cy="1289817"/>
          </a:xfrm>
        </p:spPr>
        <p:txBody>
          <a:bodyPr/>
          <a:lstStyle/>
          <a:p>
            <a:r>
              <a:rPr lang="cs-CZ" dirty="0"/>
              <a:t>PhDr. Ivana Herglová, Ph.D.</a:t>
            </a:r>
          </a:p>
          <a:p>
            <a:r>
              <a:rPr lang="cs-CZ" dirty="0"/>
              <a:t>Univerzita Karlova + projekt </a:t>
            </a:r>
            <a:r>
              <a:rPr lang="cs-CZ" dirty="0" err="1"/>
              <a:t>Search</a:t>
            </a:r>
            <a:r>
              <a:rPr lang="cs-CZ" dirty="0"/>
              <a:t> </a:t>
            </a:r>
            <a:r>
              <a:rPr lang="cs-CZ" dirty="0" err="1"/>
              <a:t>Engine</a:t>
            </a:r>
            <a:endParaRPr lang="cs-CZ" dirty="0"/>
          </a:p>
        </p:txBody>
      </p:sp>
      <p:pic>
        <p:nvPicPr>
          <p:cNvPr id="5" name="Obrázek 4">
            <a:extLst>
              <a:ext uri="{FF2B5EF4-FFF2-40B4-BE49-F238E27FC236}">
                <a16:creationId xmlns:a16="http://schemas.microsoft.com/office/drawing/2014/main" id="{5D4E076B-FA94-4F33-B7AB-58BBDB63D454}"/>
              </a:ext>
            </a:extLst>
          </p:cNvPr>
          <p:cNvPicPr>
            <a:picLocks noChangeAspect="1"/>
          </p:cNvPicPr>
          <p:nvPr/>
        </p:nvPicPr>
        <p:blipFill>
          <a:blip r:embed="rId2"/>
          <a:stretch>
            <a:fillRect/>
          </a:stretch>
        </p:blipFill>
        <p:spPr>
          <a:xfrm>
            <a:off x="1409294" y="685994"/>
            <a:ext cx="9373412" cy="1204064"/>
          </a:xfrm>
          <a:prstGeom prst="rect">
            <a:avLst/>
          </a:prstGeom>
        </p:spPr>
      </p:pic>
    </p:spTree>
    <p:extLst>
      <p:ext uri="{BB962C8B-B14F-4D97-AF65-F5344CB8AC3E}">
        <p14:creationId xmlns:p14="http://schemas.microsoft.com/office/powerpoint/2010/main" val="259109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7E4A55-F63B-420F-B7CF-963F08B07F9C}"/>
              </a:ext>
            </a:extLst>
          </p:cNvPr>
          <p:cNvSpPr>
            <a:spLocks noGrp="1"/>
          </p:cNvSpPr>
          <p:nvPr>
            <p:ph type="title"/>
          </p:nvPr>
        </p:nvSpPr>
        <p:spPr>
          <a:xfrm>
            <a:off x="487017" y="365124"/>
            <a:ext cx="11280913" cy="2358197"/>
          </a:xfrm>
        </p:spPr>
        <p:txBody>
          <a:bodyPr>
            <a:normAutofit fontScale="90000"/>
          </a:bodyPr>
          <a:lstStyle/>
          <a:p>
            <a:r>
              <a:rPr lang="cs-CZ" b="1" dirty="0"/>
              <a:t>Erasmus+:</a:t>
            </a:r>
            <a:br>
              <a:rPr lang="cs-CZ" b="1" dirty="0"/>
            </a:br>
            <a:r>
              <a:rPr lang="cs-CZ" dirty="0"/>
              <a:t>programy </a:t>
            </a:r>
            <a:r>
              <a:rPr lang="cs-CZ" b="1" dirty="0"/>
              <a:t>Partnerství pro spolupráci </a:t>
            </a:r>
            <a:r>
              <a:rPr lang="cs-CZ" dirty="0"/>
              <a:t>(dříve Strategická partnerství) a </a:t>
            </a:r>
            <a:r>
              <a:rPr lang="cs-CZ" b="1" dirty="0"/>
              <a:t>Vzdělávací mobility jednotlivců</a:t>
            </a:r>
            <a:r>
              <a:rPr lang="cs-CZ" dirty="0"/>
              <a:t> </a:t>
            </a:r>
            <a:br>
              <a:rPr lang="cs-CZ" dirty="0"/>
            </a:br>
            <a:r>
              <a:rPr lang="cs-CZ" dirty="0"/>
              <a:t>a </a:t>
            </a:r>
            <a:r>
              <a:rPr lang="cs-CZ" b="1" dirty="0"/>
              <a:t>automatické uznávání  </a:t>
            </a:r>
          </a:p>
        </p:txBody>
      </p:sp>
      <p:pic>
        <p:nvPicPr>
          <p:cNvPr id="1026" name="Picture 2" descr="Absolventské praktické stáže Erasmus+ | Filozofická fakulta Univerzity  Karlovy">
            <a:extLst>
              <a:ext uri="{FF2B5EF4-FFF2-40B4-BE49-F238E27FC236}">
                <a16:creationId xmlns:a16="http://schemas.microsoft.com/office/drawing/2014/main" id="{25BF3013-0378-441F-B7FF-43960A11C2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2893081"/>
            <a:ext cx="7620000" cy="3429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360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B3109D-3012-4C2E-B73B-21EF7720B245}"/>
              </a:ext>
            </a:extLst>
          </p:cNvPr>
          <p:cNvSpPr>
            <a:spLocks noGrp="1"/>
          </p:cNvSpPr>
          <p:nvPr>
            <p:ph type="title"/>
          </p:nvPr>
        </p:nvSpPr>
        <p:spPr>
          <a:xfrm>
            <a:off x="329380" y="113072"/>
            <a:ext cx="11724967" cy="929147"/>
          </a:xfrm>
        </p:spPr>
        <p:txBody>
          <a:bodyPr>
            <a:normAutofit/>
          </a:bodyPr>
          <a:lstStyle/>
          <a:p>
            <a:r>
              <a:rPr lang="cs-CZ" sz="3200" b="1" dirty="0"/>
              <a:t>Erasmus+: Partnerství pro spolupráci </a:t>
            </a:r>
            <a:r>
              <a:rPr lang="cs-CZ" sz="3200" dirty="0"/>
              <a:t>- Příručka programu Výzva 2022</a:t>
            </a:r>
          </a:p>
        </p:txBody>
      </p:sp>
      <p:sp>
        <p:nvSpPr>
          <p:cNvPr id="3" name="Zástupný obsah 2">
            <a:extLst>
              <a:ext uri="{FF2B5EF4-FFF2-40B4-BE49-F238E27FC236}">
                <a16:creationId xmlns:a16="http://schemas.microsoft.com/office/drawing/2014/main" id="{381F0356-7F6C-4A4B-A750-D2850AB90EF4}"/>
              </a:ext>
            </a:extLst>
          </p:cNvPr>
          <p:cNvSpPr>
            <a:spLocks noGrp="1"/>
          </p:cNvSpPr>
          <p:nvPr>
            <p:ph idx="1"/>
          </p:nvPr>
        </p:nvSpPr>
        <p:spPr>
          <a:xfrm>
            <a:off x="329381" y="1042219"/>
            <a:ext cx="11533238" cy="5702709"/>
          </a:xfrm>
        </p:spPr>
        <p:txBody>
          <a:bodyPr>
            <a:normAutofit fontScale="70000" lnSpcReduction="20000"/>
          </a:bodyPr>
          <a:lstStyle/>
          <a:p>
            <a:pPr marL="0" indent="0">
              <a:buNone/>
            </a:pPr>
            <a:r>
              <a:rPr lang="cs-CZ" b="1" dirty="0"/>
              <a:t>PRIORITY SPECIFICKÉ PRO JEDNOTLIVÉ OBLASTI </a:t>
            </a:r>
            <a:r>
              <a:rPr lang="cs-CZ" dirty="0"/>
              <a:t>(citace ze stran 198 a 199 Příručky)</a:t>
            </a:r>
          </a:p>
          <a:p>
            <a:pPr marL="0" indent="0">
              <a:buNone/>
            </a:pPr>
            <a:r>
              <a:rPr lang="cs-CZ" b="1" i="1" u="sng" dirty="0">
                <a:solidFill>
                  <a:schemeClr val="accent2">
                    <a:lumMod val="75000"/>
                  </a:schemeClr>
                </a:solidFill>
              </a:rPr>
              <a:t>V oblasti vysokoškolského vzdělávání: </a:t>
            </a:r>
          </a:p>
          <a:p>
            <a:pPr marL="0" indent="0">
              <a:buNone/>
            </a:pPr>
            <a:r>
              <a:rPr lang="cs-CZ" i="1" dirty="0"/>
              <a:t>Prioritou budou akce, které jsou klíčové pro dosažení cílů Evropského prostoru vzdělávání. Cílem je podpořit oblast vysokoškolského vzdělávání v tom, aby se stala ještě propojenější, inovativnější, inkluzivnější a </a:t>
            </a:r>
            <a:r>
              <a:rPr lang="cs-CZ" i="1" dirty="0" err="1"/>
              <a:t>digitálnější</a:t>
            </a:r>
            <a:r>
              <a:rPr lang="cs-CZ" i="1" dirty="0"/>
              <a:t>. Za tímto účelem program podpoří mnohem hlubší a interdisciplinární spolupráci mezi vysokoškolskými institucemi a jejich okolními inovačními systémy a posilování vazeb mezi vzděláváním, výzkumem a inovacemi. </a:t>
            </a:r>
            <a:r>
              <a:rPr lang="cs-CZ" b="1" i="1" u="sng" dirty="0">
                <a:solidFill>
                  <a:schemeClr val="accent2">
                    <a:lumMod val="75000"/>
                  </a:schemeClr>
                </a:solidFill>
              </a:rPr>
              <a:t>Důraz bude kladen zejména na posílení inkluze, mobility, digitalizace, celoživotního učení, zajištění kvality a automatického uznávání.</a:t>
            </a:r>
            <a:r>
              <a:rPr lang="cs-CZ" i="1" dirty="0"/>
              <a:t> Základním cílem je urychlit transformaci vysokoškolského vzdělávání v celé Evropě, aby bylo možné vyškolit budoucí generace ve společném vytváření znalostí pro odolnou, inkluzivní a udržitelnou společnost. </a:t>
            </a:r>
          </a:p>
          <a:p>
            <a:pPr marL="0" indent="0">
              <a:buNone/>
            </a:pPr>
            <a:r>
              <a:rPr lang="cs-CZ" b="1" i="1" dirty="0"/>
              <a:t>Podpora vzájemně propojených systémů vysokoškolského vzdělávání: </a:t>
            </a:r>
          </a:p>
          <a:p>
            <a:pPr marL="0" indent="0">
              <a:buNone/>
            </a:pPr>
            <a:r>
              <a:rPr lang="cs-CZ" i="1" dirty="0"/>
              <a:t>Program se zaměří na posílení strategické a strukturované spolupráce mezi vysokoškolskými institucemi prostřednictvím: a) podpory vývoje a testování různých typů modelů spolupráce, včetně virtuální a kombinované spolupráce a používání různých digitálních nástrojů a online platforem; </a:t>
            </a:r>
            <a:r>
              <a:rPr lang="cs-CZ" b="1" i="1" u="sng" dirty="0">
                <a:solidFill>
                  <a:schemeClr val="accent2">
                    <a:lumMod val="75000"/>
                  </a:schemeClr>
                </a:solidFill>
              </a:rPr>
              <a:t>b) zvýšení mobility zavedením automatického vzájemného uznávání kvalifikací a výsledků učení a začleněním mobility do kurikul</a:t>
            </a:r>
            <a:r>
              <a:rPr lang="cs-CZ" i="1" dirty="0"/>
              <a:t>; c) podpory vysokoškolských institucí při provádění zásad boloňského procesu a nástrojů ke zvýšení mobility pro všechny.</a:t>
            </a:r>
          </a:p>
          <a:p>
            <a:pPr marL="0" indent="0">
              <a:buNone/>
            </a:pPr>
            <a:r>
              <a:rPr lang="cs-CZ" b="1" i="1" dirty="0"/>
              <a:t>Vytvoření inkluzivních systémů vysokoškolského vzdělávání: </a:t>
            </a:r>
          </a:p>
          <a:p>
            <a:pPr marL="0" indent="0">
              <a:buNone/>
            </a:pPr>
            <a:r>
              <a:rPr lang="cs-CZ" i="1" dirty="0"/>
              <a:t>Program podpoří </a:t>
            </a:r>
            <a:r>
              <a:rPr lang="cs-CZ" b="1" i="1" u="sng" dirty="0">
                <a:solidFill>
                  <a:schemeClr val="accent2">
                    <a:lumMod val="75000"/>
                  </a:schemeClr>
                </a:solidFill>
              </a:rPr>
              <a:t>inkluzivní přístupy k aktivitám v oblasti mobility a spolupráce</a:t>
            </a:r>
            <a:r>
              <a:rPr lang="cs-CZ" i="1" dirty="0"/>
              <a:t>, jako je a) vyšší míra přístupu, účasti a dokončení vzdělání cílových skupin s omezenými příležitostmi … e) podpora občanské angažovanosti prostřednictvím podpory informálního učení a mimoškolních aktivit a </a:t>
            </a:r>
            <a:r>
              <a:rPr lang="cs-CZ" b="1" i="1" u="sng" dirty="0">
                <a:solidFill>
                  <a:schemeClr val="accent2">
                    <a:lumMod val="75000"/>
                  </a:schemeClr>
                </a:solidFill>
              </a:rPr>
              <a:t>uznávání dobrovolné a komunitní práce v akademických výsledcích studentů.</a:t>
            </a:r>
          </a:p>
        </p:txBody>
      </p:sp>
    </p:spTree>
    <p:extLst>
      <p:ext uri="{BB962C8B-B14F-4D97-AF65-F5344CB8AC3E}">
        <p14:creationId xmlns:p14="http://schemas.microsoft.com/office/powerpoint/2010/main" val="508013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B3109D-3012-4C2E-B73B-21EF7720B245}"/>
              </a:ext>
            </a:extLst>
          </p:cNvPr>
          <p:cNvSpPr>
            <a:spLocks noGrp="1"/>
          </p:cNvSpPr>
          <p:nvPr>
            <p:ph type="title"/>
          </p:nvPr>
        </p:nvSpPr>
        <p:spPr>
          <a:xfrm>
            <a:off x="147484" y="103239"/>
            <a:ext cx="11808542" cy="762000"/>
          </a:xfrm>
        </p:spPr>
        <p:txBody>
          <a:bodyPr>
            <a:normAutofit/>
          </a:bodyPr>
          <a:lstStyle/>
          <a:p>
            <a:r>
              <a:rPr lang="cs-CZ" sz="3000" b="1" dirty="0"/>
              <a:t>Erasmus+, KLÍČOVÁ AKCE 1: VZDĚLÁVACÍ MOBILITA JEDNOTLIVCŮ, KA131/171</a:t>
            </a:r>
          </a:p>
        </p:txBody>
      </p:sp>
      <p:sp>
        <p:nvSpPr>
          <p:cNvPr id="3" name="Zástupný obsah 2">
            <a:extLst>
              <a:ext uri="{FF2B5EF4-FFF2-40B4-BE49-F238E27FC236}">
                <a16:creationId xmlns:a16="http://schemas.microsoft.com/office/drawing/2014/main" id="{381F0356-7F6C-4A4B-A750-D2850AB90EF4}"/>
              </a:ext>
            </a:extLst>
          </p:cNvPr>
          <p:cNvSpPr>
            <a:spLocks noGrp="1"/>
          </p:cNvSpPr>
          <p:nvPr>
            <p:ph idx="1"/>
          </p:nvPr>
        </p:nvSpPr>
        <p:spPr>
          <a:xfrm>
            <a:off x="235974" y="776748"/>
            <a:ext cx="11720052" cy="5978014"/>
          </a:xfrm>
        </p:spPr>
        <p:txBody>
          <a:bodyPr>
            <a:noAutofit/>
          </a:bodyPr>
          <a:lstStyle/>
          <a:p>
            <a:pPr marL="0" indent="0">
              <a:buNone/>
            </a:pPr>
            <a:r>
              <a:rPr lang="cs-CZ" sz="1800" b="1" i="1" dirty="0"/>
              <a:t>PROJEKT MOBILITY PRO VYSOKOŠKOLSKÉ STUDENTY A ZAMĚSTNANCE </a:t>
            </a:r>
            <a:r>
              <a:rPr lang="cs-CZ" sz="1800" i="1" dirty="0"/>
              <a:t>(Příručka, str. 40 a následující)</a:t>
            </a:r>
          </a:p>
          <a:p>
            <a:pPr marL="0" indent="0">
              <a:buNone/>
            </a:pPr>
            <a:r>
              <a:rPr lang="cs-CZ" sz="1800" i="1" dirty="0"/>
              <a:t>Tato akce v oblasti vysokoškolské mobility podporuje </a:t>
            </a:r>
            <a:r>
              <a:rPr lang="cs-CZ" sz="1800" i="1" dirty="0">
                <a:solidFill>
                  <a:schemeClr val="accent2">
                    <a:lumMod val="75000"/>
                  </a:schemeClr>
                </a:solidFill>
              </a:rPr>
              <a:t>fyzickou a kombinovanou mobilitu vysokoškolských studentů</a:t>
            </a:r>
            <a:r>
              <a:rPr lang="cs-CZ" sz="1800" i="1" dirty="0"/>
              <a:t> v kterémkoli oboru a cyklu studia (krátký vzdělávací cyklus, bakalářský, magisterský a doktorský stupeň). Studenti mohou buď studovat v zahraničí v partnerské vysokoškolské instituci nebo absolvovat stáž v podniku, výzkumném ústavu, laboratoři, organizaci nebo na jiném vhodném pracovišti v zahraničí. Studenti mohou rovněž kombinovat dobu studia v zahraničí se stáží, což dále zlepšuje výsledky učení a rozvoj průřezových dovedností. Ačkoli je silně podporována dlouhodobá fyzická mobilita, tato akce uznává potřebu nabídnout flexibilnější dobu trvání fyzické mobility, aby se zajistilo, že program bude přístupný studentům ze všech prostředí, situací a studijních oborů. </a:t>
            </a:r>
          </a:p>
          <a:p>
            <a:pPr marL="0" indent="0">
              <a:buNone/>
            </a:pPr>
            <a:r>
              <a:rPr lang="cs-CZ" sz="1800" i="1" dirty="0"/>
              <a:t>…</a:t>
            </a:r>
          </a:p>
          <a:p>
            <a:pPr marL="0" indent="0">
              <a:buNone/>
            </a:pPr>
            <a:r>
              <a:rPr lang="cs-CZ" sz="1800" i="1" dirty="0"/>
              <a:t>Tato akce dále podporuje </a:t>
            </a:r>
            <a:r>
              <a:rPr lang="cs-CZ" sz="1800" i="1" dirty="0">
                <a:solidFill>
                  <a:schemeClr val="accent2">
                    <a:lumMod val="75000"/>
                  </a:schemeClr>
                </a:solidFill>
              </a:rPr>
              <a:t>kombinované intenzivní programy, které umožňují skupinám vysokoškolských institucí vytvářet společně kurikula a aktivity kombinované mobility </a:t>
            </a:r>
            <a:r>
              <a:rPr lang="cs-CZ" sz="1800" i="1" dirty="0"/>
              <a:t>pro studenty i akademické a administrativní pracovníky. </a:t>
            </a:r>
          </a:p>
          <a:p>
            <a:pPr marL="0" indent="0">
              <a:buNone/>
            </a:pPr>
            <a:r>
              <a:rPr lang="cs-CZ" sz="1800" i="1" dirty="0"/>
              <a:t>…</a:t>
            </a:r>
          </a:p>
          <a:p>
            <a:pPr marL="0" indent="0">
              <a:buNone/>
            </a:pPr>
            <a:r>
              <a:rPr lang="cs-CZ" sz="1800" b="1" i="1" dirty="0"/>
              <a:t>Zúčastněné organizace zapojené do projektu mobility přijímají tyto role a úkoly:  </a:t>
            </a:r>
          </a:p>
          <a:p>
            <a:pPr marL="0" indent="0">
              <a:buNone/>
            </a:pPr>
            <a:r>
              <a:rPr lang="cs-CZ" sz="1800" b="1" i="1" dirty="0"/>
              <a:t>Vysílající organizace: </a:t>
            </a:r>
            <a:r>
              <a:rPr lang="cs-CZ" sz="1800" i="1" dirty="0"/>
              <a:t>odpovídá za výběr studentů/zaměstnanců a jejich vyslání do zahraničí. To zahrnuje také vyplácení grantů (u organizací z členských států a třetích zemí přidružených k programu), přípravu, monitorování a </a:t>
            </a:r>
            <a:r>
              <a:rPr lang="cs-CZ" sz="1800" i="1" dirty="0">
                <a:solidFill>
                  <a:schemeClr val="accent2">
                    <a:lumMod val="75000"/>
                  </a:schemeClr>
                </a:solidFill>
              </a:rPr>
              <a:t>automatické uznávání související s dobou trvání mobility.   </a:t>
            </a:r>
            <a:r>
              <a:rPr lang="cs-CZ" sz="1800" i="1" dirty="0"/>
              <a:t>…</a:t>
            </a:r>
          </a:p>
          <a:p>
            <a:pPr marL="0" indent="0">
              <a:buNone/>
            </a:pPr>
            <a:r>
              <a:rPr lang="cs-CZ" sz="1800" i="1" dirty="0"/>
              <a:t>Před začátkem pobytu se musí vysílající a přijímající organizace společně se studenty/zaměstnanci dohodnout na činnostech, které budou studenti nebo zaměstnanci vykonávat. Se studenty tak učiní ve studijní smlouvě (learning </a:t>
            </a:r>
            <a:r>
              <a:rPr lang="cs-CZ" sz="1800" i="1" dirty="0" err="1"/>
              <a:t>agreement</a:t>
            </a:r>
            <a:r>
              <a:rPr lang="cs-CZ" sz="1800" i="1" dirty="0"/>
              <a:t>), se zaměstnanci v dohodě o mobilitě (mobility </a:t>
            </a:r>
            <a:r>
              <a:rPr lang="cs-CZ" sz="1800" i="1" dirty="0" err="1"/>
              <a:t>agreement</a:t>
            </a:r>
            <a:r>
              <a:rPr lang="cs-CZ" sz="1800" i="1" dirty="0"/>
              <a:t>). </a:t>
            </a:r>
            <a:r>
              <a:rPr lang="cs-CZ" sz="1800" i="1" dirty="0">
                <a:solidFill>
                  <a:schemeClr val="accent2">
                    <a:lumMod val="75000"/>
                  </a:schemeClr>
                </a:solidFill>
              </a:rPr>
              <a:t>Tyto dohody určují obsah pro období zahraniční mobility a upřesňují podmínky formálního uznání každé ze stran.</a:t>
            </a:r>
          </a:p>
        </p:txBody>
      </p:sp>
    </p:spTree>
    <p:extLst>
      <p:ext uri="{BB962C8B-B14F-4D97-AF65-F5344CB8AC3E}">
        <p14:creationId xmlns:p14="http://schemas.microsoft.com/office/powerpoint/2010/main" val="4073173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B3109D-3012-4C2E-B73B-21EF7720B245}"/>
              </a:ext>
            </a:extLst>
          </p:cNvPr>
          <p:cNvSpPr>
            <a:spLocks noGrp="1"/>
          </p:cNvSpPr>
          <p:nvPr>
            <p:ph type="title"/>
          </p:nvPr>
        </p:nvSpPr>
        <p:spPr>
          <a:xfrm>
            <a:off x="698090" y="353961"/>
            <a:ext cx="11257936" cy="393292"/>
          </a:xfrm>
        </p:spPr>
        <p:txBody>
          <a:bodyPr>
            <a:normAutofit fontScale="90000"/>
          </a:bodyPr>
          <a:lstStyle/>
          <a:p>
            <a:r>
              <a:rPr lang="cs-CZ" sz="3000" b="1" dirty="0"/>
              <a:t>Erasmus+, KLÍČOVÁ AKCE 1: VZDĚLÁVACÍ MOBILITA JEDNOTLIVCŮ, KA131/171</a:t>
            </a:r>
          </a:p>
        </p:txBody>
      </p:sp>
      <p:sp>
        <p:nvSpPr>
          <p:cNvPr id="3" name="Zástupný obsah 2">
            <a:extLst>
              <a:ext uri="{FF2B5EF4-FFF2-40B4-BE49-F238E27FC236}">
                <a16:creationId xmlns:a16="http://schemas.microsoft.com/office/drawing/2014/main" id="{381F0356-7F6C-4A4B-A750-D2850AB90EF4}"/>
              </a:ext>
            </a:extLst>
          </p:cNvPr>
          <p:cNvSpPr>
            <a:spLocks noGrp="1"/>
          </p:cNvSpPr>
          <p:nvPr>
            <p:ph idx="1"/>
          </p:nvPr>
        </p:nvSpPr>
        <p:spPr>
          <a:xfrm>
            <a:off x="235974" y="747253"/>
            <a:ext cx="11720052" cy="6027174"/>
          </a:xfr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accent1"/>
            </a:solidFill>
          </a:ln>
        </p:spPr>
        <p:txBody>
          <a:bodyPr>
            <a:noAutofit/>
          </a:bodyPr>
          <a:lstStyle/>
          <a:p>
            <a:pPr marL="0" indent="0" algn="l">
              <a:buNone/>
            </a:pPr>
            <a:r>
              <a:rPr lang="cs-CZ" sz="2400" b="1" i="0" dirty="0">
                <a:solidFill>
                  <a:schemeClr val="accent2">
                    <a:lumMod val="75000"/>
                  </a:schemeClr>
                </a:solidFill>
                <a:effectLst/>
              </a:rPr>
              <a:t>Uznávání absolvovaného studia v zahraničí</a:t>
            </a:r>
          </a:p>
          <a:p>
            <a:pPr marL="0" indent="0" algn="l">
              <a:buNone/>
            </a:pPr>
            <a:r>
              <a:rPr lang="cs-CZ" sz="1800" b="0" i="0" u="sng" dirty="0">
                <a:solidFill>
                  <a:schemeClr val="accent2">
                    <a:lumMod val="75000"/>
                  </a:schemeClr>
                </a:solidFill>
                <a:effectLst/>
              </a:rPr>
              <a:t>Před odjezdem do zahraničí:</a:t>
            </a:r>
          </a:p>
          <a:p>
            <a:pPr algn="l">
              <a:buFont typeface="+mj-lt"/>
              <a:buAutoNum type="arabicPeriod"/>
            </a:pPr>
            <a:r>
              <a:rPr lang="cs-CZ" sz="1800" b="0" i="0" dirty="0">
                <a:solidFill>
                  <a:srgbClr val="000000"/>
                </a:solidFill>
                <a:effectLst/>
              </a:rPr>
              <a:t>Musí účastník, vysokoškolská instituce, která </a:t>
            </a:r>
            <a:r>
              <a:rPr lang="cs-CZ" sz="1800" dirty="0">
                <a:solidFill>
                  <a:srgbClr val="000000"/>
                </a:solidFill>
              </a:rPr>
              <a:t>ho </a:t>
            </a:r>
            <a:r>
              <a:rPr lang="cs-CZ" sz="1800" b="0" i="0" dirty="0">
                <a:solidFill>
                  <a:srgbClr val="000000"/>
                </a:solidFill>
                <a:effectLst/>
              </a:rPr>
              <a:t>vysílá, a ta, která ho přijímá, podepsat </a:t>
            </a:r>
            <a:r>
              <a:rPr lang="cs-CZ" sz="1800" b="1" i="0" u="sng" dirty="0">
                <a:solidFill>
                  <a:schemeClr val="accent2">
                    <a:lumMod val="75000"/>
                  </a:schemeClr>
                </a:solidFill>
                <a:effectLst/>
              </a:rPr>
              <a:t>studijní smlouvu (Learning </a:t>
            </a:r>
            <a:r>
              <a:rPr lang="cs-CZ" sz="1800" b="1" i="0" u="sng" dirty="0" err="1">
                <a:solidFill>
                  <a:schemeClr val="accent2">
                    <a:lumMod val="75000"/>
                  </a:schemeClr>
                </a:solidFill>
                <a:effectLst/>
              </a:rPr>
              <a:t>Agreement</a:t>
            </a:r>
            <a:r>
              <a:rPr lang="cs-CZ" sz="1800" b="1" i="0" u="sng" dirty="0">
                <a:solidFill>
                  <a:schemeClr val="accent2">
                    <a:lumMod val="75000"/>
                  </a:schemeClr>
                </a:solidFill>
                <a:effectLst/>
              </a:rPr>
              <a:t>)</a:t>
            </a:r>
            <a:r>
              <a:rPr lang="cs-CZ" sz="1800" b="0" i="0" dirty="0">
                <a:solidFill>
                  <a:srgbClr val="000000"/>
                </a:solidFill>
                <a:effectLst/>
              </a:rPr>
              <a:t>, aby byla zajištěna transparentní příprava studijního výměnného pobytu a aby došlo k </a:t>
            </a:r>
            <a:r>
              <a:rPr lang="cs-CZ" sz="1800" b="0" i="0" dirty="0">
                <a:solidFill>
                  <a:schemeClr val="accent2">
                    <a:lumMod val="75000"/>
                  </a:schemeClr>
                </a:solidFill>
                <a:effectLst/>
              </a:rPr>
              <a:t>dohodě, jakým způsobem budou uznány aktivity, které v zahraničí student úspěšně dokončí.</a:t>
            </a:r>
            <a:r>
              <a:rPr lang="cs-CZ" sz="1800" b="0" i="0" dirty="0">
                <a:solidFill>
                  <a:srgbClr val="000000"/>
                </a:solidFill>
                <a:effectLst/>
              </a:rPr>
              <a:t> Dokument stanoví práva a povinnosti jednotlivých stran.</a:t>
            </a:r>
          </a:p>
          <a:p>
            <a:pPr algn="l">
              <a:buFont typeface="+mj-lt"/>
              <a:buAutoNum type="arabicPeriod"/>
            </a:pPr>
            <a:r>
              <a:rPr lang="cs-CZ" sz="1800" dirty="0">
                <a:solidFill>
                  <a:srgbClr val="000000"/>
                </a:solidFill>
              </a:rPr>
              <a:t>Účastník o</a:t>
            </a:r>
            <a:r>
              <a:rPr lang="cs-CZ" sz="1800" b="0" i="0" dirty="0">
                <a:solidFill>
                  <a:srgbClr val="000000"/>
                </a:solidFill>
                <a:effectLst/>
              </a:rPr>
              <a:t>bdrží </a:t>
            </a:r>
            <a:r>
              <a:rPr lang="cs-CZ" sz="1800" b="0" i="0" dirty="0">
                <a:effectLst/>
              </a:rPr>
              <a:t>chartu studenta programu Erasmus+, </a:t>
            </a:r>
            <a:r>
              <a:rPr lang="cs-CZ" sz="1800" b="0" i="0" dirty="0">
                <a:solidFill>
                  <a:srgbClr val="000000"/>
                </a:solidFill>
                <a:effectLst/>
              </a:rPr>
              <a:t>ve které jsou uvedena jeho práva a povinnosti během studijního pobytu v zahraničí.</a:t>
            </a:r>
          </a:p>
          <a:p>
            <a:pPr marL="0" indent="0" algn="l">
              <a:buNone/>
            </a:pPr>
            <a:r>
              <a:rPr lang="cs-CZ" sz="1800" b="0" i="0" u="sng" dirty="0">
                <a:solidFill>
                  <a:schemeClr val="accent2">
                    <a:lumMod val="75000"/>
                  </a:schemeClr>
                </a:solidFill>
                <a:effectLst/>
              </a:rPr>
              <a:t>Po skončení období studia v zahraničí:</a:t>
            </a:r>
          </a:p>
          <a:p>
            <a:pPr algn="l">
              <a:buFont typeface="+mj-lt"/>
              <a:buAutoNum type="arabicPeriod"/>
            </a:pPr>
            <a:r>
              <a:rPr lang="cs-CZ" sz="1800" b="0" i="0" dirty="0">
                <a:solidFill>
                  <a:srgbClr val="000000"/>
                </a:solidFill>
                <a:effectLst/>
              </a:rPr>
              <a:t>Přijímající vysokoškolská instituce musí účastníkovi a jeho vysílající instituci poskytnout </a:t>
            </a:r>
            <a:r>
              <a:rPr lang="cs-CZ" sz="1800" b="1" i="0" u="sng" dirty="0">
                <a:solidFill>
                  <a:schemeClr val="accent2">
                    <a:lumMod val="75000"/>
                  </a:schemeClr>
                </a:solidFill>
                <a:effectLst/>
              </a:rPr>
              <a:t>výpis absolvovaných kurzů a studijních výsledků dokládající splnění dohodnutého programu (</a:t>
            </a:r>
            <a:r>
              <a:rPr lang="cs-CZ" sz="1800" b="1" i="0" u="sng" dirty="0" err="1">
                <a:solidFill>
                  <a:schemeClr val="accent2">
                    <a:lumMod val="75000"/>
                  </a:schemeClr>
                </a:solidFill>
                <a:effectLst/>
              </a:rPr>
              <a:t>Transcript</a:t>
            </a:r>
            <a:r>
              <a:rPr lang="cs-CZ" sz="1800" b="1" i="0" u="sng" dirty="0">
                <a:solidFill>
                  <a:schemeClr val="accent2">
                    <a:lumMod val="75000"/>
                  </a:schemeClr>
                </a:solidFill>
                <a:effectLst/>
              </a:rPr>
              <a:t> </a:t>
            </a:r>
            <a:r>
              <a:rPr lang="cs-CZ" sz="1800" b="1" i="0" u="sng" dirty="0" err="1">
                <a:solidFill>
                  <a:schemeClr val="accent2">
                    <a:lumMod val="75000"/>
                  </a:schemeClr>
                </a:solidFill>
                <a:effectLst/>
              </a:rPr>
              <a:t>of</a:t>
            </a:r>
            <a:r>
              <a:rPr lang="cs-CZ" sz="1800" b="1" i="0" u="sng" dirty="0">
                <a:solidFill>
                  <a:schemeClr val="accent2">
                    <a:lumMod val="75000"/>
                  </a:schemeClr>
                </a:solidFill>
                <a:effectLst/>
              </a:rPr>
              <a:t> </a:t>
            </a:r>
            <a:r>
              <a:rPr lang="cs-CZ" sz="1800" b="1" i="0" u="sng" dirty="0" err="1">
                <a:solidFill>
                  <a:schemeClr val="accent2">
                    <a:lumMod val="75000"/>
                  </a:schemeClr>
                </a:solidFill>
                <a:effectLst/>
              </a:rPr>
              <a:t>Records</a:t>
            </a:r>
            <a:r>
              <a:rPr lang="cs-CZ" sz="1800" b="1" i="0" u="sng" dirty="0">
                <a:solidFill>
                  <a:schemeClr val="accent2">
                    <a:lumMod val="75000"/>
                  </a:schemeClr>
                </a:solidFill>
                <a:effectLst/>
              </a:rPr>
              <a:t>). Mělo by se tak stát do 5 týdnů po ukončení studijního pobytu.</a:t>
            </a:r>
          </a:p>
          <a:p>
            <a:pPr algn="l">
              <a:buFont typeface="+mj-lt"/>
              <a:buAutoNum type="arabicPeriod"/>
            </a:pPr>
            <a:r>
              <a:rPr lang="cs-CZ" sz="1800" b="1" i="0" u="sng" dirty="0">
                <a:solidFill>
                  <a:schemeClr val="accent2">
                    <a:lumMod val="75000"/>
                  </a:schemeClr>
                </a:solidFill>
                <a:effectLst/>
              </a:rPr>
              <a:t>Tyto kredity musí vysílající vysokoškolská instituce uznat </a:t>
            </a:r>
            <a:r>
              <a:rPr lang="cs-CZ" sz="1800" b="0" i="0" dirty="0">
                <a:solidFill>
                  <a:srgbClr val="000000"/>
                </a:solidFill>
                <a:effectLst/>
              </a:rPr>
              <a:t>(za pomoci </a:t>
            </a:r>
            <a:r>
              <a:rPr lang="cs-CZ" sz="1800" b="0" i="0" u="sng" dirty="0">
                <a:solidFill>
                  <a:schemeClr val="accent2">
                    <a:lumMod val="75000"/>
                  </a:schemeClr>
                </a:solidFill>
                <a:effectLst/>
              </a:rPr>
              <a:t>systému ECTS</a:t>
            </a:r>
            <a:r>
              <a:rPr lang="cs-CZ" sz="1800" b="0" i="0" dirty="0">
                <a:solidFill>
                  <a:schemeClr val="accent2">
                    <a:lumMod val="75000"/>
                  </a:schemeClr>
                </a:solidFill>
                <a:effectLst/>
              </a:rPr>
              <a:t> </a:t>
            </a:r>
            <a:r>
              <a:rPr lang="cs-CZ" sz="1800" b="0" i="0" dirty="0">
                <a:solidFill>
                  <a:srgbClr val="000000"/>
                </a:solidFill>
                <a:effectLst/>
              </a:rPr>
              <a:t>nebo systému rovnocenného) dle </a:t>
            </a:r>
            <a:r>
              <a:rPr lang="cs-CZ" sz="1800" b="0" i="0" u="sng" dirty="0">
                <a:solidFill>
                  <a:schemeClr val="accent2">
                    <a:lumMod val="75000"/>
                  </a:schemeClr>
                </a:solidFill>
                <a:effectLst/>
              </a:rPr>
              <a:t>studijní smlouvy uzavřené před začátkem studijní mobility a bez dalších požadavků</a:t>
            </a:r>
            <a:r>
              <a:rPr lang="cs-CZ" sz="1800" b="0" i="0" dirty="0">
                <a:solidFill>
                  <a:schemeClr val="accent2">
                    <a:lumMod val="75000"/>
                  </a:schemeClr>
                </a:solidFill>
                <a:effectLst/>
              </a:rPr>
              <a:t> </a:t>
            </a:r>
            <a:r>
              <a:rPr lang="cs-CZ" sz="1800" b="0" i="0" dirty="0">
                <a:solidFill>
                  <a:srgbClr val="000000"/>
                </a:solidFill>
                <a:effectLst/>
              </a:rPr>
              <a:t>je zahrnout do programu vedoucího k získání titulu.</a:t>
            </a:r>
          </a:p>
          <a:p>
            <a:pPr algn="l">
              <a:buFont typeface="+mj-lt"/>
              <a:buAutoNum type="arabicPeriod"/>
            </a:pPr>
            <a:r>
              <a:rPr lang="cs-CZ" sz="1800" b="0" i="0" dirty="0">
                <a:solidFill>
                  <a:srgbClr val="000000"/>
                </a:solidFill>
                <a:effectLst/>
              </a:rPr>
              <a:t>Pokud se </a:t>
            </a:r>
            <a:r>
              <a:rPr lang="cs-CZ" sz="1800" dirty="0">
                <a:solidFill>
                  <a:srgbClr val="000000"/>
                </a:solidFill>
              </a:rPr>
              <a:t>vysílající </a:t>
            </a:r>
            <a:r>
              <a:rPr lang="cs-CZ" sz="1800" b="0" i="0" dirty="0">
                <a:solidFill>
                  <a:srgbClr val="000000"/>
                </a:solidFill>
                <a:effectLst/>
              </a:rPr>
              <a:t>vysokoškolská instituce nachází v zemi programu, mělo by být období mobility rovněž zaznamenáno v </a:t>
            </a:r>
            <a:r>
              <a:rPr lang="cs-CZ" sz="1800" b="1" i="0" u="sng" dirty="0">
                <a:solidFill>
                  <a:schemeClr val="accent2">
                    <a:lumMod val="75000"/>
                  </a:schemeClr>
                </a:solidFill>
                <a:effectLst/>
              </a:rPr>
              <a:t>dodatku k diplomu (</a:t>
            </a:r>
            <a:r>
              <a:rPr lang="cs-CZ" sz="1800" b="1" i="0" u="sng" dirty="0" err="1">
                <a:solidFill>
                  <a:schemeClr val="accent2">
                    <a:lumMod val="75000"/>
                  </a:schemeClr>
                </a:solidFill>
                <a:effectLst/>
              </a:rPr>
              <a:t>Diploma</a:t>
            </a:r>
            <a:r>
              <a:rPr lang="cs-CZ" sz="1800" b="1" i="0" u="sng" dirty="0">
                <a:solidFill>
                  <a:schemeClr val="accent2">
                    <a:lumMod val="75000"/>
                  </a:schemeClr>
                </a:solidFill>
                <a:effectLst/>
              </a:rPr>
              <a:t> </a:t>
            </a:r>
            <a:r>
              <a:rPr lang="cs-CZ" sz="1800" b="1" i="0" u="sng" dirty="0" err="1">
                <a:solidFill>
                  <a:schemeClr val="accent2">
                    <a:lumMod val="75000"/>
                  </a:schemeClr>
                </a:solidFill>
                <a:effectLst/>
              </a:rPr>
              <a:t>Supplement</a:t>
            </a:r>
            <a:r>
              <a:rPr lang="cs-CZ" sz="1800" b="1" i="0" u="sng" dirty="0">
                <a:solidFill>
                  <a:schemeClr val="accent2">
                    <a:lumMod val="75000"/>
                  </a:schemeClr>
                </a:solidFill>
                <a:effectLst/>
              </a:rPr>
              <a:t>)</a:t>
            </a:r>
            <a:r>
              <a:rPr lang="cs-CZ" sz="1800" b="0" i="0" dirty="0">
                <a:solidFill>
                  <a:srgbClr val="000000"/>
                </a:solidFill>
                <a:effectLst/>
              </a:rPr>
              <a:t>.</a:t>
            </a:r>
            <a:endParaRPr lang="cs-CZ" sz="1800" dirty="0">
              <a:solidFill>
                <a:srgbClr val="000000"/>
              </a:solidFill>
            </a:endParaRPr>
          </a:p>
          <a:p>
            <a:pPr marL="0" indent="0">
              <a:buNone/>
            </a:pPr>
            <a:r>
              <a:rPr lang="cs-CZ" sz="1800" b="1" dirty="0">
                <a:solidFill>
                  <a:schemeClr val="accent2">
                    <a:lumMod val="75000"/>
                  </a:schemeClr>
                </a:solidFill>
              </a:rPr>
              <a:t>Obdobná pravidla platí pro </a:t>
            </a:r>
            <a:r>
              <a:rPr lang="cs-CZ" sz="1800" b="1" u="sng" dirty="0">
                <a:solidFill>
                  <a:schemeClr val="accent2">
                    <a:lumMod val="75000"/>
                  </a:schemeClr>
                </a:solidFill>
              </a:rPr>
              <a:t>praktickou stáž</a:t>
            </a:r>
            <a:r>
              <a:rPr lang="cs-CZ" sz="1800" b="1" dirty="0">
                <a:solidFill>
                  <a:schemeClr val="accent2">
                    <a:lumMod val="75000"/>
                  </a:schemeClr>
                </a:solidFill>
              </a:rPr>
              <a:t> programu Erasmus </a:t>
            </a:r>
            <a:r>
              <a:rPr lang="cs-CZ" sz="1800" dirty="0"/>
              <a:t>– v případě </a:t>
            </a:r>
            <a:r>
              <a:rPr lang="cs-CZ" sz="1800" dirty="0">
                <a:solidFill>
                  <a:schemeClr val="accent2">
                    <a:lumMod val="75000"/>
                  </a:schemeClr>
                </a:solidFill>
              </a:rPr>
              <a:t>absolventské stáže </a:t>
            </a:r>
            <a:r>
              <a:rPr lang="cs-CZ" sz="1800" dirty="0"/>
              <a:t>s tím rozdílem, že zápis výsledků již není možný do </a:t>
            </a:r>
            <a:r>
              <a:rPr lang="cs-CZ" sz="1800" dirty="0" err="1"/>
              <a:t>Diploma</a:t>
            </a:r>
            <a:r>
              <a:rPr lang="cs-CZ" sz="1800" dirty="0"/>
              <a:t> </a:t>
            </a:r>
            <a:r>
              <a:rPr lang="cs-CZ" sz="1800" dirty="0" err="1"/>
              <a:t>Supplement</a:t>
            </a:r>
            <a:r>
              <a:rPr lang="cs-CZ" sz="1800" dirty="0"/>
              <a:t>, ale děje se tak např. do </a:t>
            </a:r>
            <a:r>
              <a:rPr lang="cs-CZ" sz="1800" b="1" u="sng" dirty="0" err="1">
                <a:solidFill>
                  <a:schemeClr val="accent2">
                    <a:lumMod val="75000"/>
                  </a:schemeClr>
                </a:solidFill>
              </a:rPr>
              <a:t>Europass</a:t>
            </a:r>
            <a:r>
              <a:rPr lang="cs-CZ" sz="1800" b="1" u="sng" dirty="0">
                <a:solidFill>
                  <a:schemeClr val="accent2">
                    <a:lumMod val="75000"/>
                  </a:schemeClr>
                </a:solidFill>
              </a:rPr>
              <a:t> Mobility.  </a:t>
            </a:r>
          </a:p>
        </p:txBody>
      </p:sp>
    </p:spTree>
    <p:extLst>
      <p:ext uri="{BB962C8B-B14F-4D97-AF65-F5344CB8AC3E}">
        <p14:creationId xmlns:p14="http://schemas.microsoft.com/office/powerpoint/2010/main" val="293252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B3109D-3012-4C2E-B73B-21EF7720B245}"/>
              </a:ext>
            </a:extLst>
          </p:cNvPr>
          <p:cNvSpPr>
            <a:spLocks noGrp="1"/>
          </p:cNvSpPr>
          <p:nvPr>
            <p:ph type="title"/>
          </p:nvPr>
        </p:nvSpPr>
        <p:spPr>
          <a:xfrm>
            <a:off x="838200" y="181849"/>
            <a:ext cx="10515600" cy="1815916"/>
          </a:xfrm>
        </p:spPr>
        <p:txBody>
          <a:bodyPr>
            <a:normAutofit/>
          </a:bodyPr>
          <a:lstStyle/>
          <a:p>
            <a:r>
              <a:rPr lang="cs-CZ" b="1" i="0" dirty="0">
                <a:solidFill>
                  <a:srgbClr val="0E3051"/>
                </a:solidFill>
                <a:effectLst/>
                <a:latin typeface="+mn-lt"/>
              </a:rPr>
              <a:t>Erasmus+: </a:t>
            </a:r>
            <a:r>
              <a:rPr lang="cs-CZ" sz="4400" b="1" dirty="0"/>
              <a:t>Vzdělávací mobilita jednotlivců</a:t>
            </a:r>
            <a:br>
              <a:rPr lang="cs-CZ" sz="4400" b="1" dirty="0"/>
            </a:br>
            <a:endParaRPr lang="cs-CZ" dirty="0">
              <a:latin typeface="+mn-lt"/>
            </a:endParaRPr>
          </a:p>
        </p:txBody>
      </p:sp>
      <p:sp>
        <p:nvSpPr>
          <p:cNvPr id="3" name="Zástupný obsah 2">
            <a:extLst>
              <a:ext uri="{FF2B5EF4-FFF2-40B4-BE49-F238E27FC236}">
                <a16:creationId xmlns:a16="http://schemas.microsoft.com/office/drawing/2014/main" id="{381F0356-7F6C-4A4B-A750-D2850AB90EF4}"/>
              </a:ext>
            </a:extLst>
          </p:cNvPr>
          <p:cNvSpPr>
            <a:spLocks noGrp="1"/>
          </p:cNvSpPr>
          <p:nvPr>
            <p:ph idx="1"/>
          </p:nvPr>
        </p:nvSpPr>
        <p:spPr>
          <a:xfrm>
            <a:off x="838200" y="1331843"/>
            <a:ext cx="10515600" cy="4845120"/>
          </a:xfrm>
        </p:spPr>
        <p:txBody>
          <a:bodyPr/>
          <a:lstStyle/>
          <a:p>
            <a:pPr marL="0" indent="0">
              <a:buNone/>
            </a:pPr>
            <a:r>
              <a:rPr lang="en-US" b="1" i="0" dirty="0">
                <a:solidFill>
                  <a:srgbClr val="0E3051"/>
                </a:solidFill>
                <a:effectLst/>
                <a:latin typeface="+mn-lt"/>
              </a:rPr>
              <a:t>Guidelines on how to use the Online Learning Agreement for Studies</a:t>
            </a:r>
            <a:endParaRPr lang="cs-CZ" b="1" i="0" dirty="0">
              <a:solidFill>
                <a:srgbClr val="0E3051"/>
              </a:solidFill>
              <a:effectLst/>
              <a:latin typeface="+mn-lt"/>
            </a:endParaRPr>
          </a:p>
          <a:p>
            <a:pPr marL="0" indent="0">
              <a:buNone/>
            </a:pPr>
            <a:r>
              <a:rPr lang="cs-CZ" dirty="0">
                <a:hlinkClick r:id="rId2"/>
              </a:rPr>
              <a:t>https://erasmus-plus.ec.europa.eu/document/guidelines-on-how-to-use-the-online-learning-agreement-for-studies</a:t>
            </a:r>
            <a:r>
              <a:rPr lang="cs-CZ" dirty="0"/>
              <a:t> </a:t>
            </a:r>
            <a:r>
              <a:rPr lang="cs-CZ" i="1" dirty="0"/>
              <a:t>(publikace: 29. 9. 2021)</a:t>
            </a:r>
            <a:endParaRPr lang="cs-CZ" b="1" i="1" dirty="0">
              <a:solidFill>
                <a:srgbClr val="0E3051"/>
              </a:solidFill>
            </a:endParaRPr>
          </a:p>
          <a:p>
            <a:pPr marL="0" indent="0">
              <a:buNone/>
            </a:pPr>
            <a:endParaRPr lang="cs-CZ" dirty="0"/>
          </a:p>
          <a:p>
            <a:pPr marL="0" indent="0">
              <a:buNone/>
            </a:pPr>
            <a:endParaRPr lang="cs-CZ" dirty="0"/>
          </a:p>
        </p:txBody>
      </p:sp>
      <p:pic>
        <p:nvPicPr>
          <p:cNvPr id="5" name="Obrázek 4">
            <a:extLst>
              <a:ext uri="{FF2B5EF4-FFF2-40B4-BE49-F238E27FC236}">
                <a16:creationId xmlns:a16="http://schemas.microsoft.com/office/drawing/2014/main" id="{6453BA66-ED92-457A-8176-10DD314F1918}"/>
              </a:ext>
            </a:extLst>
          </p:cNvPr>
          <p:cNvPicPr>
            <a:picLocks noChangeAspect="1"/>
          </p:cNvPicPr>
          <p:nvPr/>
        </p:nvPicPr>
        <p:blipFill>
          <a:blip r:embed="rId3"/>
          <a:stretch>
            <a:fillRect/>
          </a:stretch>
        </p:blipFill>
        <p:spPr>
          <a:xfrm>
            <a:off x="2326895" y="2826580"/>
            <a:ext cx="7538209" cy="3710424"/>
          </a:xfrm>
          <a:prstGeom prst="rect">
            <a:avLst/>
          </a:prstGeom>
          <a:ln>
            <a:solidFill>
              <a:schemeClr val="accent1"/>
            </a:solidFill>
          </a:ln>
        </p:spPr>
      </p:pic>
    </p:spTree>
    <p:extLst>
      <p:ext uri="{BB962C8B-B14F-4D97-AF65-F5344CB8AC3E}">
        <p14:creationId xmlns:p14="http://schemas.microsoft.com/office/powerpoint/2010/main" val="1267005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B3109D-3012-4C2E-B73B-21EF7720B245}"/>
              </a:ext>
            </a:extLst>
          </p:cNvPr>
          <p:cNvSpPr>
            <a:spLocks noGrp="1"/>
          </p:cNvSpPr>
          <p:nvPr>
            <p:ph type="title"/>
          </p:nvPr>
        </p:nvSpPr>
        <p:spPr>
          <a:xfrm>
            <a:off x="226141" y="353960"/>
            <a:ext cx="11739717" cy="688259"/>
          </a:xfrm>
        </p:spPr>
        <p:txBody>
          <a:bodyPr>
            <a:normAutofit fontScale="90000"/>
          </a:bodyPr>
          <a:lstStyle/>
          <a:p>
            <a:br>
              <a:rPr lang="cs-CZ" sz="3600" b="1" i="0" dirty="0">
                <a:solidFill>
                  <a:srgbClr val="0E3051"/>
                </a:solidFill>
                <a:effectLst/>
                <a:latin typeface="+mn-lt"/>
              </a:rPr>
            </a:br>
            <a:r>
              <a:rPr lang="en-US" sz="3600" b="1" i="0" dirty="0">
                <a:solidFill>
                  <a:srgbClr val="0E3051"/>
                </a:solidFill>
                <a:effectLst/>
                <a:latin typeface="+mn-lt"/>
              </a:rPr>
              <a:t>Guidelines on how to use the Online Learning Agreement for Studies</a:t>
            </a:r>
            <a:br>
              <a:rPr lang="cs-CZ" b="1" i="0" dirty="0">
                <a:solidFill>
                  <a:srgbClr val="0E3051"/>
                </a:solidFill>
                <a:effectLst/>
                <a:latin typeface="+mn-lt"/>
              </a:rPr>
            </a:br>
            <a:endParaRPr lang="cs-CZ" dirty="0"/>
          </a:p>
        </p:txBody>
      </p:sp>
      <p:sp>
        <p:nvSpPr>
          <p:cNvPr id="3" name="Zástupný obsah 2">
            <a:extLst>
              <a:ext uri="{FF2B5EF4-FFF2-40B4-BE49-F238E27FC236}">
                <a16:creationId xmlns:a16="http://schemas.microsoft.com/office/drawing/2014/main" id="{381F0356-7F6C-4A4B-A750-D2850AB90EF4}"/>
              </a:ext>
            </a:extLst>
          </p:cNvPr>
          <p:cNvSpPr>
            <a:spLocks noGrp="1"/>
          </p:cNvSpPr>
          <p:nvPr>
            <p:ph idx="1"/>
          </p:nvPr>
        </p:nvSpPr>
        <p:spPr>
          <a:xfrm>
            <a:off x="334297" y="1111045"/>
            <a:ext cx="11543071" cy="5565058"/>
          </a:xfrm>
        </p:spPr>
        <p:txBody>
          <a:bodyPr>
            <a:normAutofit fontScale="92500" lnSpcReduction="20000"/>
          </a:bodyPr>
          <a:lstStyle/>
          <a:p>
            <a:pPr marL="0" indent="0">
              <a:buNone/>
            </a:pPr>
            <a:r>
              <a:rPr lang="en-US" b="1" dirty="0"/>
              <a:t>Mobility type: Semester(s) </a:t>
            </a:r>
            <a:endParaRPr lang="cs-CZ" b="1" dirty="0"/>
          </a:p>
          <a:p>
            <a:pPr marL="0" indent="0">
              <a:buNone/>
            </a:pPr>
            <a:r>
              <a:rPr lang="en-US" b="1" dirty="0"/>
              <a:t>Educational components (Tables A and B) </a:t>
            </a:r>
            <a:endParaRPr lang="cs-CZ" b="1" dirty="0"/>
          </a:p>
          <a:p>
            <a:pPr marL="0" indent="0">
              <a:buNone/>
            </a:pPr>
            <a:r>
              <a:rPr lang="en-US" i="1" dirty="0"/>
              <a:t>The Learning Agreement must include all the educational components to be carried out by the student at the Receiving Institution (in </a:t>
            </a:r>
            <a:r>
              <a:rPr lang="en-US" i="1" dirty="0">
                <a:solidFill>
                  <a:schemeClr val="accent2">
                    <a:lumMod val="75000"/>
                  </a:schemeClr>
                </a:solidFill>
              </a:rPr>
              <a:t>Table A</a:t>
            </a:r>
            <a:r>
              <a:rPr lang="en-US" i="1" dirty="0"/>
              <a:t>) and it must contain as well the group of educational components that will be replaced in his/her degree by the Sending Institution (in </a:t>
            </a:r>
            <a:r>
              <a:rPr lang="en-US" i="1" dirty="0">
                <a:solidFill>
                  <a:schemeClr val="accent2">
                    <a:lumMod val="75000"/>
                  </a:schemeClr>
                </a:solidFill>
              </a:rPr>
              <a:t>Table B</a:t>
            </a:r>
            <a:r>
              <a:rPr lang="en-US" i="1" dirty="0"/>
              <a:t>) upon successful completion of the study </a:t>
            </a:r>
            <a:r>
              <a:rPr lang="en-US" i="1" dirty="0" err="1"/>
              <a:t>programme</a:t>
            </a:r>
            <a:r>
              <a:rPr lang="en-US" i="1" dirty="0"/>
              <a:t> abroad. It is necessary to fill in Tables A and B thoroughly before the mobility. </a:t>
            </a:r>
            <a:endParaRPr lang="cs-CZ" i="1" dirty="0"/>
          </a:p>
          <a:p>
            <a:pPr marL="0" indent="0">
              <a:buNone/>
            </a:pPr>
            <a:r>
              <a:rPr lang="cs-CZ" i="1" dirty="0"/>
              <a:t>…</a:t>
            </a:r>
          </a:p>
          <a:p>
            <a:pPr marL="0" indent="0">
              <a:buNone/>
            </a:pPr>
            <a:r>
              <a:rPr lang="en-US" i="1" dirty="0"/>
              <a:t>The objective is to make clear that there is no need to have one-to-one correspondence between the components followed abroad and the ones replaced at the Sending Institution. The aim is rather that </a:t>
            </a:r>
            <a:r>
              <a:rPr lang="en-US" i="1" dirty="0">
                <a:solidFill>
                  <a:schemeClr val="accent2">
                    <a:lumMod val="75000"/>
                  </a:schemeClr>
                </a:solidFill>
              </a:rPr>
              <a:t>a group of learning outcomes achieved abroad replaces a group of learning outcomes at the Sending Institution. </a:t>
            </a:r>
            <a:endParaRPr lang="cs-CZ" i="1" dirty="0">
              <a:solidFill>
                <a:schemeClr val="accent2">
                  <a:lumMod val="75000"/>
                </a:schemeClr>
              </a:solidFill>
            </a:endParaRPr>
          </a:p>
          <a:p>
            <a:pPr marL="0" indent="0">
              <a:buNone/>
            </a:pPr>
            <a:r>
              <a:rPr lang="cs-CZ" i="1" dirty="0"/>
              <a:t>…</a:t>
            </a:r>
          </a:p>
          <a:p>
            <a:pPr marL="0" indent="0">
              <a:buNone/>
            </a:pPr>
            <a:r>
              <a:rPr lang="en-US" i="1" dirty="0">
                <a:solidFill>
                  <a:schemeClr val="accent2">
                    <a:lumMod val="75000"/>
                  </a:schemeClr>
                </a:solidFill>
              </a:rPr>
              <a:t>The total number of ECTS credits (or equivalent) in Table B should correspond to the total number of ECTS credits (or equivalent) contained in Table A.</a:t>
            </a:r>
            <a:endParaRPr lang="cs-CZ" i="1" dirty="0">
              <a:solidFill>
                <a:schemeClr val="accent2">
                  <a:lumMod val="75000"/>
                </a:schemeClr>
              </a:solidFill>
            </a:endParaRPr>
          </a:p>
        </p:txBody>
      </p:sp>
    </p:spTree>
    <p:extLst>
      <p:ext uri="{BB962C8B-B14F-4D97-AF65-F5344CB8AC3E}">
        <p14:creationId xmlns:p14="http://schemas.microsoft.com/office/powerpoint/2010/main" val="3435755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B3109D-3012-4C2E-B73B-21EF7720B245}"/>
              </a:ext>
            </a:extLst>
          </p:cNvPr>
          <p:cNvSpPr>
            <a:spLocks noGrp="1"/>
          </p:cNvSpPr>
          <p:nvPr>
            <p:ph type="title"/>
          </p:nvPr>
        </p:nvSpPr>
        <p:spPr>
          <a:xfrm>
            <a:off x="226141" y="353960"/>
            <a:ext cx="11739717" cy="688259"/>
          </a:xfrm>
        </p:spPr>
        <p:txBody>
          <a:bodyPr>
            <a:normAutofit fontScale="90000"/>
          </a:bodyPr>
          <a:lstStyle/>
          <a:p>
            <a:br>
              <a:rPr lang="cs-CZ" sz="3600" b="1" i="0" dirty="0">
                <a:solidFill>
                  <a:srgbClr val="0E3051"/>
                </a:solidFill>
                <a:effectLst/>
                <a:latin typeface="+mn-lt"/>
              </a:rPr>
            </a:br>
            <a:r>
              <a:rPr lang="en-US" sz="3600" b="1" i="0" dirty="0">
                <a:solidFill>
                  <a:srgbClr val="0E3051"/>
                </a:solidFill>
                <a:effectLst/>
                <a:latin typeface="+mn-lt"/>
              </a:rPr>
              <a:t>Guidelines on how to use the Online Learning Agreement for Studies</a:t>
            </a:r>
            <a:br>
              <a:rPr lang="cs-CZ" b="1" i="0" dirty="0">
                <a:solidFill>
                  <a:srgbClr val="0E3051"/>
                </a:solidFill>
                <a:effectLst/>
                <a:latin typeface="+mn-lt"/>
              </a:rPr>
            </a:br>
            <a:endParaRPr lang="cs-CZ" dirty="0"/>
          </a:p>
        </p:txBody>
      </p:sp>
      <p:pic>
        <p:nvPicPr>
          <p:cNvPr id="9" name="Zástupný obsah 8" descr="Obsah obrázku stůl&#10;&#10;Popis byl vytvořen automaticky">
            <a:extLst>
              <a:ext uri="{FF2B5EF4-FFF2-40B4-BE49-F238E27FC236}">
                <a16:creationId xmlns:a16="http://schemas.microsoft.com/office/drawing/2014/main" id="{C40A75E0-244A-434A-B546-16910E890C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2125" y="995551"/>
            <a:ext cx="8515350" cy="5680159"/>
          </a:xfrm>
          <a:ln>
            <a:solidFill>
              <a:schemeClr val="accent1"/>
            </a:solidFill>
          </a:ln>
        </p:spPr>
      </p:pic>
    </p:spTree>
    <p:extLst>
      <p:ext uri="{BB962C8B-B14F-4D97-AF65-F5344CB8AC3E}">
        <p14:creationId xmlns:p14="http://schemas.microsoft.com/office/powerpoint/2010/main" val="375910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B3109D-3012-4C2E-B73B-21EF7720B245}"/>
              </a:ext>
            </a:extLst>
          </p:cNvPr>
          <p:cNvSpPr>
            <a:spLocks noGrp="1"/>
          </p:cNvSpPr>
          <p:nvPr>
            <p:ph type="title"/>
          </p:nvPr>
        </p:nvSpPr>
        <p:spPr>
          <a:xfrm>
            <a:off x="226141" y="353960"/>
            <a:ext cx="11739717" cy="688259"/>
          </a:xfrm>
        </p:spPr>
        <p:txBody>
          <a:bodyPr>
            <a:normAutofit fontScale="90000"/>
          </a:bodyPr>
          <a:lstStyle/>
          <a:p>
            <a:br>
              <a:rPr lang="cs-CZ" sz="3600" b="1" i="0" dirty="0">
                <a:solidFill>
                  <a:srgbClr val="0E3051"/>
                </a:solidFill>
                <a:effectLst/>
                <a:latin typeface="+mn-lt"/>
              </a:rPr>
            </a:br>
            <a:r>
              <a:rPr lang="en-US" sz="3600" b="1" i="0" dirty="0">
                <a:solidFill>
                  <a:srgbClr val="0E3051"/>
                </a:solidFill>
                <a:effectLst/>
                <a:latin typeface="+mn-lt"/>
              </a:rPr>
              <a:t>Guidelines on how to use the Online Learning Agreement for Studies</a:t>
            </a:r>
            <a:br>
              <a:rPr lang="cs-CZ" b="1" i="0" dirty="0">
                <a:solidFill>
                  <a:srgbClr val="0E3051"/>
                </a:solidFill>
                <a:effectLst/>
                <a:latin typeface="+mn-lt"/>
              </a:rPr>
            </a:br>
            <a:endParaRPr lang="cs-CZ" dirty="0"/>
          </a:p>
        </p:txBody>
      </p:sp>
      <p:pic>
        <p:nvPicPr>
          <p:cNvPr id="5" name="Zástupný obsah 4" descr="Obsah obrázku stůl&#10;&#10;Popis byl vytvořen automaticky">
            <a:extLst>
              <a:ext uri="{FF2B5EF4-FFF2-40B4-BE49-F238E27FC236}">
                <a16:creationId xmlns:a16="http://schemas.microsoft.com/office/drawing/2014/main" id="{0DDD1E07-0784-46B3-BCD5-91C2FD65CF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0774" y="1037427"/>
            <a:ext cx="7400925" cy="5688650"/>
          </a:xfrm>
          <a:ln>
            <a:solidFill>
              <a:schemeClr val="accent1"/>
            </a:solidFill>
          </a:ln>
        </p:spPr>
      </p:pic>
    </p:spTree>
    <p:extLst>
      <p:ext uri="{BB962C8B-B14F-4D97-AF65-F5344CB8AC3E}">
        <p14:creationId xmlns:p14="http://schemas.microsoft.com/office/powerpoint/2010/main" val="524295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B3109D-3012-4C2E-B73B-21EF7720B245}"/>
              </a:ext>
            </a:extLst>
          </p:cNvPr>
          <p:cNvSpPr>
            <a:spLocks noGrp="1"/>
          </p:cNvSpPr>
          <p:nvPr>
            <p:ph type="title"/>
          </p:nvPr>
        </p:nvSpPr>
        <p:spPr>
          <a:xfrm>
            <a:off x="226141" y="353960"/>
            <a:ext cx="11739717" cy="688259"/>
          </a:xfrm>
        </p:spPr>
        <p:txBody>
          <a:bodyPr>
            <a:normAutofit fontScale="90000"/>
          </a:bodyPr>
          <a:lstStyle/>
          <a:p>
            <a:br>
              <a:rPr lang="cs-CZ" sz="3600" b="1" i="0" dirty="0">
                <a:solidFill>
                  <a:srgbClr val="0E3051"/>
                </a:solidFill>
                <a:effectLst/>
                <a:latin typeface="+mn-lt"/>
              </a:rPr>
            </a:br>
            <a:r>
              <a:rPr lang="en-US" sz="3600" b="1" i="0" dirty="0">
                <a:solidFill>
                  <a:srgbClr val="0E3051"/>
                </a:solidFill>
                <a:effectLst/>
                <a:latin typeface="+mn-lt"/>
              </a:rPr>
              <a:t>Guidelines on how to use the Online Learning Agreement for Studies</a:t>
            </a:r>
            <a:br>
              <a:rPr lang="cs-CZ" b="1" i="0" dirty="0">
                <a:solidFill>
                  <a:srgbClr val="0E3051"/>
                </a:solidFill>
                <a:effectLst/>
                <a:latin typeface="+mn-lt"/>
              </a:rPr>
            </a:br>
            <a:endParaRPr lang="cs-CZ" dirty="0"/>
          </a:p>
        </p:txBody>
      </p:sp>
      <p:pic>
        <p:nvPicPr>
          <p:cNvPr id="7" name="Obrázek 6" descr="Obsah obrázku text&#10;&#10;Popis byl vytvořen automaticky">
            <a:extLst>
              <a:ext uri="{FF2B5EF4-FFF2-40B4-BE49-F238E27FC236}">
                <a16:creationId xmlns:a16="http://schemas.microsoft.com/office/drawing/2014/main" id="{81F1C22F-1DC8-4C14-8059-479CE1E4D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5194" y="1125847"/>
            <a:ext cx="7811927" cy="5547167"/>
          </a:xfrm>
          <a:prstGeom prst="rect">
            <a:avLst/>
          </a:prstGeom>
          <a:ln>
            <a:solidFill>
              <a:schemeClr val="accent1"/>
            </a:solidFill>
          </a:ln>
        </p:spPr>
      </p:pic>
    </p:spTree>
    <p:extLst>
      <p:ext uri="{BB962C8B-B14F-4D97-AF65-F5344CB8AC3E}">
        <p14:creationId xmlns:p14="http://schemas.microsoft.com/office/powerpoint/2010/main" val="340217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B3109D-3012-4C2E-B73B-21EF7720B245}"/>
              </a:ext>
            </a:extLst>
          </p:cNvPr>
          <p:cNvSpPr>
            <a:spLocks noGrp="1"/>
          </p:cNvSpPr>
          <p:nvPr>
            <p:ph type="title"/>
          </p:nvPr>
        </p:nvSpPr>
        <p:spPr>
          <a:xfrm>
            <a:off x="226141" y="353960"/>
            <a:ext cx="11739717" cy="688259"/>
          </a:xfrm>
        </p:spPr>
        <p:txBody>
          <a:bodyPr>
            <a:normAutofit fontScale="90000"/>
          </a:bodyPr>
          <a:lstStyle/>
          <a:p>
            <a:br>
              <a:rPr lang="cs-CZ" sz="3600" b="1" i="0" dirty="0">
                <a:solidFill>
                  <a:srgbClr val="0E3051"/>
                </a:solidFill>
                <a:effectLst/>
                <a:latin typeface="+mn-lt"/>
              </a:rPr>
            </a:br>
            <a:r>
              <a:rPr lang="en-US" sz="3600" b="1" i="0" dirty="0">
                <a:solidFill>
                  <a:srgbClr val="0E3051"/>
                </a:solidFill>
                <a:effectLst/>
                <a:latin typeface="+mn-lt"/>
              </a:rPr>
              <a:t>Guidelines on how to use the Online Learning Agreement for Studies</a:t>
            </a:r>
            <a:br>
              <a:rPr lang="cs-CZ" b="1" i="0" dirty="0">
                <a:solidFill>
                  <a:srgbClr val="0E3051"/>
                </a:solidFill>
                <a:effectLst/>
                <a:latin typeface="+mn-lt"/>
              </a:rPr>
            </a:br>
            <a:endParaRPr lang="cs-CZ" dirty="0"/>
          </a:p>
        </p:txBody>
      </p:sp>
      <p:pic>
        <p:nvPicPr>
          <p:cNvPr id="4" name="Obrázek 3">
            <a:extLst>
              <a:ext uri="{FF2B5EF4-FFF2-40B4-BE49-F238E27FC236}">
                <a16:creationId xmlns:a16="http://schemas.microsoft.com/office/drawing/2014/main" id="{AA99C486-3D87-4109-8372-71251A07FA5D}"/>
              </a:ext>
            </a:extLst>
          </p:cNvPr>
          <p:cNvPicPr>
            <a:picLocks noChangeAspect="1"/>
          </p:cNvPicPr>
          <p:nvPr/>
        </p:nvPicPr>
        <p:blipFill>
          <a:blip r:embed="rId2"/>
          <a:stretch>
            <a:fillRect/>
          </a:stretch>
        </p:blipFill>
        <p:spPr>
          <a:xfrm>
            <a:off x="2451275" y="1042219"/>
            <a:ext cx="7289447" cy="5611431"/>
          </a:xfrm>
          <a:prstGeom prst="rect">
            <a:avLst/>
          </a:prstGeom>
          <a:ln>
            <a:solidFill>
              <a:schemeClr val="accent1"/>
            </a:solidFill>
          </a:ln>
        </p:spPr>
      </p:pic>
    </p:spTree>
    <p:extLst>
      <p:ext uri="{BB962C8B-B14F-4D97-AF65-F5344CB8AC3E}">
        <p14:creationId xmlns:p14="http://schemas.microsoft.com/office/powerpoint/2010/main" val="3513407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84F0DB-50F6-46EC-B287-EDBA02D5C0C1}"/>
              </a:ext>
            </a:extLst>
          </p:cNvPr>
          <p:cNvSpPr>
            <a:spLocks noGrp="1"/>
          </p:cNvSpPr>
          <p:nvPr>
            <p:ph type="title"/>
          </p:nvPr>
        </p:nvSpPr>
        <p:spPr/>
        <p:txBody>
          <a:bodyPr>
            <a:normAutofit/>
          </a:bodyPr>
          <a:lstStyle/>
          <a:p>
            <a:r>
              <a:rPr lang="cs-CZ" sz="4000" b="1" dirty="0"/>
              <a:t>Definice:</a:t>
            </a:r>
          </a:p>
        </p:txBody>
      </p:sp>
      <p:sp>
        <p:nvSpPr>
          <p:cNvPr id="3" name="Zástupný obsah 2">
            <a:extLst>
              <a:ext uri="{FF2B5EF4-FFF2-40B4-BE49-F238E27FC236}">
                <a16:creationId xmlns:a16="http://schemas.microsoft.com/office/drawing/2014/main" id="{F902716B-D4BD-4D34-A5F6-A2CEEA158423}"/>
              </a:ext>
            </a:extLst>
          </p:cNvPr>
          <p:cNvSpPr>
            <a:spLocks noGrp="1"/>
          </p:cNvSpPr>
          <p:nvPr>
            <p:ph idx="1"/>
          </p:nvPr>
        </p:nvSpPr>
        <p:spPr>
          <a:xfrm>
            <a:off x="838200" y="1838631"/>
            <a:ext cx="10515600" cy="4338331"/>
          </a:xfrm>
        </p:spPr>
        <p:txBody>
          <a:bodyPr>
            <a:normAutofit/>
          </a:bodyPr>
          <a:lstStyle/>
          <a:p>
            <a:pPr marL="0" indent="0" algn="l">
              <a:buNone/>
            </a:pPr>
            <a:r>
              <a:rPr lang="cs-CZ" b="1" i="0" cap="all" dirty="0">
                <a:solidFill>
                  <a:srgbClr val="206875"/>
                </a:solidFill>
                <a:effectLst/>
              </a:rPr>
              <a:t>UZNÁVÁNÍ VZDĚLÁNÍ</a:t>
            </a:r>
          </a:p>
          <a:p>
            <a:pPr algn="l"/>
            <a:r>
              <a:rPr lang="cs-CZ" b="1" i="1" dirty="0">
                <a:solidFill>
                  <a:srgbClr val="000000"/>
                </a:solidFill>
                <a:effectLst/>
              </a:rPr>
              <a:t>Jedná se o uznávání diplomů, kvalifikací nebo částí studijních programů jedné (domácí nebo cizí) vzdělávací instituce jinou vzdělávací institucí. Obvykle je takové uznání považováno za základ pro přijetí na další studium v druhé instituci </a:t>
            </a:r>
            <a:r>
              <a:rPr lang="cs-CZ" b="1" i="1" dirty="0">
                <a:effectLst/>
              </a:rPr>
              <a:t>nebo </a:t>
            </a:r>
            <a:r>
              <a:rPr lang="cs-CZ" b="1" i="1" dirty="0">
                <a:solidFill>
                  <a:schemeClr val="accent2">
                    <a:lumMod val="75000"/>
                  </a:schemeClr>
                </a:solidFill>
                <a:effectLst/>
              </a:rPr>
              <a:t>jako uznání umožňující určitý druh výjimky z povinnosti opakovat studium některých částí programu.</a:t>
            </a:r>
          </a:p>
          <a:p>
            <a:pPr algn="l"/>
            <a:endParaRPr lang="cs-CZ" b="1" dirty="0">
              <a:solidFill>
                <a:srgbClr val="000000"/>
              </a:solidFill>
            </a:endParaRPr>
          </a:p>
          <a:p>
            <a:pPr marL="0" indent="0" algn="l">
              <a:buNone/>
            </a:pPr>
            <a:r>
              <a:rPr lang="cs-CZ" sz="2400" i="1" dirty="0">
                <a:solidFill>
                  <a:srgbClr val="000000"/>
                </a:solidFill>
                <a:effectLst/>
              </a:rPr>
              <a:t>MŠMT, </a:t>
            </a:r>
            <a:r>
              <a:rPr lang="cs-CZ" sz="2400" i="1" dirty="0">
                <a:solidFill>
                  <a:srgbClr val="000000"/>
                </a:solidFill>
                <a:effectLst/>
                <a:hlinkClick r:id="rId2"/>
              </a:rPr>
              <a:t>https://www.msmt.cz/</a:t>
            </a:r>
            <a:r>
              <a:rPr lang="cs-CZ" sz="2400" i="1" dirty="0" err="1">
                <a:solidFill>
                  <a:srgbClr val="000000"/>
                </a:solidFill>
                <a:effectLst/>
                <a:hlinkClick r:id="rId2"/>
              </a:rPr>
              <a:t>mezinarodni</a:t>
            </a:r>
            <a:r>
              <a:rPr lang="cs-CZ" sz="2400" i="1" dirty="0">
                <a:solidFill>
                  <a:srgbClr val="000000"/>
                </a:solidFill>
                <a:effectLst/>
                <a:hlinkClick r:id="rId2"/>
              </a:rPr>
              <a:t>-vztahy/</a:t>
            </a:r>
            <a:r>
              <a:rPr lang="cs-CZ" sz="2400" i="1" dirty="0" err="1">
                <a:solidFill>
                  <a:srgbClr val="000000"/>
                </a:solidFill>
                <a:effectLst/>
                <a:hlinkClick r:id="rId2"/>
              </a:rPr>
              <a:t>uznavani-vzdelani</a:t>
            </a:r>
            <a:r>
              <a:rPr lang="cs-CZ" sz="2400" i="1" dirty="0">
                <a:solidFill>
                  <a:srgbClr val="000000"/>
                </a:solidFill>
                <a:effectLst/>
              </a:rPr>
              <a:t>, 6. 12. 2021</a:t>
            </a:r>
          </a:p>
          <a:p>
            <a:endParaRPr lang="cs-CZ" dirty="0"/>
          </a:p>
        </p:txBody>
      </p:sp>
    </p:spTree>
    <p:extLst>
      <p:ext uri="{BB962C8B-B14F-4D97-AF65-F5344CB8AC3E}">
        <p14:creationId xmlns:p14="http://schemas.microsoft.com/office/powerpoint/2010/main" val="3570985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B3109D-3012-4C2E-B73B-21EF7720B245}"/>
              </a:ext>
            </a:extLst>
          </p:cNvPr>
          <p:cNvSpPr>
            <a:spLocks noGrp="1"/>
          </p:cNvSpPr>
          <p:nvPr>
            <p:ph type="title"/>
          </p:nvPr>
        </p:nvSpPr>
        <p:spPr>
          <a:xfrm>
            <a:off x="226141" y="353960"/>
            <a:ext cx="11739717" cy="688259"/>
          </a:xfrm>
        </p:spPr>
        <p:txBody>
          <a:bodyPr>
            <a:normAutofit fontScale="90000"/>
          </a:bodyPr>
          <a:lstStyle/>
          <a:p>
            <a:br>
              <a:rPr lang="cs-CZ" sz="3600" b="1" i="0" dirty="0">
                <a:solidFill>
                  <a:srgbClr val="0E3051"/>
                </a:solidFill>
                <a:effectLst/>
                <a:latin typeface="+mn-lt"/>
              </a:rPr>
            </a:br>
            <a:r>
              <a:rPr lang="en-US" sz="3600" b="1" i="0" dirty="0">
                <a:solidFill>
                  <a:srgbClr val="0E3051"/>
                </a:solidFill>
                <a:effectLst/>
                <a:latin typeface="+mn-lt"/>
              </a:rPr>
              <a:t>Guidelines on how to use the Online Learning Agreement for Studies</a:t>
            </a:r>
            <a:br>
              <a:rPr lang="cs-CZ" b="1" i="0" dirty="0">
                <a:solidFill>
                  <a:srgbClr val="0E3051"/>
                </a:solidFill>
                <a:effectLst/>
                <a:latin typeface="+mn-lt"/>
              </a:rPr>
            </a:br>
            <a:endParaRPr lang="cs-CZ" dirty="0"/>
          </a:p>
        </p:txBody>
      </p:sp>
      <p:pic>
        <p:nvPicPr>
          <p:cNvPr id="5" name="Obrázek 4" descr="Obsah obrázku text&#10;&#10;Popis byl vytvořen automaticky">
            <a:extLst>
              <a:ext uri="{FF2B5EF4-FFF2-40B4-BE49-F238E27FC236}">
                <a16:creationId xmlns:a16="http://schemas.microsoft.com/office/drawing/2014/main" id="{F5BE2D37-8D0A-4466-AFE6-DDB7D6CFA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699" y="943797"/>
            <a:ext cx="7640350" cy="5755069"/>
          </a:xfrm>
          <a:prstGeom prst="rect">
            <a:avLst/>
          </a:prstGeom>
          <a:ln>
            <a:solidFill>
              <a:schemeClr val="accent1"/>
            </a:solidFill>
          </a:ln>
        </p:spPr>
      </p:pic>
    </p:spTree>
    <p:extLst>
      <p:ext uri="{BB962C8B-B14F-4D97-AF65-F5344CB8AC3E}">
        <p14:creationId xmlns:p14="http://schemas.microsoft.com/office/powerpoint/2010/main" val="2116392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B3109D-3012-4C2E-B73B-21EF7720B245}"/>
              </a:ext>
            </a:extLst>
          </p:cNvPr>
          <p:cNvSpPr>
            <a:spLocks noGrp="1"/>
          </p:cNvSpPr>
          <p:nvPr>
            <p:ph type="title"/>
          </p:nvPr>
        </p:nvSpPr>
        <p:spPr>
          <a:xfrm>
            <a:off x="334297" y="0"/>
            <a:ext cx="11621729" cy="2104103"/>
          </a:xfrm>
        </p:spPr>
        <p:txBody>
          <a:bodyPr>
            <a:noAutofit/>
          </a:bodyPr>
          <a:lstStyle/>
          <a:p>
            <a:r>
              <a:rPr lang="en-US" sz="2400" b="1" i="0" dirty="0">
                <a:effectLst/>
                <a:latin typeface="Times New Roman" panose="02020603050405020304" pitchFamily="18" charset="0"/>
              </a:rPr>
              <a:t>COUNCIL RECOMMENDATION</a:t>
            </a:r>
            <a:r>
              <a:rPr lang="cs-CZ" sz="2400" b="1" i="0" dirty="0">
                <a:effectLst/>
                <a:latin typeface="Times New Roman" panose="02020603050405020304" pitchFamily="18" charset="0"/>
              </a:rPr>
              <a:t> </a:t>
            </a:r>
            <a:r>
              <a:rPr lang="en-US" sz="2400" b="1" i="0" dirty="0">
                <a:effectLst/>
                <a:latin typeface="Times New Roman" panose="02020603050405020304" pitchFamily="18" charset="0"/>
              </a:rPr>
              <a:t>on promoting automatic mutual recognition of higher education and upper secondary education and training qualifications and the outcomes of learning periods abroad</a:t>
            </a:r>
            <a:r>
              <a:rPr lang="cs-CZ" sz="2400" b="1" i="0" dirty="0">
                <a:effectLst/>
                <a:latin typeface="Times New Roman" panose="02020603050405020304" pitchFamily="18" charset="0"/>
              </a:rPr>
              <a:t> </a:t>
            </a:r>
            <a:r>
              <a:rPr lang="cs-CZ" sz="2400" i="0" dirty="0">
                <a:effectLst/>
                <a:latin typeface="Times New Roman" panose="02020603050405020304" pitchFamily="18" charset="0"/>
              </a:rPr>
              <a:t>(</a:t>
            </a:r>
            <a:r>
              <a:rPr lang="en-US" sz="2400" i="0" dirty="0">
                <a:effectLst/>
                <a:latin typeface="Times New Roman" panose="02020603050405020304" pitchFamily="18" charset="0"/>
              </a:rPr>
              <a:t>26 November 2018</a:t>
            </a:r>
            <a:r>
              <a:rPr lang="cs-CZ" sz="2400" dirty="0">
                <a:latin typeface="Times New Roman" panose="02020603050405020304" pitchFamily="18" charset="0"/>
              </a:rPr>
              <a:t>)</a:t>
            </a:r>
            <a:br>
              <a:rPr lang="en-US" sz="2400" b="1" i="0" dirty="0">
                <a:solidFill>
                  <a:srgbClr val="444444"/>
                </a:solidFill>
                <a:effectLst/>
                <a:latin typeface="Times New Roman" panose="02020603050405020304" pitchFamily="18" charset="0"/>
              </a:rPr>
            </a:br>
            <a:endParaRPr lang="cs-CZ" sz="2400" dirty="0"/>
          </a:p>
        </p:txBody>
      </p:sp>
      <p:sp>
        <p:nvSpPr>
          <p:cNvPr id="3" name="Zástupný obsah 2">
            <a:extLst>
              <a:ext uri="{FF2B5EF4-FFF2-40B4-BE49-F238E27FC236}">
                <a16:creationId xmlns:a16="http://schemas.microsoft.com/office/drawing/2014/main" id="{381F0356-7F6C-4A4B-A750-D2850AB90EF4}"/>
              </a:ext>
            </a:extLst>
          </p:cNvPr>
          <p:cNvSpPr>
            <a:spLocks noGrp="1"/>
          </p:cNvSpPr>
          <p:nvPr>
            <p:ph idx="1"/>
          </p:nvPr>
        </p:nvSpPr>
        <p:spPr>
          <a:xfrm>
            <a:off x="334297" y="1485106"/>
            <a:ext cx="11523406" cy="5210662"/>
          </a:xfrm>
        </p:spPr>
        <p:txBody>
          <a:bodyPr>
            <a:normAutofit/>
          </a:bodyPr>
          <a:lstStyle/>
          <a:p>
            <a:pPr marL="0" indent="0">
              <a:buNone/>
            </a:pPr>
            <a:r>
              <a:rPr lang="en-US" i="0" dirty="0">
                <a:effectLst/>
                <a:latin typeface="Times New Roman" panose="02020603050405020304" pitchFamily="18" charset="0"/>
              </a:rPr>
              <a:t>THE COUNCIL OF THE EUROPEAN UNION</a:t>
            </a:r>
            <a:r>
              <a:rPr lang="cs-CZ" i="0" dirty="0">
                <a:effectLst/>
                <a:latin typeface="Times New Roman" panose="02020603050405020304" pitchFamily="18" charset="0"/>
              </a:rPr>
              <a:t> </a:t>
            </a:r>
            <a:r>
              <a:rPr lang="en-US" i="0" dirty="0">
                <a:effectLst/>
                <a:latin typeface="Times New Roman" panose="02020603050405020304" pitchFamily="18" charset="0"/>
              </a:rPr>
              <a:t>HEREBY RECOMMENDS THAT MEMBER STATES:</a:t>
            </a:r>
            <a:endParaRPr lang="cs-CZ" i="0" dirty="0">
              <a:effectLst/>
              <a:latin typeface="Times New Roman" panose="02020603050405020304" pitchFamily="18" charset="0"/>
            </a:endParaRPr>
          </a:p>
          <a:p>
            <a:pPr marL="0" indent="0">
              <a:buNone/>
            </a:pPr>
            <a:endParaRPr lang="cs-CZ" dirty="0">
              <a:latin typeface="Times New Roman" panose="02020603050405020304" pitchFamily="18" charset="0"/>
            </a:endParaRPr>
          </a:p>
          <a:p>
            <a:pPr marL="0" indent="0">
              <a:buNone/>
            </a:pPr>
            <a:endParaRPr lang="cs-CZ" i="0" dirty="0">
              <a:effectLst/>
              <a:latin typeface="Times New Roman" panose="02020603050405020304" pitchFamily="18" charset="0"/>
            </a:endParaRPr>
          </a:p>
          <a:p>
            <a:pPr marL="0" indent="0">
              <a:buNone/>
            </a:pPr>
            <a:endParaRPr lang="cs-CZ" dirty="0">
              <a:latin typeface="Times New Roman" panose="02020603050405020304" pitchFamily="18" charset="0"/>
            </a:endParaRP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r>
              <a:rPr lang="cs-CZ" sz="1800" dirty="0">
                <a:hlinkClick r:id="rId2"/>
              </a:rPr>
              <a:t>https://eur-lex.europa.eu/legal-content/EN/TXT/?qid=1568891859235&amp;uri=CELEX%3A32018H1210%2801%29</a:t>
            </a:r>
            <a:endParaRPr lang="cs-CZ" sz="1800" dirty="0"/>
          </a:p>
          <a:p>
            <a:pPr marL="0" indent="0">
              <a:buNone/>
            </a:pPr>
            <a:endParaRPr lang="cs-CZ" dirty="0"/>
          </a:p>
        </p:txBody>
      </p:sp>
      <p:graphicFrame>
        <p:nvGraphicFramePr>
          <p:cNvPr id="4" name="Tabulka 3">
            <a:extLst>
              <a:ext uri="{FF2B5EF4-FFF2-40B4-BE49-F238E27FC236}">
                <a16:creationId xmlns:a16="http://schemas.microsoft.com/office/drawing/2014/main" id="{9C71CEEA-382F-41D7-877F-A4F7B41BF313}"/>
              </a:ext>
            </a:extLst>
          </p:cNvPr>
          <p:cNvGraphicFramePr>
            <a:graphicFrameLocks noGrp="1"/>
          </p:cNvGraphicFramePr>
          <p:nvPr>
            <p:extLst>
              <p:ext uri="{D42A27DB-BD31-4B8C-83A1-F6EECF244321}">
                <p14:modId xmlns:p14="http://schemas.microsoft.com/office/powerpoint/2010/main" val="120278811"/>
              </p:ext>
            </p:extLst>
          </p:nvPr>
        </p:nvGraphicFramePr>
        <p:xfrm>
          <a:off x="838200" y="2581274"/>
          <a:ext cx="10515600" cy="2867025"/>
        </p:xfrm>
        <a:graphic>
          <a:graphicData uri="http://schemas.openxmlformats.org/drawingml/2006/table">
            <a:tbl>
              <a:tblPr/>
              <a:tblGrid>
                <a:gridCol w="420624">
                  <a:extLst>
                    <a:ext uri="{9D8B030D-6E8A-4147-A177-3AD203B41FA5}">
                      <a16:colId xmlns:a16="http://schemas.microsoft.com/office/drawing/2014/main" val="2382515506"/>
                    </a:ext>
                  </a:extLst>
                </a:gridCol>
                <a:gridCol w="10094976">
                  <a:extLst>
                    <a:ext uri="{9D8B030D-6E8A-4147-A177-3AD203B41FA5}">
                      <a16:colId xmlns:a16="http://schemas.microsoft.com/office/drawing/2014/main" val="32651890"/>
                    </a:ext>
                  </a:extLst>
                </a:gridCol>
              </a:tblGrid>
              <a:tr h="286703">
                <a:tc>
                  <a:txBody>
                    <a:bodyPr/>
                    <a:lstStyle/>
                    <a:p>
                      <a:pPr algn="just"/>
                      <a:r>
                        <a:rPr lang="cs-CZ">
                          <a:effectLst/>
                        </a:rPr>
                        <a:t>1.</a:t>
                      </a:r>
                    </a:p>
                  </a:txBody>
                  <a:tcPr marL="0" marR="0" marT="0" marB="0">
                    <a:lnL>
                      <a:noFill/>
                    </a:lnL>
                    <a:lnR>
                      <a:noFill/>
                    </a:lnR>
                    <a:lnT>
                      <a:noFill/>
                    </a:lnT>
                    <a:lnB>
                      <a:noFill/>
                    </a:lnB>
                    <a:solidFill>
                      <a:srgbClr val="FFFFFF"/>
                    </a:solidFill>
                  </a:tcPr>
                </a:tc>
                <a:tc>
                  <a:txBody>
                    <a:bodyPr/>
                    <a:lstStyle/>
                    <a:p>
                      <a:r>
                        <a:rPr lang="en-US" dirty="0">
                          <a:effectLst/>
                        </a:rPr>
                        <a:t>Put in place, by 2025, the steps necessary to</a:t>
                      </a:r>
                      <a:endParaRPr lang="en-US" dirty="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559535853"/>
                  </a:ext>
                </a:extLst>
              </a:tr>
              <a:tr h="573405">
                <a:tc>
                  <a:txBody>
                    <a:bodyPr/>
                    <a:lstStyle/>
                    <a:p>
                      <a:pPr algn="just"/>
                      <a:r>
                        <a:rPr lang="cs-CZ">
                          <a:effectLst/>
                        </a:rPr>
                        <a:t>a)</a:t>
                      </a:r>
                    </a:p>
                  </a:txBody>
                  <a:tcPr marL="0" marR="0" marT="0" marB="0">
                    <a:lnL>
                      <a:noFill/>
                    </a:lnL>
                    <a:lnR>
                      <a:noFill/>
                    </a:lnR>
                    <a:lnT>
                      <a:noFill/>
                    </a:lnT>
                    <a:lnB>
                      <a:noFill/>
                    </a:lnB>
                    <a:solidFill>
                      <a:srgbClr val="FFFFFF"/>
                    </a:solidFill>
                  </a:tcPr>
                </a:tc>
                <a:tc>
                  <a:txBody>
                    <a:bodyPr/>
                    <a:lstStyle/>
                    <a:p>
                      <a:pPr algn="just"/>
                      <a:r>
                        <a:rPr lang="en-US" dirty="0">
                          <a:effectLst/>
                        </a:rPr>
                        <a:t>achieve automatic mutual recognition </a:t>
                      </a:r>
                      <a:r>
                        <a:rPr lang="en-US" u="none" strike="noStrike" dirty="0">
                          <a:solidFill>
                            <a:srgbClr val="3366CC"/>
                          </a:solidFill>
                          <a:effectLst/>
                          <a:hlinkClick r:id="rId3"/>
                        </a:rPr>
                        <a:t>(</a:t>
                      </a:r>
                      <a:r>
                        <a:rPr lang="en-US" u="none" strike="noStrike" baseline="30000" dirty="0">
                          <a:solidFill>
                            <a:srgbClr val="3366CC"/>
                          </a:solidFill>
                          <a:effectLst/>
                          <a:hlinkClick r:id="rId3"/>
                        </a:rPr>
                        <a:t>8</a:t>
                      </a:r>
                      <a:r>
                        <a:rPr lang="en-US" u="none" strike="noStrike" dirty="0">
                          <a:solidFill>
                            <a:srgbClr val="3366CC"/>
                          </a:solidFill>
                          <a:effectLst/>
                          <a:hlinkClick r:id="rId3"/>
                        </a:rPr>
                        <a:t>)</a:t>
                      </a:r>
                      <a:r>
                        <a:rPr lang="en-US" dirty="0">
                          <a:effectLst/>
                        </a:rPr>
                        <a:t> for the purpose of further learning without having to go through a separate recognition procedure, so that:</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3896472090"/>
                  </a:ext>
                </a:extLst>
              </a:tr>
              <a:tr h="1146810">
                <a:tc>
                  <a:txBody>
                    <a:bodyPr/>
                    <a:lstStyle/>
                    <a:p>
                      <a:pPr algn="just"/>
                      <a:r>
                        <a:rPr lang="cs-CZ">
                          <a:effectLst/>
                        </a:rPr>
                        <a:t>i)</a:t>
                      </a:r>
                    </a:p>
                  </a:txBody>
                  <a:tcPr marL="0" marR="0" marT="0" marB="0">
                    <a:lnL>
                      <a:noFill/>
                    </a:lnL>
                    <a:lnR>
                      <a:noFill/>
                    </a:lnR>
                    <a:lnT>
                      <a:noFill/>
                    </a:lnT>
                    <a:lnB>
                      <a:noFill/>
                    </a:lnB>
                    <a:solidFill>
                      <a:srgbClr val="FFFFFF"/>
                    </a:solidFill>
                  </a:tcPr>
                </a:tc>
                <a:tc>
                  <a:txBody>
                    <a:bodyPr/>
                    <a:lstStyle/>
                    <a:p>
                      <a:pPr algn="just"/>
                      <a:r>
                        <a:rPr lang="en-US" dirty="0">
                          <a:effectLst/>
                        </a:rPr>
                        <a:t>a higher education qualification acquired in one Member State is automatically </a:t>
                      </a:r>
                      <a:r>
                        <a:rPr lang="en-US" dirty="0" err="1">
                          <a:effectLst/>
                        </a:rPr>
                        <a:t>recognised</a:t>
                      </a:r>
                      <a:r>
                        <a:rPr lang="en-US" dirty="0">
                          <a:effectLst/>
                        </a:rPr>
                        <a:t> </a:t>
                      </a:r>
                      <a:r>
                        <a:rPr lang="en-US" u="none" strike="noStrike" dirty="0">
                          <a:solidFill>
                            <a:srgbClr val="3366CC"/>
                          </a:solidFill>
                          <a:effectLst/>
                          <a:hlinkClick r:id="rId4"/>
                        </a:rPr>
                        <a:t>(</a:t>
                      </a:r>
                      <a:r>
                        <a:rPr lang="en-US" u="none" strike="noStrike" baseline="30000" dirty="0">
                          <a:solidFill>
                            <a:srgbClr val="3366CC"/>
                          </a:solidFill>
                          <a:effectLst/>
                          <a:hlinkClick r:id="rId4"/>
                        </a:rPr>
                        <a:t>9</a:t>
                      </a:r>
                      <a:r>
                        <a:rPr lang="en-US" u="none" strike="noStrike" dirty="0">
                          <a:solidFill>
                            <a:srgbClr val="3366CC"/>
                          </a:solidFill>
                          <a:effectLst/>
                          <a:hlinkClick r:id="rId4"/>
                        </a:rPr>
                        <a:t>)</a:t>
                      </a:r>
                      <a:r>
                        <a:rPr lang="en-US" dirty="0">
                          <a:effectLst/>
                        </a:rPr>
                        <a:t> at the same level, for the purpose of accessing further studies, in the others, without prejudicing a higher education institution's or the competent authorities' right to set specific admission criteria for specific </a:t>
                      </a:r>
                      <a:r>
                        <a:rPr lang="en-US" dirty="0" err="1">
                          <a:effectLst/>
                        </a:rPr>
                        <a:t>programmes</a:t>
                      </a:r>
                      <a:r>
                        <a:rPr lang="en-US" dirty="0">
                          <a:effectLst/>
                        </a:rPr>
                        <a:t> or to check the authenticity of documents;</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845461329"/>
                  </a:ext>
                </a:extLst>
              </a:tr>
              <a:tr h="860107">
                <a:tc>
                  <a:txBody>
                    <a:bodyPr/>
                    <a:lstStyle/>
                    <a:p>
                      <a:pPr algn="just"/>
                      <a:r>
                        <a:rPr lang="cs-CZ">
                          <a:effectLst/>
                        </a:rPr>
                        <a:t>ii)</a:t>
                      </a:r>
                    </a:p>
                  </a:txBody>
                  <a:tcPr marL="0" marR="0" marT="0" marB="0">
                    <a:lnL>
                      <a:noFill/>
                    </a:lnL>
                    <a:lnR>
                      <a:noFill/>
                    </a:lnR>
                    <a:lnT>
                      <a:noFill/>
                    </a:lnT>
                    <a:lnB>
                      <a:noFill/>
                    </a:lnB>
                    <a:solidFill>
                      <a:srgbClr val="FFFFFF"/>
                    </a:solidFill>
                  </a:tcPr>
                </a:tc>
                <a:tc>
                  <a:txBody>
                    <a:bodyPr/>
                    <a:lstStyle/>
                    <a:p>
                      <a:pPr algn="just"/>
                      <a:r>
                        <a:rPr lang="en-US" dirty="0">
                          <a:effectLst/>
                        </a:rPr>
                        <a:t>the outcomes from a learning period abroad at higher education level in one Member State are automatically and fully </a:t>
                      </a:r>
                      <a:r>
                        <a:rPr lang="en-US" dirty="0" err="1">
                          <a:effectLst/>
                        </a:rPr>
                        <a:t>recognised</a:t>
                      </a:r>
                      <a:r>
                        <a:rPr lang="en-US" dirty="0">
                          <a:effectLst/>
                        </a:rPr>
                        <a:t> in the others, as agreed beforehand in a learning agreement and confirmed in the Transcript of Records, in line with the European Credit Transfer and Accumulation System;</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179531531"/>
                  </a:ext>
                </a:extLst>
              </a:tr>
            </a:tbl>
          </a:graphicData>
        </a:graphic>
      </p:graphicFrame>
    </p:spTree>
    <p:extLst>
      <p:ext uri="{BB962C8B-B14F-4D97-AF65-F5344CB8AC3E}">
        <p14:creationId xmlns:p14="http://schemas.microsoft.com/office/powerpoint/2010/main" val="639767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B3109D-3012-4C2E-B73B-21EF7720B245}"/>
              </a:ext>
            </a:extLst>
          </p:cNvPr>
          <p:cNvSpPr>
            <a:spLocks noGrp="1"/>
          </p:cNvSpPr>
          <p:nvPr>
            <p:ph type="title"/>
          </p:nvPr>
        </p:nvSpPr>
        <p:spPr>
          <a:xfrm>
            <a:off x="334297" y="0"/>
            <a:ext cx="11621729" cy="2104103"/>
          </a:xfrm>
        </p:spPr>
        <p:txBody>
          <a:bodyPr>
            <a:noAutofit/>
          </a:bodyPr>
          <a:lstStyle/>
          <a:p>
            <a:r>
              <a:rPr lang="en-US" sz="2400" b="1" i="0" dirty="0">
                <a:effectLst/>
                <a:latin typeface="Times New Roman" panose="02020603050405020304" pitchFamily="18" charset="0"/>
              </a:rPr>
              <a:t>COUNCIL RECOMMENDATION</a:t>
            </a:r>
            <a:r>
              <a:rPr lang="cs-CZ" sz="2400" b="1" i="0" dirty="0">
                <a:effectLst/>
                <a:latin typeface="Times New Roman" panose="02020603050405020304" pitchFamily="18" charset="0"/>
              </a:rPr>
              <a:t> </a:t>
            </a:r>
            <a:r>
              <a:rPr lang="en-US" sz="2400" b="1" i="0" dirty="0">
                <a:effectLst/>
                <a:latin typeface="Times New Roman" panose="02020603050405020304" pitchFamily="18" charset="0"/>
              </a:rPr>
              <a:t>on promoting automatic mutual recognition of higher education and upper secondary education and training qualifications and the outcomes of learning periods abroad</a:t>
            </a:r>
            <a:r>
              <a:rPr lang="cs-CZ" sz="2400" b="1" i="0" dirty="0">
                <a:effectLst/>
                <a:latin typeface="Times New Roman" panose="02020603050405020304" pitchFamily="18" charset="0"/>
              </a:rPr>
              <a:t> </a:t>
            </a:r>
            <a:r>
              <a:rPr lang="cs-CZ" sz="2400" i="0" dirty="0">
                <a:effectLst/>
                <a:latin typeface="Times New Roman" panose="02020603050405020304" pitchFamily="18" charset="0"/>
              </a:rPr>
              <a:t>(</a:t>
            </a:r>
            <a:r>
              <a:rPr lang="en-US" sz="2400" i="0" dirty="0">
                <a:effectLst/>
                <a:latin typeface="Times New Roman" panose="02020603050405020304" pitchFamily="18" charset="0"/>
              </a:rPr>
              <a:t>26 November 2018</a:t>
            </a:r>
            <a:r>
              <a:rPr lang="cs-CZ" sz="2400" dirty="0">
                <a:latin typeface="Times New Roman" panose="02020603050405020304" pitchFamily="18" charset="0"/>
              </a:rPr>
              <a:t>)</a:t>
            </a:r>
            <a:br>
              <a:rPr lang="en-US" sz="2400" b="1" i="0" dirty="0">
                <a:solidFill>
                  <a:srgbClr val="444444"/>
                </a:solidFill>
                <a:effectLst/>
                <a:latin typeface="Times New Roman" panose="02020603050405020304" pitchFamily="18" charset="0"/>
              </a:rPr>
            </a:br>
            <a:endParaRPr lang="cs-CZ" sz="2400" dirty="0"/>
          </a:p>
        </p:txBody>
      </p:sp>
      <p:sp>
        <p:nvSpPr>
          <p:cNvPr id="3" name="Zástupný obsah 2">
            <a:extLst>
              <a:ext uri="{FF2B5EF4-FFF2-40B4-BE49-F238E27FC236}">
                <a16:creationId xmlns:a16="http://schemas.microsoft.com/office/drawing/2014/main" id="{381F0356-7F6C-4A4B-A750-D2850AB90EF4}"/>
              </a:ext>
            </a:extLst>
          </p:cNvPr>
          <p:cNvSpPr>
            <a:spLocks noGrp="1"/>
          </p:cNvSpPr>
          <p:nvPr>
            <p:ph idx="1"/>
          </p:nvPr>
        </p:nvSpPr>
        <p:spPr>
          <a:xfrm>
            <a:off x="334297" y="1485106"/>
            <a:ext cx="11523406" cy="5210662"/>
          </a:xfrm>
        </p:spPr>
        <p:txBody>
          <a:bodyPr>
            <a:normAutofit/>
          </a:bodyPr>
          <a:lstStyle/>
          <a:p>
            <a:pPr marL="0" indent="0">
              <a:buNone/>
            </a:pPr>
            <a:r>
              <a:rPr lang="en-US" i="0" dirty="0">
                <a:effectLst/>
                <a:latin typeface="Times New Roman" panose="02020603050405020304" pitchFamily="18" charset="0"/>
              </a:rPr>
              <a:t>THE COUNCIL OF THE EUROPEAN UNION</a:t>
            </a:r>
            <a:r>
              <a:rPr lang="cs-CZ" i="0" dirty="0">
                <a:effectLst/>
                <a:latin typeface="Times New Roman" panose="02020603050405020304" pitchFamily="18" charset="0"/>
              </a:rPr>
              <a:t> </a:t>
            </a:r>
            <a:r>
              <a:rPr lang="en-US" i="0" dirty="0">
                <a:effectLst/>
                <a:latin typeface="Times New Roman" panose="02020603050405020304" pitchFamily="18" charset="0"/>
              </a:rPr>
              <a:t>HEREBY RECOMMENDS THAT MEMBER STATES:</a:t>
            </a:r>
            <a:endParaRPr lang="cs-CZ" i="0" dirty="0">
              <a:effectLst/>
              <a:latin typeface="Times New Roman" panose="02020603050405020304" pitchFamily="18" charset="0"/>
            </a:endParaRPr>
          </a:p>
          <a:p>
            <a:pPr marL="0" indent="0">
              <a:buNone/>
            </a:pPr>
            <a:endParaRPr lang="cs-CZ" dirty="0">
              <a:latin typeface="Times New Roman" panose="02020603050405020304" pitchFamily="18" charset="0"/>
            </a:endParaRPr>
          </a:p>
          <a:p>
            <a:pPr marL="0" indent="0">
              <a:buNone/>
            </a:pPr>
            <a:endParaRPr lang="cs-CZ" i="0" dirty="0">
              <a:effectLst/>
              <a:latin typeface="Times New Roman" panose="02020603050405020304" pitchFamily="18" charset="0"/>
            </a:endParaRPr>
          </a:p>
          <a:p>
            <a:pPr marL="0" indent="0">
              <a:buNone/>
            </a:pPr>
            <a:endParaRPr lang="cs-CZ" dirty="0">
              <a:latin typeface="Times New Roman" panose="02020603050405020304" pitchFamily="18" charset="0"/>
            </a:endParaRPr>
          </a:p>
          <a:p>
            <a:pPr marL="0" indent="0">
              <a:buNone/>
            </a:pPr>
            <a:endParaRPr lang="cs-CZ" i="0" dirty="0">
              <a:effectLst/>
              <a:latin typeface="Times New Roman" panose="02020603050405020304" pitchFamily="18" charset="0"/>
            </a:endParaRPr>
          </a:p>
          <a:p>
            <a:pPr marL="0" indent="0">
              <a:buNone/>
            </a:pPr>
            <a:endParaRPr lang="cs-CZ" dirty="0">
              <a:latin typeface="Times New Roman" panose="02020603050405020304" pitchFamily="18" charset="0"/>
            </a:endParaRPr>
          </a:p>
          <a:p>
            <a:pPr marL="0" indent="0">
              <a:buNone/>
            </a:pPr>
            <a:endParaRPr lang="cs-CZ" i="0" dirty="0">
              <a:effectLst/>
              <a:latin typeface="Times New Roman" panose="02020603050405020304" pitchFamily="18" charset="0"/>
            </a:endParaRPr>
          </a:p>
          <a:p>
            <a:pPr marL="0" indent="0">
              <a:buNone/>
            </a:pPr>
            <a:endParaRPr lang="cs-CZ" dirty="0">
              <a:latin typeface="Times New Roman" panose="02020603050405020304" pitchFamily="18" charset="0"/>
            </a:endParaRPr>
          </a:p>
          <a:p>
            <a:pPr marL="0" indent="0">
              <a:buNone/>
            </a:pPr>
            <a:r>
              <a:rPr lang="cs-CZ" sz="1800" dirty="0">
                <a:hlinkClick r:id="rId2"/>
              </a:rPr>
              <a:t>https://eur-lex.europa.eu/legal-content/EN/TXT/?qid=1568891859235&amp;uri=CELEX%3A32018H1210%2801%29</a:t>
            </a:r>
            <a:endParaRPr lang="cs-CZ" sz="1800" dirty="0"/>
          </a:p>
          <a:p>
            <a:pPr marL="0" indent="0">
              <a:buNone/>
            </a:pPr>
            <a:endParaRPr lang="cs-CZ" i="0" dirty="0">
              <a:effectLst/>
              <a:latin typeface="Times New Roman" panose="02020603050405020304" pitchFamily="18" charset="0"/>
            </a:endParaRPr>
          </a:p>
          <a:p>
            <a:pPr marL="0" indent="0">
              <a:buNone/>
            </a:pPr>
            <a:endParaRPr lang="cs-CZ" i="0" dirty="0">
              <a:effectLst/>
              <a:latin typeface="Times New Roman" panose="02020603050405020304" pitchFamily="18" charset="0"/>
            </a:endParaRPr>
          </a:p>
          <a:p>
            <a:pPr marL="0" indent="0">
              <a:buNone/>
            </a:pPr>
            <a:endParaRPr lang="cs-CZ" i="0" dirty="0">
              <a:effectLst/>
              <a:latin typeface="Times New Roman" panose="02020603050405020304" pitchFamily="18" charset="0"/>
            </a:endParaRPr>
          </a:p>
          <a:p>
            <a:pPr marL="0" indent="0">
              <a:buNone/>
            </a:pPr>
            <a:endParaRPr lang="cs-CZ" dirty="0">
              <a:latin typeface="Times New Roman" panose="02020603050405020304" pitchFamily="18" charset="0"/>
            </a:endParaRPr>
          </a:p>
          <a:p>
            <a:pPr marL="0" indent="0">
              <a:buNone/>
            </a:pPr>
            <a:endParaRPr lang="cs-CZ" dirty="0"/>
          </a:p>
        </p:txBody>
      </p:sp>
      <p:graphicFrame>
        <p:nvGraphicFramePr>
          <p:cNvPr id="7" name="Tabulka 6">
            <a:extLst>
              <a:ext uri="{FF2B5EF4-FFF2-40B4-BE49-F238E27FC236}">
                <a16:creationId xmlns:a16="http://schemas.microsoft.com/office/drawing/2014/main" id="{B9BB5DE1-C942-46DB-972F-62F8E8F91663}"/>
              </a:ext>
            </a:extLst>
          </p:cNvPr>
          <p:cNvGraphicFramePr>
            <a:graphicFrameLocks noGrp="1"/>
          </p:cNvGraphicFramePr>
          <p:nvPr/>
        </p:nvGraphicFramePr>
        <p:xfrm>
          <a:off x="838200" y="2629694"/>
          <a:ext cx="10515600" cy="2743200"/>
        </p:xfrm>
        <a:graphic>
          <a:graphicData uri="http://schemas.openxmlformats.org/drawingml/2006/table">
            <a:tbl>
              <a:tblPr/>
              <a:tblGrid>
                <a:gridCol w="420624">
                  <a:extLst>
                    <a:ext uri="{9D8B030D-6E8A-4147-A177-3AD203B41FA5}">
                      <a16:colId xmlns:a16="http://schemas.microsoft.com/office/drawing/2014/main" val="3865822624"/>
                    </a:ext>
                  </a:extLst>
                </a:gridCol>
                <a:gridCol w="10094976">
                  <a:extLst>
                    <a:ext uri="{9D8B030D-6E8A-4147-A177-3AD203B41FA5}">
                      <a16:colId xmlns:a16="http://schemas.microsoft.com/office/drawing/2014/main" val="3696928836"/>
                    </a:ext>
                  </a:extLst>
                </a:gridCol>
              </a:tblGrid>
              <a:tr h="0">
                <a:tc>
                  <a:txBody>
                    <a:bodyPr/>
                    <a:lstStyle/>
                    <a:p>
                      <a:pPr algn="just"/>
                      <a:br>
                        <a:rPr lang="cs-CZ" dirty="0">
                          <a:effectLst/>
                        </a:rPr>
                      </a:br>
                      <a:r>
                        <a:rPr lang="cs-CZ" dirty="0">
                          <a:effectLst/>
                        </a:rPr>
                        <a:t>3.</a:t>
                      </a:r>
                    </a:p>
                  </a:txBody>
                  <a:tcPr marL="0" marR="0" marT="0" marB="0">
                    <a:lnL>
                      <a:noFill/>
                    </a:lnL>
                    <a:lnR>
                      <a:noFill/>
                    </a:lnR>
                    <a:lnT>
                      <a:noFill/>
                    </a:lnT>
                    <a:lnB>
                      <a:noFill/>
                    </a:lnB>
                    <a:solidFill>
                      <a:srgbClr val="FFFFFF"/>
                    </a:solidFill>
                  </a:tcPr>
                </a:tc>
                <a:tc>
                  <a:txBody>
                    <a:bodyPr/>
                    <a:lstStyle/>
                    <a:p>
                      <a:r>
                        <a:rPr lang="en-US">
                          <a:effectLst/>
                        </a:rPr>
                        <a:t>In cooperation with National Academic Recognition Information Centres, higher education institutions, quality assurance agencies and other key stakeholders, develop national guidance to support higher education institutions in producing and effectively implementing the following transparency tools, according to the European Credit Transfer and Accumulation System guidelines, thereby ensuring consistency and reducing administrative burdens for higher education institutions and learners:</a:t>
                      </a:r>
                      <a:endParaRPr lang="en-US"/>
                    </a:p>
                  </a:txBody>
                  <a:tcPr marL="0" marR="0" marT="0" marB="0">
                    <a:lnL>
                      <a:noFill/>
                    </a:lnL>
                    <a:lnR>
                      <a:noFill/>
                    </a:lnR>
                    <a:lnT>
                      <a:noFill/>
                    </a:lnT>
                    <a:lnB>
                      <a:noFill/>
                    </a:lnB>
                    <a:solidFill>
                      <a:srgbClr val="FFFFFF"/>
                    </a:solidFill>
                  </a:tcPr>
                </a:tc>
                <a:extLst>
                  <a:ext uri="{0D108BD9-81ED-4DB2-BD59-A6C34878D82A}">
                    <a16:rowId xmlns:a16="http://schemas.microsoft.com/office/drawing/2014/main" val="3560887346"/>
                  </a:ext>
                </a:extLst>
              </a:tr>
              <a:tr h="0">
                <a:tc>
                  <a:txBody>
                    <a:bodyPr/>
                    <a:lstStyle/>
                    <a:p>
                      <a:pPr algn="just"/>
                      <a:r>
                        <a:rPr lang="cs-CZ">
                          <a:effectLst/>
                        </a:rPr>
                        <a:t>a)</a:t>
                      </a:r>
                    </a:p>
                  </a:txBody>
                  <a:tcPr marL="0" marR="0" marT="0" marB="0">
                    <a:lnL>
                      <a:noFill/>
                    </a:lnL>
                    <a:lnR>
                      <a:noFill/>
                    </a:lnR>
                    <a:lnT>
                      <a:noFill/>
                    </a:lnT>
                    <a:lnB>
                      <a:noFill/>
                    </a:lnB>
                    <a:solidFill>
                      <a:srgbClr val="FFFFFF"/>
                    </a:solidFill>
                  </a:tcPr>
                </a:tc>
                <a:tc>
                  <a:txBody>
                    <a:bodyPr/>
                    <a:lstStyle/>
                    <a:p>
                      <a:pPr algn="just"/>
                      <a:r>
                        <a:rPr lang="en-US">
                          <a:effectLst/>
                        </a:rPr>
                        <a:t>up-to-date Course Catalogue, with descriptions of degree programmes, single educational units and grade distribution tables;</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840500798"/>
                  </a:ext>
                </a:extLst>
              </a:tr>
              <a:tr h="0">
                <a:tc>
                  <a:txBody>
                    <a:bodyPr/>
                    <a:lstStyle/>
                    <a:p>
                      <a:pPr algn="just"/>
                      <a:r>
                        <a:rPr lang="cs-CZ">
                          <a:effectLst/>
                        </a:rPr>
                        <a:t>b)</a:t>
                      </a:r>
                    </a:p>
                  </a:txBody>
                  <a:tcPr marL="0" marR="0" marT="0" marB="0">
                    <a:lnL>
                      <a:noFill/>
                    </a:lnL>
                    <a:lnR>
                      <a:noFill/>
                    </a:lnR>
                    <a:lnT>
                      <a:noFill/>
                    </a:lnT>
                    <a:lnB>
                      <a:noFill/>
                    </a:lnB>
                    <a:solidFill>
                      <a:srgbClr val="FFFFFF"/>
                    </a:solidFill>
                  </a:tcPr>
                </a:tc>
                <a:tc>
                  <a:txBody>
                    <a:bodyPr/>
                    <a:lstStyle/>
                    <a:p>
                      <a:pPr algn="just"/>
                      <a:r>
                        <a:rPr lang="en-US">
                          <a:effectLst/>
                        </a:rPr>
                        <a:t>Diploma Supplements for all graduates, issued automatically and free of charge in a widely used language and, where possible, in digital format; and</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617458408"/>
                  </a:ext>
                </a:extLst>
              </a:tr>
              <a:tr h="0">
                <a:tc>
                  <a:txBody>
                    <a:bodyPr/>
                    <a:lstStyle/>
                    <a:p>
                      <a:pPr algn="just"/>
                      <a:r>
                        <a:rPr lang="cs-CZ">
                          <a:effectLst/>
                        </a:rPr>
                        <a:t>c)</a:t>
                      </a:r>
                    </a:p>
                  </a:txBody>
                  <a:tcPr marL="0" marR="0" marT="0" marB="0">
                    <a:lnL>
                      <a:noFill/>
                    </a:lnL>
                    <a:lnR>
                      <a:noFill/>
                    </a:lnR>
                    <a:lnT>
                      <a:noFill/>
                    </a:lnT>
                    <a:lnB>
                      <a:noFill/>
                    </a:lnB>
                    <a:solidFill>
                      <a:srgbClr val="FFFFFF"/>
                    </a:solidFill>
                  </a:tcPr>
                </a:tc>
                <a:tc>
                  <a:txBody>
                    <a:bodyPr/>
                    <a:lstStyle/>
                    <a:p>
                      <a:pPr algn="just"/>
                      <a:r>
                        <a:rPr lang="en-US" dirty="0">
                          <a:effectLst/>
                        </a:rPr>
                        <a:t>transparent criteria for recognition that are applied throughout each higher education institution.</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3261072304"/>
                  </a:ext>
                </a:extLst>
              </a:tr>
            </a:tbl>
          </a:graphicData>
        </a:graphic>
      </p:graphicFrame>
    </p:spTree>
    <p:extLst>
      <p:ext uri="{BB962C8B-B14F-4D97-AF65-F5344CB8AC3E}">
        <p14:creationId xmlns:p14="http://schemas.microsoft.com/office/powerpoint/2010/main" val="1253698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5A279580-A572-43C1-8178-9913BC452A7A}"/>
              </a:ext>
            </a:extLst>
          </p:cNvPr>
          <p:cNvPicPr>
            <a:picLocks noChangeAspect="1"/>
          </p:cNvPicPr>
          <p:nvPr/>
        </p:nvPicPr>
        <p:blipFill>
          <a:blip r:embed="rId2"/>
          <a:stretch>
            <a:fillRect/>
          </a:stretch>
        </p:blipFill>
        <p:spPr>
          <a:xfrm>
            <a:off x="3465655" y="622569"/>
            <a:ext cx="8639558" cy="6205991"/>
          </a:xfrm>
          <a:prstGeom prst="rect">
            <a:avLst/>
          </a:prstGeom>
        </p:spPr>
      </p:pic>
      <p:sp>
        <p:nvSpPr>
          <p:cNvPr id="2" name="Nadpis 1">
            <a:extLst>
              <a:ext uri="{FF2B5EF4-FFF2-40B4-BE49-F238E27FC236}">
                <a16:creationId xmlns:a16="http://schemas.microsoft.com/office/drawing/2014/main" id="{AEB3109D-3012-4C2E-B73B-21EF7720B245}"/>
              </a:ext>
            </a:extLst>
          </p:cNvPr>
          <p:cNvSpPr>
            <a:spLocks noGrp="1"/>
          </p:cNvSpPr>
          <p:nvPr>
            <p:ph type="title"/>
          </p:nvPr>
        </p:nvSpPr>
        <p:spPr>
          <a:xfrm>
            <a:off x="226142" y="196646"/>
            <a:ext cx="11729884" cy="1052051"/>
          </a:xfrm>
        </p:spPr>
        <p:txBody>
          <a:bodyPr>
            <a:normAutofit fontScale="90000"/>
          </a:bodyPr>
          <a:lstStyle/>
          <a:p>
            <a:r>
              <a:rPr lang="cs-CZ" b="1" i="0" dirty="0" err="1">
                <a:solidFill>
                  <a:srgbClr val="333333"/>
                </a:solidFill>
                <a:effectLst/>
                <a:latin typeface="Helvetica Neue"/>
              </a:rPr>
              <a:t>Egracons</a:t>
            </a:r>
            <a:r>
              <a:rPr lang="cs-CZ" b="1" i="0" dirty="0">
                <a:solidFill>
                  <a:srgbClr val="333333"/>
                </a:solidFill>
                <a:effectLst/>
                <a:latin typeface="Helvetica Neue"/>
              </a:rPr>
              <a:t> </a:t>
            </a:r>
            <a:r>
              <a:rPr lang="cs-CZ" i="0" dirty="0">
                <a:solidFill>
                  <a:srgbClr val="333333"/>
                </a:solidFill>
                <a:effectLst/>
                <a:latin typeface="Helvetica Neue"/>
              </a:rPr>
              <a:t>(</a:t>
            </a:r>
            <a:r>
              <a:rPr lang="cs-CZ" i="0" dirty="0" err="1">
                <a:solidFill>
                  <a:srgbClr val="333333"/>
                </a:solidFill>
                <a:effectLst/>
                <a:latin typeface="Helvetica Neue"/>
              </a:rPr>
              <a:t>European</a:t>
            </a:r>
            <a:r>
              <a:rPr lang="cs-CZ" i="0" dirty="0">
                <a:solidFill>
                  <a:srgbClr val="333333"/>
                </a:solidFill>
                <a:effectLst/>
                <a:latin typeface="Helvetica Neue"/>
              </a:rPr>
              <a:t> Grade </a:t>
            </a:r>
            <a:r>
              <a:rPr lang="cs-CZ" i="0" dirty="0" err="1">
                <a:solidFill>
                  <a:srgbClr val="333333"/>
                </a:solidFill>
                <a:effectLst/>
                <a:latin typeface="Helvetica Neue"/>
              </a:rPr>
              <a:t>Conversion</a:t>
            </a:r>
            <a:r>
              <a:rPr lang="cs-CZ" i="0" dirty="0">
                <a:solidFill>
                  <a:srgbClr val="333333"/>
                </a:solidFill>
                <a:effectLst/>
                <a:latin typeface="Helvetica Neue"/>
              </a:rPr>
              <a:t> </a:t>
            </a:r>
            <a:r>
              <a:rPr lang="cs-CZ" i="0" dirty="0" err="1">
                <a:solidFill>
                  <a:srgbClr val="333333"/>
                </a:solidFill>
                <a:effectLst/>
                <a:latin typeface="Helvetica Neue"/>
              </a:rPr>
              <a:t>System</a:t>
            </a:r>
            <a:r>
              <a:rPr lang="cs-CZ" i="0" dirty="0">
                <a:solidFill>
                  <a:srgbClr val="333333"/>
                </a:solidFill>
                <a:effectLst/>
                <a:latin typeface="Helvetica Neue"/>
              </a:rPr>
              <a:t>)</a:t>
            </a:r>
            <a:br>
              <a:rPr lang="cs-CZ" sz="4400" dirty="0"/>
            </a:br>
            <a:endParaRPr lang="cs-CZ" dirty="0"/>
          </a:p>
        </p:txBody>
      </p:sp>
      <p:sp>
        <p:nvSpPr>
          <p:cNvPr id="3" name="Zástupný obsah 2">
            <a:extLst>
              <a:ext uri="{FF2B5EF4-FFF2-40B4-BE49-F238E27FC236}">
                <a16:creationId xmlns:a16="http://schemas.microsoft.com/office/drawing/2014/main" id="{381F0356-7F6C-4A4B-A750-D2850AB90EF4}"/>
              </a:ext>
            </a:extLst>
          </p:cNvPr>
          <p:cNvSpPr>
            <a:spLocks noGrp="1"/>
          </p:cNvSpPr>
          <p:nvPr>
            <p:ph idx="1"/>
          </p:nvPr>
        </p:nvSpPr>
        <p:spPr>
          <a:xfrm>
            <a:off x="86786" y="806245"/>
            <a:ext cx="3229681" cy="5980499"/>
          </a:xfrm>
        </p:spPr>
        <p:txBody>
          <a:bodyPr>
            <a:normAutofit/>
          </a:bodyPr>
          <a:lstStyle/>
          <a:p>
            <a:pPr marL="0" indent="0">
              <a:buNone/>
            </a:pPr>
            <a:r>
              <a:rPr lang="cs-CZ" sz="2000" b="0" i="0" dirty="0">
                <a:solidFill>
                  <a:srgbClr val="333333"/>
                </a:solidFill>
                <a:effectLst/>
                <a:latin typeface="Helvetica Neue"/>
              </a:rPr>
              <a:t>- LLP projekt z let 2012-15</a:t>
            </a:r>
          </a:p>
          <a:p>
            <a:pPr marL="0" indent="0">
              <a:buNone/>
            </a:pPr>
            <a:r>
              <a:rPr lang="cs-CZ" sz="2000" b="0" i="1" dirty="0">
                <a:solidFill>
                  <a:srgbClr val="333333"/>
                </a:solidFill>
                <a:effectLst/>
                <a:latin typeface="Helvetica Neue"/>
              </a:rPr>
              <a:t>„</a:t>
            </a:r>
            <a:r>
              <a:rPr lang="en-US" sz="2000" b="0" i="1" dirty="0">
                <a:solidFill>
                  <a:srgbClr val="333333"/>
                </a:solidFill>
                <a:effectLst/>
                <a:latin typeface="Helvetica Neue"/>
              </a:rPr>
              <a:t>The project </a:t>
            </a:r>
            <a:r>
              <a:rPr lang="cs-CZ" sz="2000" b="0" i="1" dirty="0">
                <a:solidFill>
                  <a:srgbClr val="333333"/>
                </a:solidFill>
                <a:effectLst/>
                <a:latin typeface="Helvetica Neue"/>
              </a:rPr>
              <a:t>… </a:t>
            </a:r>
            <a:r>
              <a:rPr lang="en-US" sz="2000" b="0" i="1" dirty="0">
                <a:solidFill>
                  <a:srgbClr val="333333"/>
                </a:solidFill>
                <a:effectLst/>
                <a:latin typeface="Helvetica Neue"/>
              </a:rPr>
              <a:t>aimed to </a:t>
            </a:r>
            <a:r>
              <a:rPr lang="en-US" sz="2000" b="1" i="1" dirty="0">
                <a:solidFill>
                  <a:srgbClr val="333333"/>
                </a:solidFill>
                <a:effectLst/>
                <a:latin typeface="Helvetica Neue"/>
              </a:rPr>
              <a:t>build up a wide-spread awareness and common understanding of the different grading systems in Europe</a:t>
            </a:r>
            <a:r>
              <a:rPr lang="en-US" sz="2000" b="0" i="1" dirty="0">
                <a:solidFill>
                  <a:srgbClr val="333333"/>
                </a:solidFill>
                <a:effectLst/>
                <a:latin typeface="Helvetica Neue"/>
              </a:rPr>
              <a:t> and to </a:t>
            </a:r>
            <a:r>
              <a:rPr lang="en-US" sz="2000" b="1" i="1" dirty="0">
                <a:solidFill>
                  <a:srgbClr val="333333"/>
                </a:solidFill>
                <a:effectLst/>
                <a:latin typeface="Helvetica Neue"/>
              </a:rPr>
              <a:t>enable an accurate interpretation of grades (or marks) given abroad</a:t>
            </a:r>
            <a:r>
              <a:rPr lang="en-US" sz="2000" b="0" i="1" dirty="0">
                <a:solidFill>
                  <a:srgbClr val="333333"/>
                </a:solidFill>
                <a:effectLst/>
                <a:latin typeface="Helvetica Neue"/>
              </a:rPr>
              <a:t>, leading to a </a:t>
            </a:r>
            <a:r>
              <a:rPr lang="en-US" sz="2000" b="1" i="1" dirty="0">
                <a:solidFill>
                  <a:srgbClr val="333333"/>
                </a:solidFill>
                <a:effectLst/>
                <a:latin typeface="Helvetica Neue"/>
              </a:rPr>
              <a:t>fair and manageable conversion of these grades to a local grade in the home institution</a:t>
            </a:r>
            <a:r>
              <a:rPr lang="en-US" sz="2000" b="0" i="1" dirty="0">
                <a:solidFill>
                  <a:srgbClr val="333333"/>
                </a:solidFill>
                <a:effectLst/>
                <a:latin typeface="Helvetica Neue"/>
              </a:rPr>
              <a:t>.</a:t>
            </a:r>
            <a:r>
              <a:rPr lang="cs-CZ" sz="2000" b="0" i="1" dirty="0">
                <a:solidFill>
                  <a:srgbClr val="333333"/>
                </a:solidFill>
                <a:effectLst/>
                <a:latin typeface="Helvetica Neue"/>
              </a:rPr>
              <a:t>“</a:t>
            </a:r>
          </a:p>
          <a:p>
            <a:pPr marL="0" indent="0">
              <a:buNone/>
            </a:pPr>
            <a:r>
              <a:rPr lang="cs-CZ" sz="2000" dirty="0">
                <a:solidFill>
                  <a:srgbClr val="333333"/>
                </a:solidFill>
                <a:latin typeface="Helvetica Neue"/>
                <a:hlinkClick r:id="rId3"/>
              </a:rPr>
              <a:t>http://egracons.eu/</a:t>
            </a:r>
            <a:endParaRPr lang="cs-CZ" sz="2000" dirty="0">
              <a:solidFill>
                <a:srgbClr val="333333"/>
              </a:solidFill>
              <a:latin typeface="Helvetica Neue"/>
            </a:endParaRPr>
          </a:p>
          <a:p>
            <a:pPr marL="0" indent="0">
              <a:buNone/>
            </a:pPr>
            <a:endParaRPr lang="cs-CZ" sz="2000" dirty="0"/>
          </a:p>
        </p:txBody>
      </p:sp>
      <p:pic>
        <p:nvPicPr>
          <p:cNvPr id="8" name="Obrázek 7">
            <a:extLst>
              <a:ext uri="{FF2B5EF4-FFF2-40B4-BE49-F238E27FC236}">
                <a16:creationId xmlns:a16="http://schemas.microsoft.com/office/drawing/2014/main" id="{F033A808-61E3-4FFF-9FFB-471EAB46457C}"/>
              </a:ext>
            </a:extLst>
          </p:cNvPr>
          <p:cNvPicPr>
            <a:picLocks noChangeAspect="1"/>
          </p:cNvPicPr>
          <p:nvPr/>
        </p:nvPicPr>
        <p:blipFill>
          <a:blip r:embed="rId4"/>
          <a:stretch>
            <a:fillRect/>
          </a:stretch>
        </p:blipFill>
        <p:spPr>
          <a:xfrm>
            <a:off x="434711" y="5530621"/>
            <a:ext cx="2533830" cy="1256123"/>
          </a:xfrm>
          <a:prstGeom prst="rect">
            <a:avLst/>
          </a:prstGeom>
          <a:ln>
            <a:solidFill>
              <a:schemeClr val="accent1"/>
            </a:solidFill>
          </a:ln>
        </p:spPr>
      </p:pic>
    </p:spTree>
    <p:extLst>
      <p:ext uri="{BB962C8B-B14F-4D97-AF65-F5344CB8AC3E}">
        <p14:creationId xmlns:p14="http://schemas.microsoft.com/office/powerpoint/2010/main" val="2225578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B3109D-3012-4C2E-B73B-21EF7720B245}"/>
              </a:ext>
            </a:extLst>
          </p:cNvPr>
          <p:cNvSpPr>
            <a:spLocks noGrp="1"/>
          </p:cNvSpPr>
          <p:nvPr>
            <p:ph type="title"/>
          </p:nvPr>
        </p:nvSpPr>
        <p:spPr>
          <a:xfrm>
            <a:off x="838200" y="85725"/>
            <a:ext cx="10515600" cy="771525"/>
          </a:xfrm>
        </p:spPr>
        <p:txBody>
          <a:bodyPr>
            <a:normAutofit/>
          </a:bodyPr>
          <a:lstStyle/>
          <a:p>
            <a:r>
              <a:rPr lang="cs-CZ" sz="3600" b="1" dirty="0"/>
              <a:t>             ECTS </a:t>
            </a:r>
            <a:r>
              <a:rPr lang="cs-CZ" sz="3600" b="1" dirty="0" err="1"/>
              <a:t>users</a:t>
            </a:r>
            <a:r>
              <a:rPr lang="cs-CZ" sz="3600" b="1" dirty="0"/>
              <a:t>' </a:t>
            </a:r>
            <a:r>
              <a:rPr lang="cs-CZ" sz="3600" b="1" dirty="0" err="1"/>
              <a:t>guide</a:t>
            </a:r>
            <a:r>
              <a:rPr lang="cs-CZ" sz="3600" b="1" dirty="0"/>
              <a:t> </a:t>
            </a:r>
            <a:r>
              <a:rPr lang="cs-CZ" sz="3600" dirty="0"/>
              <a:t>- </a:t>
            </a:r>
            <a:r>
              <a:rPr lang="cs-CZ" sz="3600" dirty="0" err="1"/>
              <a:t>European</a:t>
            </a:r>
            <a:r>
              <a:rPr lang="cs-CZ" sz="3600" dirty="0"/>
              <a:t> </a:t>
            </a:r>
            <a:r>
              <a:rPr lang="cs-CZ" sz="3600" dirty="0" err="1"/>
              <a:t>Commission</a:t>
            </a:r>
            <a:endParaRPr lang="cs-CZ" sz="3600" dirty="0"/>
          </a:p>
        </p:txBody>
      </p:sp>
      <p:sp>
        <p:nvSpPr>
          <p:cNvPr id="3" name="Zástupný obsah 2">
            <a:extLst>
              <a:ext uri="{FF2B5EF4-FFF2-40B4-BE49-F238E27FC236}">
                <a16:creationId xmlns:a16="http://schemas.microsoft.com/office/drawing/2014/main" id="{381F0356-7F6C-4A4B-A750-D2850AB90EF4}"/>
              </a:ext>
            </a:extLst>
          </p:cNvPr>
          <p:cNvSpPr>
            <a:spLocks noGrp="1"/>
          </p:cNvSpPr>
          <p:nvPr>
            <p:ph idx="1"/>
          </p:nvPr>
        </p:nvSpPr>
        <p:spPr>
          <a:xfrm>
            <a:off x="481781" y="781050"/>
            <a:ext cx="11307096" cy="5895053"/>
          </a:xfrm>
        </p:spPr>
        <p:txBody>
          <a:bodyPr/>
          <a:lstStyle/>
          <a:p>
            <a:pPr marL="0" indent="0">
              <a:buNone/>
            </a:pPr>
            <a:r>
              <a:rPr lang="cs-CZ" dirty="0">
                <a:hlinkClick r:id="rId2"/>
              </a:rPr>
              <a:t>https://ec.europa.eu/assets/eac/education/ects/users-guide/index_en.htm</a:t>
            </a:r>
            <a:endParaRPr lang="cs-CZ" dirty="0"/>
          </a:p>
          <a:p>
            <a:pPr marL="0" indent="0">
              <a:buNone/>
            </a:pPr>
            <a:endParaRPr lang="cs-CZ" dirty="0"/>
          </a:p>
        </p:txBody>
      </p:sp>
      <p:pic>
        <p:nvPicPr>
          <p:cNvPr id="7" name="Obrázek 6">
            <a:extLst>
              <a:ext uri="{FF2B5EF4-FFF2-40B4-BE49-F238E27FC236}">
                <a16:creationId xmlns:a16="http://schemas.microsoft.com/office/drawing/2014/main" id="{CEBC7783-0AA3-4B19-A662-76A40CCD67A5}"/>
              </a:ext>
            </a:extLst>
          </p:cNvPr>
          <p:cNvPicPr>
            <a:picLocks noChangeAspect="1"/>
          </p:cNvPicPr>
          <p:nvPr/>
        </p:nvPicPr>
        <p:blipFill>
          <a:blip r:embed="rId3"/>
          <a:stretch>
            <a:fillRect/>
          </a:stretch>
        </p:blipFill>
        <p:spPr>
          <a:xfrm>
            <a:off x="2378492" y="1271808"/>
            <a:ext cx="7513674" cy="5586192"/>
          </a:xfrm>
          <a:prstGeom prst="rect">
            <a:avLst/>
          </a:prstGeom>
        </p:spPr>
      </p:pic>
    </p:spTree>
    <p:extLst>
      <p:ext uri="{BB962C8B-B14F-4D97-AF65-F5344CB8AC3E}">
        <p14:creationId xmlns:p14="http://schemas.microsoft.com/office/powerpoint/2010/main" val="1920772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B3109D-3012-4C2E-B73B-21EF7720B245}"/>
              </a:ext>
            </a:extLst>
          </p:cNvPr>
          <p:cNvSpPr>
            <a:spLocks noGrp="1"/>
          </p:cNvSpPr>
          <p:nvPr>
            <p:ph type="title"/>
          </p:nvPr>
        </p:nvSpPr>
        <p:spPr>
          <a:xfrm>
            <a:off x="838200" y="85725"/>
            <a:ext cx="10515600" cy="771525"/>
          </a:xfrm>
        </p:spPr>
        <p:txBody>
          <a:bodyPr>
            <a:normAutofit/>
          </a:bodyPr>
          <a:lstStyle/>
          <a:p>
            <a:r>
              <a:rPr lang="cs-CZ" sz="3600" b="1" dirty="0"/>
              <a:t>             ECTS </a:t>
            </a:r>
            <a:r>
              <a:rPr lang="cs-CZ" sz="3600" b="1" dirty="0" err="1"/>
              <a:t>users</a:t>
            </a:r>
            <a:r>
              <a:rPr lang="cs-CZ" sz="3600" b="1" dirty="0"/>
              <a:t>' </a:t>
            </a:r>
            <a:r>
              <a:rPr lang="cs-CZ" sz="3600" b="1" dirty="0" err="1"/>
              <a:t>guide</a:t>
            </a:r>
            <a:r>
              <a:rPr lang="cs-CZ" sz="3600" b="1" dirty="0"/>
              <a:t> </a:t>
            </a:r>
            <a:r>
              <a:rPr lang="cs-CZ" sz="3600" dirty="0"/>
              <a:t>- </a:t>
            </a:r>
            <a:r>
              <a:rPr lang="cs-CZ" sz="3600" dirty="0" err="1"/>
              <a:t>European</a:t>
            </a:r>
            <a:r>
              <a:rPr lang="cs-CZ" sz="3600" dirty="0"/>
              <a:t> </a:t>
            </a:r>
            <a:r>
              <a:rPr lang="cs-CZ" sz="3600" dirty="0" err="1"/>
              <a:t>Commission</a:t>
            </a:r>
            <a:endParaRPr lang="cs-CZ" sz="3600" dirty="0"/>
          </a:p>
        </p:txBody>
      </p:sp>
      <p:pic>
        <p:nvPicPr>
          <p:cNvPr id="5" name="Obrázek 4">
            <a:extLst>
              <a:ext uri="{FF2B5EF4-FFF2-40B4-BE49-F238E27FC236}">
                <a16:creationId xmlns:a16="http://schemas.microsoft.com/office/drawing/2014/main" id="{FE16224D-95C6-483E-8212-A73C5F4D1B22}"/>
              </a:ext>
            </a:extLst>
          </p:cNvPr>
          <p:cNvPicPr>
            <a:picLocks noChangeAspect="1"/>
          </p:cNvPicPr>
          <p:nvPr/>
        </p:nvPicPr>
        <p:blipFill>
          <a:blip r:embed="rId2"/>
          <a:stretch>
            <a:fillRect/>
          </a:stretch>
        </p:blipFill>
        <p:spPr>
          <a:xfrm>
            <a:off x="1957635" y="767195"/>
            <a:ext cx="8138865" cy="6005080"/>
          </a:xfrm>
          <a:prstGeom prst="rect">
            <a:avLst/>
          </a:prstGeom>
        </p:spPr>
      </p:pic>
    </p:spTree>
    <p:extLst>
      <p:ext uri="{BB962C8B-B14F-4D97-AF65-F5344CB8AC3E}">
        <p14:creationId xmlns:p14="http://schemas.microsoft.com/office/powerpoint/2010/main" val="3077545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EC3588-B44C-483B-9404-78A8D388526E}"/>
              </a:ext>
            </a:extLst>
          </p:cNvPr>
          <p:cNvSpPr>
            <a:spLocks noGrp="1"/>
          </p:cNvSpPr>
          <p:nvPr>
            <p:ph type="title"/>
          </p:nvPr>
        </p:nvSpPr>
        <p:spPr>
          <a:xfrm>
            <a:off x="838200" y="181993"/>
            <a:ext cx="10515600" cy="812306"/>
          </a:xfrm>
        </p:spPr>
        <p:txBody>
          <a:bodyPr/>
          <a:lstStyle/>
          <a:p>
            <a:r>
              <a:rPr lang="cs-CZ" b="1" dirty="0"/>
              <a:t>Mobility Windows</a:t>
            </a:r>
          </a:p>
        </p:txBody>
      </p:sp>
      <p:sp>
        <p:nvSpPr>
          <p:cNvPr id="3" name="Zástupný obsah 2">
            <a:extLst>
              <a:ext uri="{FF2B5EF4-FFF2-40B4-BE49-F238E27FC236}">
                <a16:creationId xmlns:a16="http://schemas.microsoft.com/office/drawing/2014/main" id="{9CBF39A3-44EA-4831-9FD2-FF147AE15118}"/>
              </a:ext>
            </a:extLst>
          </p:cNvPr>
          <p:cNvSpPr>
            <a:spLocks noGrp="1"/>
          </p:cNvSpPr>
          <p:nvPr>
            <p:ph idx="1"/>
          </p:nvPr>
        </p:nvSpPr>
        <p:spPr>
          <a:xfrm>
            <a:off x="838200" y="994299"/>
            <a:ext cx="10515600" cy="5681709"/>
          </a:xfrm>
        </p:spPr>
        <p:txBody>
          <a:bodyPr>
            <a:normAutofit/>
          </a:bodyPr>
          <a:lstStyle/>
          <a:p>
            <a:pPr marL="0" indent="0">
              <a:buNone/>
            </a:pPr>
            <a:r>
              <a:rPr lang="cs-CZ" sz="2000" dirty="0">
                <a:hlinkClick r:id="rId2"/>
              </a:rPr>
              <a:t>https://www.lemmens.de/dateien/medien/buecher-ebooks/aca/2013_mobility_windows.pdf</a:t>
            </a:r>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r>
              <a:rPr lang="en-US" sz="2000" b="1" i="0" dirty="0">
                <a:solidFill>
                  <a:srgbClr val="27252C"/>
                </a:solidFill>
                <a:effectLst/>
              </a:rPr>
              <a:t>ACA Papers: Mobility Windows. From Concept to Practice</a:t>
            </a:r>
            <a:endParaRPr lang="cs-CZ" sz="2000" dirty="0"/>
          </a:p>
          <a:p>
            <a:pPr marL="0" indent="0">
              <a:buNone/>
            </a:pPr>
            <a:r>
              <a:rPr lang="cs-CZ" sz="2000" dirty="0"/>
              <a:t>Výsledky projektu z roku 2013 MOWIN.</a:t>
            </a:r>
          </a:p>
          <a:p>
            <a:pPr marL="0" indent="0">
              <a:buNone/>
            </a:pPr>
            <a:endParaRPr lang="cs-CZ" sz="2000" dirty="0"/>
          </a:p>
        </p:txBody>
      </p:sp>
      <p:pic>
        <p:nvPicPr>
          <p:cNvPr id="5" name="Obrázek 4">
            <a:extLst>
              <a:ext uri="{FF2B5EF4-FFF2-40B4-BE49-F238E27FC236}">
                <a16:creationId xmlns:a16="http://schemas.microsoft.com/office/drawing/2014/main" id="{36640E09-36A7-4961-B186-4514ABB752CB}"/>
              </a:ext>
            </a:extLst>
          </p:cNvPr>
          <p:cNvPicPr>
            <a:picLocks noChangeAspect="1"/>
          </p:cNvPicPr>
          <p:nvPr/>
        </p:nvPicPr>
        <p:blipFill>
          <a:blip r:embed="rId3"/>
          <a:stretch>
            <a:fillRect/>
          </a:stretch>
        </p:blipFill>
        <p:spPr>
          <a:xfrm>
            <a:off x="154149" y="1393494"/>
            <a:ext cx="6179845" cy="1438412"/>
          </a:xfrm>
          <a:prstGeom prst="rect">
            <a:avLst/>
          </a:prstGeom>
        </p:spPr>
      </p:pic>
      <p:pic>
        <p:nvPicPr>
          <p:cNvPr id="7" name="Obrázek 6">
            <a:extLst>
              <a:ext uri="{FF2B5EF4-FFF2-40B4-BE49-F238E27FC236}">
                <a16:creationId xmlns:a16="http://schemas.microsoft.com/office/drawing/2014/main" id="{19B323D7-9190-4DE5-B221-B0B15F234061}"/>
              </a:ext>
            </a:extLst>
          </p:cNvPr>
          <p:cNvPicPr>
            <a:picLocks noChangeAspect="1"/>
          </p:cNvPicPr>
          <p:nvPr/>
        </p:nvPicPr>
        <p:blipFill>
          <a:blip r:embed="rId4"/>
          <a:stretch>
            <a:fillRect/>
          </a:stretch>
        </p:blipFill>
        <p:spPr>
          <a:xfrm>
            <a:off x="146752" y="2940081"/>
            <a:ext cx="6187242" cy="2308194"/>
          </a:xfrm>
          <a:prstGeom prst="rect">
            <a:avLst/>
          </a:prstGeom>
        </p:spPr>
      </p:pic>
      <p:pic>
        <p:nvPicPr>
          <p:cNvPr id="9" name="Obrázek 8">
            <a:extLst>
              <a:ext uri="{FF2B5EF4-FFF2-40B4-BE49-F238E27FC236}">
                <a16:creationId xmlns:a16="http://schemas.microsoft.com/office/drawing/2014/main" id="{C7C6A5CC-ADC6-4EF1-AE46-3EF140CB0698}"/>
              </a:ext>
            </a:extLst>
          </p:cNvPr>
          <p:cNvPicPr>
            <a:picLocks noChangeAspect="1"/>
          </p:cNvPicPr>
          <p:nvPr/>
        </p:nvPicPr>
        <p:blipFill>
          <a:blip r:embed="rId5"/>
          <a:stretch>
            <a:fillRect/>
          </a:stretch>
        </p:blipFill>
        <p:spPr>
          <a:xfrm>
            <a:off x="6463598" y="2532078"/>
            <a:ext cx="5581650" cy="3124200"/>
          </a:xfrm>
          <a:prstGeom prst="rect">
            <a:avLst/>
          </a:prstGeom>
        </p:spPr>
      </p:pic>
    </p:spTree>
    <p:extLst>
      <p:ext uri="{BB962C8B-B14F-4D97-AF65-F5344CB8AC3E}">
        <p14:creationId xmlns:p14="http://schemas.microsoft.com/office/powerpoint/2010/main" val="767490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EC3588-B44C-483B-9404-78A8D388526E}"/>
              </a:ext>
            </a:extLst>
          </p:cNvPr>
          <p:cNvSpPr>
            <a:spLocks noGrp="1"/>
          </p:cNvSpPr>
          <p:nvPr>
            <p:ph type="title"/>
          </p:nvPr>
        </p:nvSpPr>
        <p:spPr>
          <a:xfrm>
            <a:off x="838200" y="181993"/>
            <a:ext cx="10515600" cy="812306"/>
          </a:xfrm>
        </p:spPr>
        <p:txBody>
          <a:bodyPr/>
          <a:lstStyle/>
          <a:p>
            <a:r>
              <a:rPr lang="cs-CZ" b="1" dirty="0"/>
              <a:t>Mobility Windows</a:t>
            </a:r>
          </a:p>
        </p:txBody>
      </p:sp>
      <p:sp>
        <p:nvSpPr>
          <p:cNvPr id="3" name="Zástupný obsah 2">
            <a:extLst>
              <a:ext uri="{FF2B5EF4-FFF2-40B4-BE49-F238E27FC236}">
                <a16:creationId xmlns:a16="http://schemas.microsoft.com/office/drawing/2014/main" id="{9CBF39A3-44EA-4831-9FD2-FF147AE15118}"/>
              </a:ext>
            </a:extLst>
          </p:cNvPr>
          <p:cNvSpPr>
            <a:spLocks noGrp="1"/>
          </p:cNvSpPr>
          <p:nvPr>
            <p:ph idx="1"/>
          </p:nvPr>
        </p:nvSpPr>
        <p:spPr>
          <a:xfrm>
            <a:off x="838200" y="994299"/>
            <a:ext cx="10515600" cy="5681709"/>
          </a:xfrm>
        </p:spPr>
        <p:txBody>
          <a:bodyPr>
            <a:normAutofit/>
          </a:bodyPr>
          <a:lstStyle/>
          <a:p>
            <a:pPr marL="0" indent="0">
              <a:buNone/>
            </a:pPr>
            <a:r>
              <a:rPr lang="cs-CZ" sz="2000" dirty="0">
                <a:hlinkClick r:id="rId2"/>
              </a:rPr>
              <a:t>https://www.lemmens.de/dateien/medien/buecher-ebooks/aca/2013_mobility_windows.pdf</a:t>
            </a:r>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p:txBody>
      </p:sp>
      <p:pic>
        <p:nvPicPr>
          <p:cNvPr id="6" name="Obrázek 5">
            <a:extLst>
              <a:ext uri="{FF2B5EF4-FFF2-40B4-BE49-F238E27FC236}">
                <a16:creationId xmlns:a16="http://schemas.microsoft.com/office/drawing/2014/main" id="{8B732A55-20DC-4BF9-9A0B-2BF1AFEC9F79}"/>
              </a:ext>
            </a:extLst>
          </p:cNvPr>
          <p:cNvPicPr>
            <a:picLocks noChangeAspect="1"/>
          </p:cNvPicPr>
          <p:nvPr/>
        </p:nvPicPr>
        <p:blipFill>
          <a:blip r:embed="rId3"/>
          <a:stretch>
            <a:fillRect/>
          </a:stretch>
        </p:blipFill>
        <p:spPr>
          <a:xfrm>
            <a:off x="2327969" y="1419224"/>
            <a:ext cx="7035106" cy="5360429"/>
          </a:xfrm>
          <a:prstGeom prst="rect">
            <a:avLst/>
          </a:prstGeom>
        </p:spPr>
      </p:pic>
    </p:spTree>
    <p:extLst>
      <p:ext uri="{BB962C8B-B14F-4D97-AF65-F5344CB8AC3E}">
        <p14:creationId xmlns:p14="http://schemas.microsoft.com/office/powerpoint/2010/main" val="2912792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EC3588-B44C-483B-9404-78A8D388526E}"/>
              </a:ext>
            </a:extLst>
          </p:cNvPr>
          <p:cNvSpPr>
            <a:spLocks noGrp="1"/>
          </p:cNvSpPr>
          <p:nvPr>
            <p:ph type="title"/>
          </p:nvPr>
        </p:nvSpPr>
        <p:spPr>
          <a:xfrm>
            <a:off x="838200" y="181993"/>
            <a:ext cx="10515600" cy="812306"/>
          </a:xfrm>
        </p:spPr>
        <p:txBody>
          <a:bodyPr/>
          <a:lstStyle/>
          <a:p>
            <a:r>
              <a:rPr lang="cs-CZ" b="1" dirty="0"/>
              <a:t>Mobility Windows</a:t>
            </a:r>
          </a:p>
        </p:txBody>
      </p:sp>
      <p:sp>
        <p:nvSpPr>
          <p:cNvPr id="3" name="Zástupný obsah 2">
            <a:extLst>
              <a:ext uri="{FF2B5EF4-FFF2-40B4-BE49-F238E27FC236}">
                <a16:creationId xmlns:a16="http://schemas.microsoft.com/office/drawing/2014/main" id="{9CBF39A3-44EA-4831-9FD2-FF147AE15118}"/>
              </a:ext>
            </a:extLst>
          </p:cNvPr>
          <p:cNvSpPr>
            <a:spLocks noGrp="1"/>
          </p:cNvSpPr>
          <p:nvPr>
            <p:ph idx="1"/>
          </p:nvPr>
        </p:nvSpPr>
        <p:spPr>
          <a:xfrm>
            <a:off x="838200" y="994299"/>
            <a:ext cx="10515600" cy="5681709"/>
          </a:xfrm>
        </p:spPr>
        <p:txBody>
          <a:bodyPr>
            <a:normAutofit/>
          </a:bodyPr>
          <a:lstStyle/>
          <a:p>
            <a:pPr marL="0" indent="0">
              <a:buNone/>
            </a:pPr>
            <a:r>
              <a:rPr lang="cs-CZ" sz="2000" dirty="0">
                <a:hlinkClick r:id="rId2"/>
              </a:rPr>
              <a:t>https://www.lemmens.de/dateien/medien/buecher-ebooks/aca/2013_mobility_windows.pdf</a:t>
            </a:r>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p:txBody>
      </p:sp>
      <p:pic>
        <p:nvPicPr>
          <p:cNvPr id="5" name="Obrázek 4">
            <a:extLst>
              <a:ext uri="{FF2B5EF4-FFF2-40B4-BE49-F238E27FC236}">
                <a16:creationId xmlns:a16="http://schemas.microsoft.com/office/drawing/2014/main" id="{1357517A-028B-44FB-A119-91157B80304D}"/>
              </a:ext>
            </a:extLst>
          </p:cNvPr>
          <p:cNvPicPr>
            <a:picLocks noChangeAspect="1"/>
          </p:cNvPicPr>
          <p:nvPr/>
        </p:nvPicPr>
        <p:blipFill>
          <a:blip r:embed="rId3"/>
          <a:stretch>
            <a:fillRect/>
          </a:stretch>
        </p:blipFill>
        <p:spPr>
          <a:xfrm>
            <a:off x="2419351" y="1362075"/>
            <a:ext cx="7181850" cy="5495925"/>
          </a:xfrm>
          <a:prstGeom prst="rect">
            <a:avLst/>
          </a:prstGeom>
        </p:spPr>
      </p:pic>
    </p:spTree>
    <p:extLst>
      <p:ext uri="{BB962C8B-B14F-4D97-AF65-F5344CB8AC3E}">
        <p14:creationId xmlns:p14="http://schemas.microsoft.com/office/powerpoint/2010/main" val="263828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2D8EEAAF-E85D-4ADA-800E-FD45AFCBF7CE}"/>
              </a:ext>
            </a:extLst>
          </p:cNvPr>
          <p:cNvPicPr>
            <a:picLocks noChangeAspect="1"/>
          </p:cNvPicPr>
          <p:nvPr/>
        </p:nvPicPr>
        <p:blipFill>
          <a:blip r:embed="rId2"/>
          <a:stretch>
            <a:fillRect/>
          </a:stretch>
        </p:blipFill>
        <p:spPr>
          <a:xfrm>
            <a:off x="827269" y="0"/>
            <a:ext cx="5546361" cy="6858000"/>
          </a:xfrm>
          <a:prstGeom prst="rect">
            <a:avLst/>
          </a:prstGeom>
          <a:ln>
            <a:solidFill>
              <a:schemeClr val="accent1"/>
            </a:solidFill>
          </a:ln>
        </p:spPr>
      </p:pic>
      <p:pic>
        <p:nvPicPr>
          <p:cNvPr id="12" name="Obrázek 11">
            <a:extLst>
              <a:ext uri="{FF2B5EF4-FFF2-40B4-BE49-F238E27FC236}">
                <a16:creationId xmlns:a16="http://schemas.microsoft.com/office/drawing/2014/main" id="{E036331C-FCD9-4D78-A0D5-76830E9574D1}"/>
              </a:ext>
            </a:extLst>
          </p:cNvPr>
          <p:cNvPicPr>
            <a:picLocks noChangeAspect="1"/>
          </p:cNvPicPr>
          <p:nvPr/>
        </p:nvPicPr>
        <p:blipFill>
          <a:blip r:embed="rId3"/>
          <a:stretch>
            <a:fillRect/>
          </a:stretch>
        </p:blipFill>
        <p:spPr>
          <a:xfrm>
            <a:off x="6760971" y="4562475"/>
            <a:ext cx="5135753" cy="2183895"/>
          </a:xfrm>
          <a:prstGeom prst="rect">
            <a:avLst/>
          </a:prstGeom>
          <a:ln>
            <a:solidFill>
              <a:schemeClr val="accent1"/>
            </a:solidFill>
          </a:ln>
        </p:spPr>
      </p:pic>
      <p:sp>
        <p:nvSpPr>
          <p:cNvPr id="14" name="TextovéPole 13">
            <a:extLst>
              <a:ext uri="{FF2B5EF4-FFF2-40B4-BE49-F238E27FC236}">
                <a16:creationId xmlns:a16="http://schemas.microsoft.com/office/drawing/2014/main" id="{0AB4B8D6-A98F-493B-84B1-F435B219DC8A}"/>
              </a:ext>
            </a:extLst>
          </p:cNvPr>
          <p:cNvSpPr txBox="1"/>
          <p:nvPr/>
        </p:nvSpPr>
        <p:spPr>
          <a:xfrm>
            <a:off x="6728894" y="402811"/>
            <a:ext cx="5199905" cy="2862322"/>
          </a:xfrm>
          <a:prstGeom prst="rect">
            <a:avLst/>
          </a:prstGeom>
          <a:noFill/>
        </p:spPr>
        <p:txBody>
          <a:bodyPr wrap="square">
            <a:spAutoFit/>
          </a:bodyPr>
          <a:lstStyle/>
          <a:p>
            <a:r>
              <a:rPr lang="cs-CZ" sz="3600" b="1" dirty="0"/>
              <a:t>Mobility Windows</a:t>
            </a:r>
          </a:p>
          <a:p>
            <a:endParaRPr lang="cs-CZ" b="1" dirty="0"/>
          </a:p>
          <a:p>
            <a:r>
              <a:rPr lang="cs-CZ" b="1" dirty="0"/>
              <a:t>Prezentace výsledků projektu ACA:</a:t>
            </a:r>
          </a:p>
          <a:p>
            <a:endParaRPr lang="cs-CZ" b="1" dirty="0"/>
          </a:p>
          <a:p>
            <a:r>
              <a:rPr lang="cs-CZ" dirty="0">
                <a:hlinkClick r:id="rId4"/>
              </a:rPr>
              <a:t>https://www.hrk-nexus.de/fileadmin/redaktion/hrk-nexus/07-Downloads/07-01-Tagungen/07-01-71_Verbesserung_von_Anerkennung_Berlin/Session_4_Ferencz.pdf</a:t>
            </a:r>
            <a:endParaRPr lang="cs-CZ" b="1" dirty="0"/>
          </a:p>
          <a:p>
            <a:endParaRPr lang="cs-CZ" dirty="0"/>
          </a:p>
        </p:txBody>
      </p:sp>
    </p:spTree>
    <p:extLst>
      <p:ext uri="{BB962C8B-B14F-4D97-AF65-F5344CB8AC3E}">
        <p14:creationId xmlns:p14="http://schemas.microsoft.com/office/powerpoint/2010/main" val="2310767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B3109D-3012-4C2E-B73B-21EF7720B245}"/>
              </a:ext>
            </a:extLst>
          </p:cNvPr>
          <p:cNvSpPr>
            <a:spLocks noGrp="1"/>
          </p:cNvSpPr>
          <p:nvPr>
            <p:ph type="title"/>
          </p:nvPr>
        </p:nvSpPr>
        <p:spPr>
          <a:xfrm>
            <a:off x="838200" y="176981"/>
            <a:ext cx="10515600" cy="1120877"/>
          </a:xfrm>
        </p:spPr>
        <p:txBody>
          <a:bodyPr/>
          <a:lstStyle/>
          <a:p>
            <a:r>
              <a:rPr lang="cs-CZ" b="1" dirty="0"/>
              <a:t>Erasmus+ - Příručka programu Výzva 2022</a:t>
            </a:r>
          </a:p>
        </p:txBody>
      </p:sp>
      <p:sp>
        <p:nvSpPr>
          <p:cNvPr id="3" name="Zástupný obsah 2">
            <a:extLst>
              <a:ext uri="{FF2B5EF4-FFF2-40B4-BE49-F238E27FC236}">
                <a16:creationId xmlns:a16="http://schemas.microsoft.com/office/drawing/2014/main" id="{381F0356-7F6C-4A4B-A750-D2850AB90EF4}"/>
              </a:ext>
            </a:extLst>
          </p:cNvPr>
          <p:cNvSpPr>
            <a:spLocks noGrp="1"/>
          </p:cNvSpPr>
          <p:nvPr>
            <p:ph idx="1"/>
          </p:nvPr>
        </p:nvSpPr>
        <p:spPr>
          <a:xfrm>
            <a:off x="265471" y="1111044"/>
            <a:ext cx="11739716" cy="5653549"/>
          </a:xfrm>
        </p:spPr>
        <p:txBody>
          <a:bodyPr>
            <a:noAutofit/>
          </a:bodyPr>
          <a:lstStyle/>
          <a:p>
            <a:pPr marL="0" indent="0">
              <a:buNone/>
            </a:pPr>
            <a:r>
              <a:rPr lang="cs-CZ" sz="2200" b="1" dirty="0"/>
              <a:t>Uznávání a validace dovedností a kvalifikací </a:t>
            </a:r>
            <a:r>
              <a:rPr lang="cs-CZ" sz="2200" i="1" dirty="0"/>
              <a:t>(str. 12 české verze Příručky)</a:t>
            </a:r>
          </a:p>
          <a:p>
            <a:pPr marL="0" indent="0">
              <a:buNone/>
            </a:pPr>
            <a:r>
              <a:rPr lang="cs-CZ" sz="2200" i="1" dirty="0"/>
              <a:t>Erasmus+ podporuje </a:t>
            </a:r>
            <a:r>
              <a:rPr lang="cs-CZ" sz="2200" b="1" i="1" dirty="0">
                <a:solidFill>
                  <a:schemeClr val="accent2">
                    <a:lumMod val="75000"/>
                  </a:schemeClr>
                </a:solidFill>
              </a:rPr>
              <a:t>nástroje EU pro transparentnost a uznávání kompetencí, dovedností a kvalifikací</a:t>
            </a:r>
            <a:r>
              <a:rPr lang="cs-CZ" sz="2200" i="1" dirty="0"/>
              <a:t>, zejména </a:t>
            </a:r>
            <a:r>
              <a:rPr lang="cs-CZ" sz="2200" i="1" dirty="0" err="1"/>
              <a:t>Europass</a:t>
            </a:r>
            <a:r>
              <a:rPr lang="cs-CZ" sz="2200" i="1" dirty="0"/>
              <a:t>, </a:t>
            </a:r>
            <a:r>
              <a:rPr lang="cs-CZ" sz="2200" i="1" dirty="0" err="1"/>
              <a:t>Youthpass</a:t>
            </a:r>
            <a:r>
              <a:rPr lang="cs-CZ" sz="2200" i="1" dirty="0"/>
              <a:t>, evropský rámec kvalifikací (EQF), </a:t>
            </a:r>
            <a:r>
              <a:rPr lang="cs-CZ" sz="2200" b="1" i="1" dirty="0">
                <a:solidFill>
                  <a:schemeClr val="accent2">
                    <a:lumMod val="75000"/>
                  </a:schemeClr>
                </a:solidFill>
              </a:rPr>
              <a:t>evropský systém přenosu a akumulace kreditů (ECTS)</a:t>
            </a:r>
            <a:r>
              <a:rPr lang="cs-CZ" sz="2200" i="1" dirty="0"/>
              <a:t>, evropský referenční rámec pro zajišťování kvality v oblasti odborného vzdělávání a přípravy (EQAVET), evropský registr agentur zajišťujících kvalitu (EQAR), evropské sdružení pro zajišťování kvality ve vysokoškolském vzdělávání (ENQA) a unijní sítě v oblasti vzdělávání a odborné přípravy, které podporují tyto nástroje, zejména národní informační střediska pro akademické uznávání (NARIC), sítě </a:t>
            </a:r>
            <a:r>
              <a:rPr lang="cs-CZ" sz="2200" i="1" dirty="0" err="1"/>
              <a:t>Euroguidance</a:t>
            </a:r>
            <a:r>
              <a:rPr lang="cs-CZ" sz="2200" i="1" dirty="0"/>
              <a:t>, národní střediska </a:t>
            </a:r>
            <a:r>
              <a:rPr lang="cs-CZ" sz="2200" i="1" dirty="0" err="1"/>
              <a:t>Europass</a:t>
            </a:r>
            <a:r>
              <a:rPr lang="cs-CZ" sz="2200" i="1" dirty="0"/>
              <a:t> a národní koordinační místa EQF. </a:t>
            </a:r>
            <a:r>
              <a:rPr lang="cs-CZ" sz="2200" b="1" i="1" dirty="0">
                <a:solidFill>
                  <a:schemeClr val="accent2">
                    <a:lumMod val="75000"/>
                  </a:schemeClr>
                </a:solidFill>
              </a:rPr>
              <a:t>Společným účelem těchto nástrojů je zajistit, aby byly kompetence, dovednosti a kvalifikace ve všech dílčích systémech vzdělávání a odborné přípravy a na trhu práce na národní i mezinárodní úrovni uznávány a bylo jasné, v čem spočívají</a:t>
            </a:r>
            <a:r>
              <a:rPr lang="cs-CZ" sz="2200" i="1" dirty="0"/>
              <a:t>, a to bez ohledu na to, zda jich bylo dosaženo formálním vzděláváním či odbornou přípravou anebo jinými způsoby učení (např. pracovní zkušeností, dobrovolnictvím, online učením). </a:t>
            </a:r>
          </a:p>
          <a:p>
            <a:pPr marL="0" indent="0">
              <a:buNone/>
            </a:pPr>
            <a:r>
              <a:rPr lang="cs-CZ" sz="2200" i="1" dirty="0"/>
              <a:t>Pokud mají být tyto cíle splněny, je třeba, aby nástroje bylo možné využít k internacionalizaci vzdělávání a při stále častějším využívání digitálního učení a podpoře vzniku flexibilních forem výuky v souladu s potřebami a cíli účastníků vzdělávání.</a:t>
            </a:r>
          </a:p>
          <a:p>
            <a:pPr marL="0" indent="0">
              <a:buNone/>
            </a:pPr>
            <a:r>
              <a:rPr lang="cs-CZ" sz="2200" dirty="0">
                <a:hlinkClick r:id="rId2"/>
              </a:rPr>
              <a:t>https://erasmus-plus.ec.europa.eu/document/erasmus-programme-guide-2022</a:t>
            </a:r>
            <a:r>
              <a:rPr lang="cs-CZ" sz="2200" dirty="0"/>
              <a:t> </a:t>
            </a:r>
          </a:p>
        </p:txBody>
      </p:sp>
    </p:spTree>
    <p:extLst>
      <p:ext uri="{BB962C8B-B14F-4D97-AF65-F5344CB8AC3E}">
        <p14:creationId xmlns:p14="http://schemas.microsoft.com/office/powerpoint/2010/main" val="2117867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56BBD03C-2603-4DF5-B679-F9D9E876744F}"/>
              </a:ext>
            </a:extLst>
          </p:cNvPr>
          <p:cNvPicPr>
            <a:picLocks noChangeAspect="1"/>
          </p:cNvPicPr>
          <p:nvPr/>
        </p:nvPicPr>
        <p:blipFill>
          <a:blip r:embed="rId2"/>
          <a:stretch>
            <a:fillRect/>
          </a:stretch>
        </p:blipFill>
        <p:spPr>
          <a:xfrm>
            <a:off x="1682930" y="1922757"/>
            <a:ext cx="8524875" cy="3381375"/>
          </a:xfrm>
          <a:prstGeom prst="rect">
            <a:avLst/>
          </a:prstGeom>
        </p:spPr>
      </p:pic>
      <p:sp>
        <p:nvSpPr>
          <p:cNvPr id="4" name="TextovéPole 3">
            <a:extLst>
              <a:ext uri="{FF2B5EF4-FFF2-40B4-BE49-F238E27FC236}">
                <a16:creationId xmlns:a16="http://schemas.microsoft.com/office/drawing/2014/main" id="{9C498D74-77D4-4ABF-87EF-457B2A32FA2B}"/>
              </a:ext>
            </a:extLst>
          </p:cNvPr>
          <p:cNvSpPr txBox="1"/>
          <p:nvPr/>
        </p:nvSpPr>
        <p:spPr>
          <a:xfrm>
            <a:off x="477078" y="496957"/>
            <a:ext cx="11439939" cy="830997"/>
          </a:xfrm>
          <a:prstGeom prst="rect">
            <a:avLst/>
          </a:prstGeom>
          <a:noFill/>
        </p:spPr>
        <p:txBody>
          <a:bodyPr wrap="square" rtlCol="0">
            <a:spAutoFit/>
          </a:bodyPr>
          <a:lstStyle/>
          <a:p>
            <a:r>
              <a:rPr lang="cs-CZ" sz="2400" b="1" dirty="0"/>
              <a:t>Stav uznávání zahraničních mobilit (převážně zaměřeno na program Erasmus) v České republice – odpovědi z vysokých škol</a:t>
            </a:r>
          </a:p>
        </p:txBody>
      </p:sp>
    </p:spTree>
    <p:extLst>
      <p:ext uri="{BB962C8B-B14F-4D97-AF65-F5344CB8AC3E}">
        <p14:creationId xmlns:p14="http://schemas.microsoft.com/office/powerpoint/2010/main" val="1331140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9C498D74-77D4-4ABF-87EF-457B2A32FA2B}"/>
              </a:ext>
            </a:extLst>
          </p:cNvPr>
          <p:cNvSpPr txBox="1"/>
          <p:nvPr/>
        </p:nvSpPr>
        <p:spPr>
          <a:xfrm>
            <a:off x="477078" y="496957"/>
            <a:ext cx="11439939" cy="830997"/>
          </a:xfrm>
          <a:prstGeom prst="rect">
            <a:avLst/>
          </a:prstGeom>
          <a:noFill/>
        </p:spPr>
        <p:txBody>
          <a:bodyPr wrap="square" rtlCol="0">
            <a:spAutoFit/>
          </a:bodyPr>
          <a:lstStyle/>
          <a:p>
            <a:r>
              <a:rPr lang="cs-CZ" sz="2400" b="1" dirty="0"/>
              <a:t>Stav uznávání zahraničních mobilit (převážně zaměřeno na program Erasmus) v České republice – odpovědi z vysokých škol</a:t>
            </a:r>
          </a:p>
        </p:txBody>
      </p:sp>
      <p:pic>
        <p:nvPicPr>
          <p:cNvPr id="5" name="Obrázek 4">
            <a:extLst>
              <a:ext uri="{FF2B5EF4-FFF2-40B4-BE49-F238E27FC236}">
                <a16:creationId xmlns:a16="http://schemas.microsoft.com/office/drawing/2014/main" id="{28ADF64C-EA17-435A-BBCD-02C9D3E1EEDE}"/>
              </a:ext>
            </a:extLst>
          </p:cNvPr>
          <p:cNvPicPr>
            <a:picLocks noChangeAspect="1"/>
          </p:cNvPicPr>
          <p:nvPr/>
        </p:nvPicPr>
        <p:blipFill>
          <a:blip r:embed="rId2"/>
          <a:stretch>
            <a:fillRect/>
          </a:stretch>
        </p:blipFill>
        <p:spPr>
          <a:xfrm>
            <a:off x="1755137" y="1967742"/>
            <a:ext cx="8372475" cy="3609975"/>
          </a:xfrm>
          <a:prstGeom prst="rect">
            <a:avLst/>
          </a:prstGeom>
        </p:spPr>
      </p:pic>
    </p:spTree>
    <p:extLst>
      <p:ext uri="{BB962C8B-B14F-4D97-AF65-F5344CB8AC3E}">
        <p14:creationId xmlns:p14="http://schemas.microsoft.com/office/powerpoint/2010/main" val="66665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682543A0-14F0-4B0B-A219-4BFF015B27F9}"/>
              </a:ext>
            </a:extLst>
          </p:cNvPr>
          <p:cNvPicPr>
            <a:picLocks noChangeAspect="1"/>
          </p:cNvPicPr>
          <p:nvPr/>
        </p:nvPicPr>
        <p:blipFill>
          <a:blip r:embed="rId2"/>
          <a:stretch>
            <a:fillRect/>
          </a:stretch>
        </p:blipFill>
        <p:spPr>
          <a:xfrm>
            <a:off x="819150" y="304800"/>
            <a:ext cx="10553700" cy="6248400"/>
          </a:xfrm>
          <a:prstGeom prst="rect">
            <a:avLst/>
          </a:prstGeom>
        </p:spPr>
      </p:pic>
    </p:spTree>
    <p:extLst>
      <p:ext uri="{BB962C8B-B14F-4D97-AF65-F5344CB8AC3E}">
        <p14:creationId xmlns:p14="http://schemas.microsoft.com/office/powerpoint/2010/main" val="2592679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8E2BAE-379E-453E-AB85-9F128BB135DC}"/>
              </a:ext>
            </a:extLst>
          </p:cNvPr>
          <p:cNvSpPr>
            <a:spLocks noGrp="1"/>
          </p:cNvSpPr>
          <p:nvPr>
            <p:ph type="title"/>
          </p:nvPr>
        </p:nvSpPr>
        <p:spPr>
          <a:xfrm>
            <a:off x="1103671" y="2103437"/>
            <a:ext cx="10439400" cy="1325563"/>
          </a:xfrm>
        </p:spPr>
        <p:txBody>
          <a:bodyPr/>
          <a:lstStyle/>
          <a:p>
            <a:pPr algn="ctr"/>
            <a:r>
              <a:rPr lang="cs-CZ" dirty="0"/>
              <a:t>Děkuji za pozornost!</a:t>
            </a:r>
          </a:p>
        </p:txBody>
      </p:sp>
      <p:sp>
        <p:nvSpPr>
          <p:cNvPr id="3" name="Zástupný obsah 2">
            <a:extLst>
              <a:ext uri="{FF2B5EF4-FFF2-40B4-BE49-F238E27FC236}">
                <a16:creationId xmlns:a16="http://schemas.microsoft.com/office/drawing/2014/main" id="{7B7A1685-2AC7-446D-967B-FD818E3435C8}"/>
              </a:ext>
            </a:extLst>
          </p:cNvPr>
          <p:cNvSpPr>
            <a:spLocks noGrp="1"/>
          </p:cNvSpPr>
          <p:nvPr>
            <p:ph idx="1"/>
          </p:nvPr>
        </p:nvSpPr>
        <p:spPr>
          <a:xfrm>
            <a:off x="838200" y="3942735"/>
            <a:ext cx="10515600" cy="2234228"/>
          </a:xfrm>
        </p:spPr>
        <p:txBody>
          <a:bodyPr/>
          <a:lstStyle/>
          <a:p>
            <a:pPr marL="0" indent="0">
              <a:buNone/>
            </a:pPr>
            <a:endParaRPr lang="cs-CZ" dirty="0"/>
          </a:p>
          <a:p>
            <a:pPr marL="0" indent="0">
              <a:buNone/>
            </a:pPr>
            <a:endParaRPr lang="cs-CZ" dirty="0"/>
          </a:p>
          <a:p>
            <a:pPr marL="0" indent="0" algn="ctr">
              <a:buNone/>
            </a:pPr>
            <a:r>
              <a:rPr lang="cs-CZ" dirty="0"/>
              <a:t>Kontakt:</a:t>
            </a:r>
          </a:p>
          <a:p>
            <a:pPr marL="0" indent="0" algn="ctr">
              <a:buNone/>
            </a:pPr>
            <a:r>
              <a:rPr lang="cs-CZ" dirty="0"/>
              <a:t>ivana.herglova@dzs.cz</a:t>
            </a:r>
          </a:p>
        </p:txBody>
      </p:sp>
    </p:spTree>
    <p:extLst>
      <p:ext uri="{BB962C8B-B14F-4D97-AF65-F5344CB8AC3E}">
        <p14:creationId xmlns:p14="http://schemas.microsoft.com/office/powerpoint/2010/main" val="401405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B3109D-3012-4C2E-B73B-21EF7720B245}"/>
              </a:ext>
            </a:extLst>
          </p:cNvPr>
          <p:cNvSpPr>
            <a:spLocks noGrp="1"/>
          </p:cNvSpPr>
          <p:nvPr>
            <p:ph type="title"/>
          </p:nvPr>
        </p:nvSpPr>
        <p:spPr>
          <a:xfrm>
            <a:off x="373625" y="491612"/>
            <a:ext cx="11316929" cy="747253"/>
          </a:xfrm>
        </p:spPr>
        <p:txBody>
          <a:bodyPr>
            <a:normAutofit fontScale="90000"/>
          </a:bodyPr>
          <a:lstStyle/>
          <a:p>
            <a:pPr marL="0" indent="0">
              <a:buNone/>
            </a:pPr>
            <a:r>
              <a:rPr lang="cs-CZ" sz="4400" b="1" dirty="0"/>
              <a:t>ECTS (Evropský systém přenosu a akumulace kreditů) </a:t>
            </a:r>
          </a:p>
        </p:txBody>
      </p:sp>
      <p:sp>
        <p:nvSpPr>
          <p:cNvPr id="3" name="Zástupný obsah 2">
            <a:extLst>
              <a:ext uri="{FF2B5EF4-FFF2-40B4-BE49-F238E27FC236}">
                <a16:creationId xmlns:a16="http://schemas.microsoft.com/office/drawing/2014/main" id="{381F0356-7F6C-4A4B-A750-D2850AB90EF4}"/>
              </a:ext>
            </a:extLst>
          </p:cNvPr>
          <p:cNvSpPr>
            <a:spLocks noGrp="1"/>
          </p:cNvSpPr>
          <p:nvPr>
            <p:ph idx="1"/>
          </p:nvPr>
        </p:nvSpPr>
        <p:spPr>
          <a:xfrm>
            <a:off x="373625" y="1396181"/>
            <a:ext cx="11631562" cy="5368412"/>
          </a:xfrm>
        </p:spPr>
        <p:txBody>
          <a:bodyPr>
            <a:noAutofit/>
          </a:bodyPr>
          <a:lstStyle/>
          <a:p>
            <a:pPr marL="0" indent="0">
              <a:buNone/>
            </a:pPr>
            <a:r>
              <a:rPr lang="cs-CZ" i="1" dirty="0"/>
              <a:t>Systém orientovaný na účastníky vzdělávání, který slouží k akumulaci a </a:t>
            </a:r>
            <a:r>
              <a:rPr lang="cs-CZ" i="1" dirty="0">
                <a:solidFill>
                  <a:schemeClr val="accent2">
                    <a:lumMod val="75000"/>
                  </a:schemeClr>
                </a:solidFill>
              </a:rPr>
              <a:t>přenosu kreditů </a:t>
            </a:r>
            <a:r>
              <a:rPr lang="cs-CZ" i="1" dirty="0"/>
              <a:t>a je založen na transparentnosti postupů učení, výuky a hodnocení. </a:t>
            </a:r>
            <a:r>
              <a:rPr lang="cs-CZ" i="1" dirty="0">
                <a:solidFill>
                  <a:schemeClr val="accent2">
                    <a:lumMod val="75000"/>
                  </a:schemeClr>
                </a:solidFill>
              </a:rPr>
              <a:t>Jeho cílem je zjednodušit plánování, poskytování a hodnocení studijních programů a mobility účastníků vzdělávání pomocí uznávání kvalifikací a období studia. </a:t>
            </a:r>
            <a:r>
              <a:rPr lang="cs-CZ" i="1" dirty="0"/>
              <a:t>Systém, který pomáhá koncipovat, popsat a realizovat studijní programy a udělovat vysokoškolské kvalifikace. Používání ECTS ve spojení s rámci kvalifikací založenými na výsledcích zajišťuje větší transparentnost studijních programů a kvalifikací a </a:t>
            </a:r>
            <a:r>
              <a:rPr lang="cs-CZ" i="1" dirty="0">
                <a:solidFill>
                  <a:schemeClr val="accent2">
                    <a:lumMod val="75000"/>
                  </a:schemeClr>
                </a:solidFill>
              </a:rPr>
              <a:t>usnadňuje uznávání kvalifikací. </a:t>
            </a:r>
          </a:p>
          <a:p>
            <a:pPr marL="0" indent="0">
              <a:buNone/>
            </a:pPr>
            <a:endParaRPr lang="cs-CZ" sz="1600" dirty="0">
              <a:hlinkClick r:id="rId2"/>
            </a:endParaRPr>
          </a:p>
          <a:p>
            <a:pPr marL="0" indent="0">
              <a:buNone/>
            </a:pPr>
            <a:r>
              <a:rPr lang="cs-CZ" sz="2200" dirty="0">
                <a:hlinkClick r:id="rId2"/>
              </a:rPr>
              <a:t>https://erasmus-plus.ec.europa.eu/document/erasmus-programme-guide-2022</a:t>
            </a:r>
            <a:r>
              <a:rPr lang="cs-CZ" sz="2200" dirty="0"/>
              <a:t> - str. 410</a:t>
            </a:r>
          </a:p>
        </p:txBody>
      </p:sp>
    </p:spTree>
    <p:extLst>
      <p:ext uri="{BB962C8B-B14F-4D97-AF65-F5344CB8AC3E}">
        <p14:creationId xmlns:p14="http://schemas.microsoft.com/office/powerpoint/2010/main" val="1176515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52B05F-0373-457A-B6F9-9570E1935CE2}"/>
              </a:ext>
            </a:extLst>
          </p:cNvPr>
          <p:cNvSpPr>
            <a:spLocks noGrp="1"/>
          </p:cNvSpPr>
          <p:nvPr>
            <p:ph type="title"/>
          </p:nvPr>
        </p:nvSpPr>
        <p:spPr>
          <a:xfrm>
            <a:off x="838200" y="324464"/>
            <a:ext cx="10515600" cy="747252"/>
          </a:xfrm>
        </p:spPr>
        <p:txBody>
          <a:bodyPr>
            <a:normAutofit/>
          </a:bodyPr>
          <a:lstStyle/>
          <a:p>
            <a:r>
              <a:rPr lang="cs-CZ" sz="4000" dirty="0"/>
              <a:t>Úvodem: </a:t>
            </a:r>
            <a:r>
              <a:rPr lang="cs-CZ" sz="4000" b="1" dirty="0"/>
              <a:t>Studium v zahraničí a jeho typy</a:t>
            </a:r>
          </a:p>
        </p:txBody>
      </p:sp>
      <p:sp>
        <p:nvSpPr>
          <p:cNvPr id="3" name="Zástupný obsah 2">
            <a:extLst>
              <a:ext uri="{FF2B5EF4-FFF2-40B4-BE49-F238E27FC236}">
                <a16:creationId xmlns:a16="http://schemas.microsoft.com/office/drawing/2014/main" id="{23D340D2-AE55-426C-ACDF-D4A8C6B2274C}"/>
              </a:ext>
            </a:extLst>
          </p:cNvPr>
          <p:cNvSpPr>
            <a:spLocks noGrp="1"/>
          </p:cNvSpPr>
          <p:nvPr>
            <p:ph idx="1"/>
          </p:nvPr>
        </p:nvSpPr>
        <p:spPr>
          <a:xfrm>
            <a:off x="255639" y="1229032"/>
            <a:ext cx="11680722" cy="5486400"/>
          </a:xfrm>
        </p:spPr>
        <p:txBody>
          <a:bodyPr>
            <a:normAutofit fontScale="77500" lnSpcReduction="20000"/>
          </a:bodyPr>
          <a:lstStyle/>
          <a:p>
            <a:pPr>
              <a:buFontTx/>
              <a:buChar char="-"/>
            </a:pPr>
            <a:r>
              <a:rPr lang="cs-CZ" dirty="0"/>
              <a:t>dlouhodobé vs. krátkodobé studium v zahraničí</a:t>
            </a:r>
          </a:p>
          <a:p>
            <a:pPr marL="0" indent="0">
              <a:buNone/>
            </a:pPr>
            <a:endParaRPr lang="cs-CZ" dirty="0"/>
          </a:p>
          <a:p>
            <a:pPr>
              <a:buFontTx/>
              <a:buChar char="-"/>
            </a:pPr>
            <a:r>
              <a:rPr lang="cs-CZ" dirty="0" err="1"/>
              <a:t>mobilitní</a:t>
            </a:r>
            <a:r>
              <a:rPr lang="cs-CZ" dirty="0"/>
              <a:t> programy: </a:t>
            </a:r>
          </a:p>
          <a:p>
            <a:pPr marL="514350" indent="-514350">
              <a:buAutoNum type="arabicParenR"/>
            </a:pPr>
            <a:r>
              <a:rPr lang="cs-CZ" b="1" dirty="0"/>
              <a:t>Fyzická mobilita (</a:t>
            </a:r>
            <a:r>
              <a:rPr lang="cs-CZ" b="1" dirty="0" err="1"/>
              <a:t>Physical</a:t>
            </a:r>
            <a:r>
              <a:rPr lang="cs-CZ" b="1" dirty="0"/>
              <a:t> Mobility) </a:t>
            </a:r>
            <a:r>
              <a:rPr lang="cs-CZ" dirty="0"/>
              <a:t>– Erasmus+ (KA103/KA131; KA107/KA171), další výměnné programy (SEMP; bilaterální dohody; </a:t>
            </a:r>
            <a:r>
              <a:rPr lang="cs-CZ" dirty="0" err="1"/>
              <a:t>vládní,národní</a:t>
            </a:r>
            <a:r>
              <a:rPr lang="cs-CZ" dirty="0"/>
              <a:t> a regionální výměnné a stipendijní programy – DAAD, BTHA, </a:t>
            </a:r>
            <a:r>
              <a:rPr lang="cs-CZ" dirty="0" err="1"/>
              <a:t>Aktion</a:t>
            </a:r>
            <a:r>
              <a:rPr lang="cs-CZ" dirty="0"/>
              <a:t>, CEEPUS, M</a:t>
            </a:r>
            <a:r>
              <a:rPr lang="cs-CZ" b="0" i="0" dirty="0">
                <a:solidFill>
                  <a:srgbClr val="000000"/>
                </a:solidFill>
                <a:effectLst/>
                <a:latin typeface="Comenia-Sans-Regular"/>
              </a:rPr>
              <a:t>ezinárodního visegrádský fond, CEFRES, </a:t>
            </a:r>
            <a:r>
              <a:rPr lang="cs-CZ" b="0" i="0" dirty="0" err="1">
                <a:solidFill>
                  <a:srgbClr val="000000"/>
                </a:solidFill>
                <a:effectLst/>
                <a:latin typeface="Comenia-Sans-Regular"/>
              </a:rPr>
              <a:t>Turingův</a:t>
            </a:r>
            <a:r>
              <a:rPr lang="cs-CZ" b="0" i="0" dirty="0">
                <a:solidFill>
                  <a:srgbClr val="000000"/>
                </a:solidFill>
                <a:effectLst/>
                <a:latin typeface="Comenia-Sans-Regular"/>
              </a:rPr>
              <a:t> program, Fondy EHP, program </a:t>
            </a:r>
            <a:r>
              <a:rPr lang="cs-CZ" b="0" i="0" dirty="0" err="1">
                <a:solidFill>
                  <a:srgbClr val="000000"/>
                </a:solidFill>
                <a:effectLst/>
                <a:latin typeface="Comenia-Sans-Regular"/>
              </a:rPr>
              <a:t>Barrande</a:t>
            </a:r>
            <a:r>
              <a:rPr lang="cs-CZ" b="0" i="0" dirty="0">
                <a:solidFill>
                  <a:srgbClr val="000000"/>
                </a:solidFill>
                <a:effectLst/>
                <a:latin typeface="Comenia-Sans-Regular"/>
              </a:rPr>
              <a:t>; AIA; nadace), </a:t>
            </a:r>
            <a:r>
              <a:rPr lang="cs-CZ" dirty="0"/>
              <a:t>free </a:t>
            </a:r>
            <a:r>
              <a:rPr lang="cs-CZ" dirty="0" err="1"/>
              <a:t>mover</a:t>
            </a:r>
            <a:r>
              <a:rPr lang="cs-CZ" dirty="0"/>
              <a:t>, letní a zimní školy, exkurze ad.</a:t>
            </a:r>
          </a:p>
          <a:p>
            <a:pPr marL="514350" indent="-514350">
              <a:buAutoNum type="arabicParenR"/>
            </a:pPr>
            <a:r>
              <a:rPr lang="cs-CZ" b="1" dirty="0"/>
              <a:t>Virtuální mobilita (</a:t>
            </a:r>
            <a:r>
              <a:rPr lang="cs-CZ" b="1" dirty="0" err="1"/>
              <a:t>Virtual</a:t>
            </a:r>
            <a:r>
              <a:rPr lang="cs-CZ" b="1" dirty="0"/>
              <a:t> Mobility) </a:t>
            </a:r>
            <a:r>
              <a:rPr lang="cs-CZ" dirty="0"/>
              <a:t>– vynucená (</a:t>
            </a:r>
            <a:r>
              <a:rPr lang="cs-CZ" dirty="0" err="1"/>
              <a:t>Covid</a:t>
            </a:r>
            <a:r>
              <a:rPr lang="cs-CZ" dirty="0"/>
              <a:t>) vs. plánovaná</a:t>
            </a:r>
          </a:p>
          <a:p>
            <a:pPr marL="514350" indent="-514350">
              <a:buAutoNum type="arabicParenR"/>
            </a:pPr>
            <a:r>
              <a:rPr lang="cs-CZ" b="1" dirty="0"/>
              <a:t>Kombinovaná mobilita (</a:t>
            </a:r>
            <a:r>
              <a:rPr lang="cs-CZ" b="1" dirty="0" err="1"/>
              <a:t>Blended</a:t>
            </a:r>
            <a:r>
              <a:rPr lang="cs-CZ" b="1" dirty="0"/>
              <a:t> Mobility) </a:t>
            </a:r>
            <a:r>
              <a:rPr lang="cs-CZ" dirty="0"/>
              <a:t>– Erasmus+, </a:t>
            </a:r>
            <a:r>
              <a:rPr lang="cs-CZ" dirty="0" err="1"/>
              <a:t>Blended</a:t>
            </a:r>
            <a:r>
              <a:rPr lang="cs-CZ" dirty="0"/>
              <a:t> </a:t>
            </a:r>
            <a:r>
              <a:rPr lang="cs-CZ" dirty="0" err="1"/>
              <a:t>Intensive</a:t>
            </a:r>
            <a:r>
              <a:rPr lang="cs-CZ" dirty="0"/>
              <a:t> </a:t>
            </a:r>
            <a:r>
              <a:rPr lang="cs-CZ" dirty="0" err="1"/>
              <a:t>Programme</a:t>
            </a:r>
            <a:r>
              <a:rPr lang="cs-CZ" dirty="0"/>
              <a:t> (BIP)</a:t>
            </a:r>
          </a:p>
          <a:p>
            <a:pPr marL="0" indent="0">
              <a:buNone/>
            </a:pPr>
            <a:r>
              <a:rPr lang="cs-CZ" dirty="0"/>
              <a:t>Typy: studijní pobyt, studijní návštěva, praktická stáž, vědecký pobyt, exkurze ad.</a:t>
            </a:r>
          </a:p>
          <a:p>
            <a:pPr marL="0" indent="0">
              <a:buNone/>
            </a:pPr>
            <a:r>
              <a:rPr lang="cs-CZ" dirty="0"/>
              <a:t>Délka: několik dní až 1 rok; u </a:t>
            </a:r>
            <a:r>
              <a:rPr lang="cs-CZ" dirty="0" err="1"/>
              <a:t>fellowships</a:t>
            </a:r>
            <a:r>
              <a:rPr lang="cs-CZ" dirty="0"/>
              <a:t> až 2 roky</a:t>
            </a:r>
          </a:p>
          <a:p>
            <a:pPr marL="0" indent="0">
              <a:buNone/>
            </a:pPr>
            <a:endParaRPr lang="cs-CZ" dirty="0"/>
          </a:p>
          <a:p>
            <a:pPr marL="0" indent="0">
              <a:buNone/>
            </a:pPr>
            <a:r>
              <a:rPr lang="cs-CZ" dirty="0"/>
              <a:t>-  </a:t>
            </a:r>
            <a:r>
              <a:rPr lang="cs-CZ" b="1" dirty="0"/>
              <a:t>společné studijní programy</a:t>
            </a:r>
            <a:r>
              <a:rPr lang="cs-CZ" dirty="0"/>
              <a:t>: Erasmus </a:t>
            </a:r>
            <a:r>
              <a:rPr lang="cs-CZ" dirty="0" err="1"/>
              <a:t>Mundus</a:t>
            </a:r>
            <a:r>
              <a:rPr lang="cs-CZ" dirty="0"/>
              <a:t> (</a:t>
            </a:r>
            <a:r>
              <a:rPr lang="cs-CZ" b="0" i="0" dirty="0">
                <a:solidFill>
                  <a:srgbClr val="000000"/>
                </a:solidFill>
                <a:effectLst/>
              </a:rPr>
              <a:t>EMJMD/EMJM), Evropské univerzity</a:t>
            </a:r>
          </a:p>
          <a:p>
            <a:pPr>
              <a:buFontTx/>
              <a:buChar char="-"/>
            </a:pPr>
            <a:r>
              <a:rPr lang="cs-CZ" b="1" dirty="0"/>
              <a:t>další mobility</a:t>
            </a:r>
            <a:r>
              <a:rPr lang="cs-CZ" dirty="0"/>
              <a:t>: co-</a:t>
            </a:r>
            <a:r>
              <a:rPr lang="cs-CZ" dirty="0" err="1"/>
              <a:t>tutelle</a:t>
            </a:r>
            <a:r>
              <a:rPr lang="cs-CZ" dirty="0"/>
              <a:t>, doktorské a </a:t>
            </a:r>
            <a:r>
              <a:rPr lang="cs-CZ" dirty="0" err="1"/>
              <a:t>postdoctorské</a:t>
            </a:r>
            <a:r>
              <a:rPr lang="cs-CZ" dirty="0"/>
              <a:t> „</a:t>
            </a:r>
            <a:r>
              <a:rPr lang="cs-CZ" dirty="0" err="1"/>
              <a:t>fellowships</a:t>
            </a:r>
            <a:r>
              <a:rPr lang="cs-CZ" dirty="0"/>
              <a:t>“ (H2020/ HE MSCA: </a:t>
            </a:r>
            <a:r>
              <a:rPr lang="cs-CZ" dirty="0" err="1"/>
              <a:t>Doctoral</a:t>
            </a:r>
            <a:r>
              <a:rPr lang="cs-CZ" dirty="0"/>
              <a:t> </a:t>
            </a:r>
            <a:r>
              <a:rPr lang="cs-CZ" dirty="0" err="1"/>
              <a:t>Networks</a:t>
            </a:r>
            <a:r>
              <a:rPr lang="cs-CZ" dirty="0"/>
              <a:t> – </a:t>
            </a:r>
            <a:r>
              <a:rPr lang="cs-CZ" dirty="0" err="1"/>
              <a:t>Industrial</a:t>
            </a:r>
            <a:r>
              <a:rPr lang="cs-CZ" dirty="0"/>
              <a:t> </a:t>
            </a:r>
            <a:r>
              <a:rPr lang="cs-CZ" dirty="0" err="1"/>
              <a:t>Doctorates</a:t>
            </a:r>
            <a:r>
              <a:rPr lang="cs-CZ" dirty="0"/>
              <a:t>, Joint </a:t>
            </a:r>
            <a:r>
              <a:rPr lang="cs-CZ" dirty="0" err="1"/>
              <a:t>Doctorates</a:t>
            </a:r>
            <a:r>
              <a:rPr lang="cs-CZ" dirty="0"/>
              <a:t>; </a:t>
            </a:r>
            <a:r>
              <a:rPr lang="cs-CZ" dirty="0" err="1"/>
              <a:t>Postdoctoral</a:t>
            </a:r>
            <a:r>
              <a:rPr lang="cs-CZ" dirty="0"/>
              <a:t> </a:t>
            </a:r>
            <a:r>
              <a:rPr lang="cs-CZ" dirty="0" err="1"/>
              <a:t>Fellowships</a:t>
            </a:r>
            <a:r>
              <a:rPr lang="cs-CZ" dirty="0"/>
              <a:t>) </a:t>
            </a:r>
          </a:p>
          <a:p>
            <a:pPr>
              <a:buFontTx/>
              <a:buChar char="-"/>
            </a:pPr>
            <a:r>
              <a:rPr lang="cs-CZ" b="1" dirty="0"/>
              <a:t>dobrovolnictví</a:t>
            </a:r>
            <a:r>
              <a:rPr lang="cs-CZ" dirty="0"/>
              <a:t> (Evropská dobrovolná služba, Evropský sbor solidarity)</a:t>
            </a:r>
          </a:p>
        </p:txBody>
      </p:sp>
    </p:spTree>
    <p:extLst>
      <p:ext uri="{BB962C8B-B14F-4D97-AF65-F5344CB8AC3E}">
        <p14:creationId xmlns:p14="http://schemas.microsoft.com/office/powerpoint/2010/main" val="982725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0CEAFF-88AD-458C-AF5C-19D7DF17B1F2}"/>
              </a:ext>
            </a:extLst>
          </p:cNvPr>
          <p:cNvSpPr>
            <a:spLocks noGrp="1"/>
          </p:cNvSpPr>
          <p:nvPr>
            <p:ph type="title"/>
          </p:nvPr>
        </p:nvSpPr>
        <p:spPr>
          <a:xfrm>
            <a:off x="838200" y="39329"/>
            <a:ext cx="10515600" cy="1032387"/>
          </a:xfrm>
        </p:spPr>
        <p:txBody>
          <a:bodyPr/>
          <a:lstStyle/>
          <a:p>
            <a:r>
              <a:rPr lang="cs-CZ" dirty="0"/>
              <a:t>Úvodem: </a:t>
            </a:r>
            <a:r>
              <a:rPr lang="cs-CZ" b="1" dirty="0"/>
              <a:t>Studium v zahraničí a jeho typy</a:t>
            </a:r>
            <a:endParaRPr lang="cs-CZ" dirty="0"/>
          </a:p>
        </p:txBody>
      </p:sp>
      <p:sp>
        <p:nvSpPr>
          <p:cNvPr id="3" name="Zástupný obsah 2">
            <a:extLst>
              <a:ext uri="{FF2B5EF4-FFF2-40B4-BE49-F238E27FC236}">
                <a16:creationId xmlns:a16="http://schemas.microsoft.com/office/drawing/2014/main" id="{2FE4AA88-9315-4A4D-8795-5625D47B1427}"/>
              </a:ext>
            </a:extLst>
          </p:cNvPr>
          <p:cNvSpPr>
            <a:spLocks noGrp="1"/>
          </p:cNvSpPr>
          <p:nvPr>
            <p:ph idx="1"/>
          </p:nvPr>
        </p:nvSpPr>
        <p:spPr>
          <a:xfrm>
            <a:off x="265471" y="963561"/>
            <a:ext cx="11543071" cy="5855110"/>
          </a:xfrm>
        </p:spPr>
        <p:txBody>
          <a:bodyPr>
            <a:normAutofit fontScale="32500" lnSpcReduction="20000"/>
          </a:bodyPr>
          <a:lstStyle/>
          <a:p>
            <a:pPr marL="0" indent="0">
              <a:buNone/>
            </a:pPr>
            <a:r>
              <a:rPr lang="cs-CZ" sz="5200" dirty="0"/>
              <a:t>Erasmus+ (Evropská komise):</a:t>
            </a:r>
          </a:p>
          <a:p>
            <a:pPr marL="0" indent="0">
              <a:buNone/>
            </a:pPr>
            <a:r>
              <a:rPr lang="cs-CZ" sz="5200" dirty="0">
                <a:hlinkClick r:id="rId2"/>
              </a:rPr>
              <a:t>https://erasmus-plus.ec.europa.eu/opportunities/individuals/students</a:t>
            </a:r>
            <a:endParaRPr lang="cs-CZ" sz="5200" dirty="0"/>
          </a:p>
          <a:p>
            <a:pPr marL="0" indent="0">
              <a:buNone/>
            </a:pPr>
            <a:r>
              <a:rPr lang="cs-CZ" sz="5200" dirty="0">
                <a:hlinkClick r:id="rId3"/>
              </a:rPr>
              <a:t>https://erasmus-plus.ec.europa.eu/cs/opportunities/individuals/studenti</a:t>
            </a:r>
            <a:endParaRPr lang="cs-CZ" sz="5200" dirty="0"/>
          </a:p>
          <a:p>
            <a:pPr marL="0" indent="0">
              <a:buNone/>
            </a:pPr>
            <a:endParaRPr lang="cs-CZ" sz="5200" dirty="0"/>
          </a:p>
          <a:p>
            <a:pPr marL="0" indent="0">
              <a:buNone/>
            </a:pPr>
            <a:r>
              <a:rPr lang="cs-CZ" sz="5200" dirty="0"/>
              <a:t>Erasmus </a:t>
            </a:r>
            <a:r>
              <a:rPr lang="cs-CZ" sz="5200" dirty="0" err="1"/>
              <a:t>Mundus</a:t>
            </a:r>
            <a:r>
              <a:rPr lang="cs-CZ" sz="5200" dirty="0"/>
              <a:t> (Evropská komise):</a:t>
            </a:r>
          </a:p>
          <a:p>
            <a:pPr marL="0" indent="0">
              <a:buNone/>
            </a:pPr>
            <a:r>
              <a:rPr lang="cs-CZ" sz="5200" i="0" dirty="0">
                <a:solidFill>
                  <a:srgbClr val="0E3051"/>
                </a:solidFill>
                <a:effectLst/>
                <a:hlinkClick r:id="rId4"/>
              </a:rPr>
              <a:t>https://erasmus-plus.ec.europa.eu/opportunities/organisations/cooperation-among-organisations-and-institutions/erasmus-mundus-joint-masters</a:t>
            </a:r>
            <a:endParaRPr lang="cs-CZ" sz="5200" i="0" dirty="0">
              <a:solidFill>
                <a:srgbClr val="0E3051"/>
              </a:solidFill>
              <a:effectLst/>
            </a:endParaRPr>
          </a:p>
          <a:p>
            <a:pPr marL="0" indent="0">
              <a:buNone/>
            </a:pPr>
            <a:endParaRPr lang="cs-CZ" sz="5200" b="1" i="0" dirty="0">
              <a:solidFill>
                <a:srgbClr val="0E3051"/>
              </a:solidFill>
              <a:effectLst/>
            </a:endParaRPr>
          </a:p>
          <a:p>
            <a:pPr marL="0" indent="0">
              <a:buNone/>
            </a:pPr>
            <a:r>
              <a:rPr lang="en-US" sz="5200" b="1" i="0" dirty="0">
                <a:effectLst/>
                <a:highlight>
                  <a:srgbClr val="FFFF00"/>
                </a:highlight>
              </a:rPr>
              <a:t>Guidelines on how to use the Online Learning Agreement for Studies</a:t>
            </a:r>
            <a:r>
              <a:rPr lang="cs-CZ" sz="5200" b="1" i="0" dirty="0">
                <a:effectLst/>
                <a:highlight>
                  <a:srgbClr val="FFFF00"/>
                </a:highlight>
              </a:rPr>
              <a:t> (Evropská komise):</a:t>
            </a:r>
            <a:endParaRPr lang="en-US" sz="5200" b="1" i="0" dirty="0">
              <a:effectLst/>
              <a:highlight>
                <a:srgbClr val="FFFF00"/>
              </a:highlight>
            </a:endParaRPr>
          </a:p>
          <a:p>
            <a:pPr marL="0" indent="0">
              <a:buNone/>
            </a:pPr>
            <a:r>
              <a:rPr lang="cs-CZ" sz="5200" dirty="0">
                <a:highlight>
                  <a:srgbClr val="FFFF00"/>
                </a:highlight>
              </a:rPr>
              <a:t>https://erasmus-plus.ec.europa.eu/document/guidelines-on-how-to-use-the-online-learning-agreement-for-studies</a:t>
            </a:r>
          </a:p>
          <a:p>
            <a:pPr marL="0" indent="0">
              <a:buNone/>
            </a:pPr>
            <a:endParaRPr lang="cs-CZ" sz="5200" dirty="0"/>
          </a:p>
          <a:p>
            <a:pPr marL="0" indent="0">
              <a:buNone/>
            </a:pPr>
            <a:r>
              <a:rPr lang="cs-CZ" sz="5200" b="0" i="0" dirty="0">
                <a:effectLst/>
              </a:rPr>
              <a:t>Marie </a:t>
            </a:r>
            <a:r>
              <a:rPr lang="cs-CZ" sz="5200" b="0" i="0" dirty="0" err="1">
                <a:effectLst/>
              </a:rPr>
              <a:t>Skłodowska</a:t>
            </a:r>
            <a:r>
              <a:rPr lang="cs-CZ" sz="5200" b="0" i="0" dirty="0">
                <a:effectLst/>
              </a:rPr>
              <a:t>-Curie </a:t>
            </a:r>
            <a:r>
              <a:rPr lang="cs-CZ" sz="5200" b="0" i="0" dirty="0" err="1">
                <a:effectLst/>
              </a:rPr>
              <a:t>Actions</a:t>
            </a:r>
            <a:r>
              <a:rPr lang="cs-CZ" sz="5200" b="0" i="0" dirty="0">
                <a:effectLst/>
              </a:rPr>
              <a:t>: </a:t>
            </a:r>
            <a:r>
              <a:rPr lang="cs-CZ" sz="5200" dirty="0">
                <a:hlinkClick r:id="rId5"/>
              </a:rPr>
              <a:t>https://ec.europa.eu/research/mariecurieactions/</a:t>
            </a:r>
            <a:endParaRPr lang="cs-CZ" sz="5200" dirty="0"/>
          </a:p>
          <a:p>
            <a:pPr marL="0" indent="0">
              <a:buNone/>
            </a:pPr>
            <a:endParaRPr lang="cs-CZ" sz="5200" dirty="0"/>
          </a:p>
          <a:p>
            <a:pPr marL="0" indent="0">
              <a:buNone/>
            </a:pPr>
            <a:r>
              <a:rPr lang="cs-CZ" sz="5200" dirty="0"/>
              <a:t>Web DZS:</a:t>
            </a:r>
          </a:p>
          <a:p>
            <a:pPr marL="0" indent="0">
              <a:buNone/>
            </a:pPr>
            <a:r>
              <a:rPr lang="cs-CZ" sz="5200" dirty="0">
                <a:hlinkClick r:id="rId6"/>
              </a:rPr>
              <a:t>https://www.dzs.cz/vyjezdy-pobyty</a:t>
            </a:r>
            <a:endParaRPr lang="cs-CZ" sz="5200" dirty="0"/>
          </a:p>
          <a:p>
            <a:pPr marL="0" indent="0">
              <a:buNone/>
            </a:pPr>
            <a:r>
              <a:rPr lang="cs-CZ" sz="5200" dirty="0">
                <a:hlinkClick r:id="rId7"/>
              </a:rPr>
              <a:t>https://www.dzs.cz/program/erasmus</a:t>
            </a:r>
            <a:endParaRPr lang="cs-CZ" sz="5200" dirty="0"/>
          </a:p>
          <a:p>
            <a:pPr marL="0" indent="0">
              <a:buNone/>
            </a:pPr>
            <a:r>
              <a:rPr lang="cs-CZ" sz="5200" dirty="0">
                <a:hlinkClick r:id="rId8"/>
              </a:rPr>
              <a:t>https://www.dzs.cz/program/evropsky-sbor-solidarity</a:t>
            </a:r>
            <a:endParaRPr lang="cs-CZ" sz="5200" dirty="0"/>
          </a:p>
          <a:p>
            <a:pPr marL="0" indent="0">
              <a:buNone/>
            </a:pPr>
            <a:endParaRPr lang="cs-CZ" sz="5200" dirty="0"/>
          </a:p>
          <a:p>
            <a:pPr marL="0" indent="0">
              <a:buNone/>
            </a:pPr>
            <a:r>
              <a:rPr lang="cs-CZ" sz="5200" dirty="0"/>
              <a:t>MŠMT: </a:t>
            </a:r>
            <a:r>
              <a:rPr lang="cs-CZ" sz="5200" dirty="0">
                <a:hlinkClick r:id="rId9"/>
              </a:rPr>
              <a:t>https://www.msmt.cz/mezinarodni-vztahy</a:t>
            </a:r>
            <a:r>
              <a:rPr lang="cs-CZ" sz="5200" dirty="0"/>
              <a:t> </a:t>
            </a:r>
          </a:p>
          <a:p>
            <a:pPr marL="0" indent="0">
              <a:buNone/>
            </a:pPr>
            <a:endParaRPr lang="cs-CZ" dirty="0"/>
          </a:p>
          <a:p>
            <a:pPr marL="0" indent="0">
              <a:buNone/>
            </a:pPr>
            <a:endParaRPr lang="cs-CZ" b="1" dirty="0"/>
          </a:p>
        </p:txBody>
      </p:sp>
    </p:spTree>
    <p:extLst>
      <p:ext uri="{BB962C8B-B14F-4D97-AF65-F5344CB8AC3E}">
        <p14:creationId xmlns:p14="http://schemas.microsoft.com/office/powerpoint/2010/main" val="712555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B3109D-3012-4C2E-B73B-21EF7720B245}"/>
              </a:ext>
            </a:extLst>
          </p:cNvPr>
          <p:cNvSpPr>
            <a:spLocks noGrp="1"/>
          </p:cNvSpPr>
          <p:nvPr>
            <p:ph type="title"/>
          </p:nvPr>
        </p:nvSpPr>
        <p:spPr>
          <a:xfrm>
            <a:off x="78658" y="176982"/>
            <a:ext cx="12034683" cy="865238"/>
          </a:xfrm>
        </p:spPr>
        <p:txBody>
          <a:bodyPr>
            <a:noAutofit/>
          </a:bodyPr>
          <a:lstStyle/>
          <a:p>
            <a:r>
              <a:rPr lang="cs-CZ" sz="3600" b="1" dirty="0"/>
              <a:t>Automatické uznávání: </a:t>
            </a:r>
            <a:r>
              <a:rPr lang="cs-CZ" sz="3600" b="1" dirty="0">
                <a:solidFill>
                  <a:schemeClr val="accent2">
                    <a:lumMod val="75000"/>
                  </a:schemeClr>
                </a:solidFill>
              </a:rPr>
              <a:t>Společné studijní programy / Joint </a:t>
            </a:r>
            <a:r>
              <a:rPr lang="cs-CZ" sz="3600" b="1" dirty="0" err="1">
                <a:solidFill>
                  <a:schemeClr val="accent2">
                    <a:lumMod val="75000"/>
                  </a:schemeClr>
                </a:solidFill>
              </a:rPr>
              <a:t>degrees</a:t>
            </a:r>
            <a:endParaRPr lang="cs-CZ" sz="3600" b="1" dirty="0">
              <a:solidFill>
                <a:schemeClr val="accent2">
                  <a:lumMod val="75000"/>
                </a:schemeClr>
              </a:solidFill>
            </a:endParaRPr>
          </a:p>
        </p:txBody>
      </p:sp>
      <p:sp>
        <p:nvSpPr>
          <p:cNvPr id="3" name="Zástupný obsah 2">
            <a:extLst>
              <a:ext uri="{FF2B5EF4-FFF2-40B4-BE49-F238E27FC236}">
                <a16:creationId xmlns:a16="http://schemas.microsoft.com/office/drawing/2014/main" id="{381F0356-7F6C-4A4B-A750-D2850AB90EF4}"/>
              </a:ext>
            </a:extLst>
          </p:cNvPr>
          <p:cNvSpPr>
            <a:spLocks noGrp="1"/>
          </p:cNvSpPr>
          <p:nvPr>
            <p:ph idx="1"/>
          </p:nvPr>
        </p:nvSpPr>
        <p:spPr>
          <a:xfrm>
            <a:off x="186813" y="1042220"/>
            <a:ext cx="11838039" cy="5545393"/>
          </a:xfrm>
        </p:spPr>
        <p:txBody>
          <a:bodyPr>
            <a:normAutofit fontScale="70000" lnSpcReduction="20000"/>
          </a:bodyPr>
          <a:lstStyle/>
          <a:p>
            <a:pPr>
              <a:buFontTx/>
              <a:buChar char="-"/>
            </a:pPr>
            <a:r>
              <a:rPr lang="cs-CZ" b="0" i="0" dirty="0">
                <a:effectLst/>
              </a:rPr>
              <a:t>integrované společné studium se zahraničním partnerem či partnery, na jehož konci student získá </a:t>
            </a:r>
            <a:r>
              <a:rPr lang="cs-CZ" b="1" i="0" dirty="0">
                <a:effectLst/>
              </a:rPr>
              <a:t>společný diplom</a:t>
            </a:r>
            <a:r>
              <a:rPr lang="cs-CZ" b="0" i="0" dirty="0">
                <a:effectLst/>
              </a:rPr>
              <a:t>, </a:t>
            </a:r>
            <a:r>
              <a:rPr lang="cs-CZ" dirty="0"/>
              <a:t>nebo </a:t>
            </a:r>
            <a:r>
              <a:rPr lang="cs-CZ" b="0" i="0" dirty="0">
                <a:effectLst/>
              </a:rPr>
              <a:t>dva i více diplomů partnerských univerzit</a:t>
            </a:r>
          </a:p>
          <a:p>
            <a:pPr marL="0" indent="0">
              <a:buNone/>
            </a:pPr>
            <a:endParaRPr lang="cs-CZ" dirty="0"/>
          </a:p>
          <a:p>
            <a:pPr marL="0" indent="0">
              <a:buNone/>
            </a:pPr>
            <a:r>
              <a:rPr lang="cs-CZ" b="1" i="0" dirty="0">
                <a:effectLst/>
              </a:rPr>
              <a:t>Kategorie společných studijních programů typu joint / </a:t>
            </a:r>
            <a:r>
              <a:rPr lang="cs-CZ" b="1" i="0" dirty="0" err="1">
                <a:effectLst/>
              </a:rPr>
              <a:t>multiple</a:t>
            </a:r>
            <a:r>
              <a:rPr lang="cs-CZ" b="1" i="0" dirty="0">
                <a:effectLst/>
              </a:rPr>
              <a:t> </a:t>
            </a:r>
            <a:r>
              <a:rPr lang="cs-CZ" b="1" i="0" dirty="0" err="1">
                <a:effectLst/>
              </a:rPr>
              <a:t>degree</a:t>
            </a:r>
            <a:r>
              <a:rPr lang="cs-CZ" b="1" i="0" dirty="0">
                <a:effectLst/>
              </a:rPr>
              <a:t>: </a:t>
            </a:r>
          </a:p>
          <a:p>
            <a:pPr marL="0" indent="0">
              <a:buNone/>
            </a:pPr>
            <a:r>
              <a:rPr lang="cs-CZ" b="0" i="0" dirty="0">
                <a:effectLst/>
              </a:rPr>
              <a:t>a) studijní programy uskutečňované pod hlavičkou programu Evropské komise </a:t>
            </a:r>
            <a:r>
              <a:rPr lang="cs-CZ" b="1" i="0" dirty="0">
                <a:effectLst/>
              </a:rPr>
              <a:t>Erasmus </a:t>
            </a:r>
            <a:r>
              <a:rPr lang="cs-CZ" b="1" i="0" dirty="0" err="1">
                <a:effectLst/>
              </a:rPr>
              <a:t>Mundus</a:t>
            </a:r>
            <a:r>
              <a:rPr lang="cs-CZ" b="1" i="0" dirty="0">
                <a:effectLst/>
              </a:rPr>
              <a:t> </a:t>
            </a:r>
            <a:r>
              <a:rPr lang="cs-CZ" b="0" i="0" dirty="0">
                <a:effectLst/>
              </a:rPr>
              <a:t>(Erasmus+) – EMJMD/EMJM</a:t>
            </a:r>
          </a:p>
          <a:p>
            <a:pPr marL="0" indent="0">
              <a:buNone/>
            </a:pPr>
            <a:r>
              <a:rPr lang="cs-CZ" b="0" i="0" dirty="0">
                <a:effectLst/>
              </a:rPr>
              <a:t>b) studijní programy uskutečňované v rámci </a:t>
            </a:r>
            <a:r>
              <a:rPr lang="cs-CZ" b="1" i="0" dirty="0">
                <a:effectLst/>
              </a:rPr>
              <a:t>jiných programů Evropské komise </a:t>
            </a:r>
            <a:r>
              <a:rPr lang="cs-CZ" b="0" i="0" dirty="0">
                <a:effectLst/>
              </a:rPr>
              <a:t>– např. MSCA </a:t>
            </a:r>
          </a:p>
          <a:p>
            <a:pPr marL="0" indent="0">
              <a:buNone/>
            </a:pPr>
            <a:r>
              <a:rPr lang="cs-CZ" b="0" i="0" dirty="0">
                <a:effectLst/>
              </a:rPr>
              <a:t>c) studijní programy vzniklé na základě bilaterální nebo multilaterální dohody partnerských vysokých škol z různých zemí a financované z národních zdrojů nebo samofinancované (např. z poplatku za studium) - např. DAAD, MŠMT ad.</a:t>
            </a:r>
          </a:p>
          <a:p>
            <a:pPr marL="0" indent="0">
              <a:buNone/>
            </a:pPr>
            <a:endParaRPr lang="cs-CZ" b="0" i="0" dirty="0">
              <a:effectLst/>
            </a:endParaRPr>
          </a:p>
          <a:p>
            <a:pPr marL="0" indent="0">
              <a:buNone/>
            </a:pPr>
            <a:r>
              <a:rPr lang="cs-CZ" b="1" dirty="0"/>
              <a:t>Typy společných studijních programů na českých VŠ:</a:t>
            </a:r>
            <a:endParaRPr lang="cs-CZ" b="1" i="0" dirty="0">
              <a:effectLst/>
            </a:endParaRPr>
          </a:p>
          <a:p>
            <a:pPr marL="0" indent="0" algn="just">
              <a:buNone/>
            </a:pPr>
            <a:r>
              <a:rPr lang="cs-CZ" b="1" i="0" dirty="0">
                <a:effectLst/>
              </a:rPr>
              <a:t>1) Studijní programy joint </a:t>
            </a:r>
            <a:r>
              <a:rPr lang="cs-CZ" b="1" i="0" dirty="0" err="1">
                <a:effectLst/>
              </a:rPr>
              <a:t>degree</a:t>
            </a:r>
            <a:r>
              <a:rPr lang="cs-CZ" b="1" i="0" dirty="0">
                <a:effectLst/>
              </a:rPr>
              <a:t> </a:t>
            </a:r>
            <a:r>
              <a:rPr lang="cs-CZ" b="0" i="0" dirty="0">
                <a:effectLst/>
              </a:rPr>
              <a:t>– existují na úrovni mezinárodních studijních programů se společným kurikulem na bakalářském, navazujícím magisterském a doktorském stupni. Uzavírá se meziuniverzitní smlouva o implementaci studijního programu joint </a:t>
            </a:r>
            <a:r>
              <a:rPr lang="cs-CZ" b="0" i="0" dirty="0" err="1">
                <a:effectLst/>
              </a:rPr>
              <a:t>degree</a:t>
            </a:r>
            <a:r>
              <a:rPr lang="cs-CZ" b="0" i="0" dirty="0">
                <a:effectLst/>
              </a:rPr>
              <a:t>, na jejímž základě partnerské univerzity žádají o akreditaci společného studijního programu, podle pravidel platných v každé zapojené zemi</a:t>
            </a:r>
          </a:p>
          <a:p>
            <a:pPr marL="0" indent="0" algn="just">
              <a:buNone/>
            </a:pPr>
            <a:r>
              <a:rPr lang="cs-CZ" b="1" i="0" dirty="0">
                <a:effectLst/>
              </a:rPr>
              <a:t>2) </a:t>
            </a:r>
            <a:r>
              <a:rPr lang="cs-CZ" b="1" i="0" dirty="0" err="1">
                <a:effectLst/>
              </a:rPr>
              <a:t>Cotutelle</a:t>
            </a:r>
            <a:r>
              <a:rPr lang="cs-CZ" b="1" i="0" dirty="0">
                <a:effectLst/>
              </a:rPr>
              <a:t> </a:t>
            </a:r>
            <a:r>
              <a:rPr lang="cs-CZ" b="0" i="0" dirty="0">
                <a:effectLst/>
              </a:rPr>
              <a:t>– program je iniciován zpravidla na úrovni jednotlivých studentů jakožto doktorské studium pod dvojím vedením. Partnerské univerzity se dělí o individuální studijní plán vybraného studenta, o jehož studiu se uzavírá individuální meziuniverzitní smlouva o </a:t>
            </a:r>
            <a:r>
              <a:rPr lang="cs-CZ" b="0" i="0" dirty="0" err="1">
                <a:effectLst/>
              </a:rPr>
              <a:t>cotutelle</a:t>
            </a:r>
            <a:r>
              <a:rPr lang="cs-CZ" b="0" i="0" dirty="0">
                <a:effectLst/>
              </a:rPr>
              <a:t>.</a:t>
            </a:r>
          </a:p>
          <a:p>
            <a:pPr>
              <a:buFontTx/>
              <a:buChar char="-"/>
            </a:pPr>
            <a:endParaRPr lang="cs-CZ" b="0" i="0" dirty="0">
              <a:effectLst/>
            </a:endParaRPr>
          </a:p>
          <a:p>
            <a:pPr>
              <a:buFontTx/>
              <a:buChar char="-"/>
            </a:pPr>
            <a:endParaRPr lang="cs-CZ" b="0" i="0" dirty="0">
              <a:solidFill>
                <a:srgbClr val="404040"/>
              </a:solidFill>
              <a:effectLst/>
              <a:latin typeface="Open Sans" panose="020B0606030504020204" pitchFamily="34" charset="0"/>
            </a:endParaRPr>
          </a:p>
          <a:p>
            <a:pPr>
              <a:buFontTx/>
              <a:buChar char="-"/>
            </a:pPr>
            <a:endParaRPr lang="cs-CZ" dirty="0"/>
          </a:p>
        </p:txBody>
      </p:sp>
    </p:spTree>
    <p:extLst>
      <p:ext uri="{BB962C8B-B14F-4D97-AF65-F5344CB8AC3E}">
        <p14:creationId xmlns:p14="http://schemas.microsoft.com/office/powerpoint/2010/main" val="3678040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B3109D-3012-4C2E-B73B-21EF7720B245}"/>
              </a:ext>
            </a:extLst>
          </p:cNvPr>
          <p:cNvSpPr>
            <a:spLocks noGrp="1"/>
          </p:cNvSpPr>
          <p:nvPr>
            <p:ph type="title"/>
          </p:nvPr>
        </p:nvSpPr>
        <p:spPr>
          <a:xfrm>
            <a:off x="127819" y="172066"/>
            <a:ext cx="11995355" cy="1017638"/>
          </a:xfrm>
        </p:spPr>
        <p:txBody>
          <a:bodyPr>
            <a:noAutofit/>
          </a:bodyPr>
          <a:lstStyle/>
          <a:p>
            <a:r>
              <a:rPr lang="cs-CZ" sz="3600" b="1" dirty="0"/>
              <a:t>Automatické uznávání: </a:t>
            </a:r>
            <a:r>
              <a:rPr lang="cs-CZ" sz="3600" b="1" dirty="0">
                <a:solidFill>
                  <a:schemeClr val="accent2">
                    <a:lumMod val="75000"/>
                  </a:schemeClr>
                </a:solidFill>
              </a:rPr>
              <a:t>Společné studijní programy / Joint </a:t>
            </a:r>
            <a:r>
              <a:rPr lang="cs-CZ" sz="3600" b="1" dirty="0" err="1">
                <a:solidFill>
                  <a:schemeClr val="accent2">
                    <a:lumMod val="75000"/>
                  </a:schemeClr>
                </a:solidFill>
              </a:rPr>
              <a:t>degrees</a:t>
            </a:r>
            <a:endParaRPr lang="cs-CZ" sz="3600" b="1" dirty="0"/>
          </a:p>
        </p:txBody>
      </p:sp>
      <p:sp>
        <p:nvSpPr>
          <p:cNvPr id="3" name="Zástupný obsah 2">
            <a:extLst>
              <a:ext uri="{FF2B5EF4-FFF2-40B4-BE49-F238E27FC236}">
                <a16:creationId xmlns:a16="http://schemas.microsoft.com/office/drawing/2014/main" id="{381F0356-7F6C-4A4B-A750-D2850AB90EF4}"/>
              </a:ext>
            </a:extLst>
          </p:cNvPr>
          <p:cNvSpPr>
            <a:spLocks noGrp="1"/>
          </p:cNvSpPr>
          <p:nvPr>
            <p:ph idx="1"/>
          </p:nvPr>
        </p:nvSpPr>
        <p:spPr>
          <a:xfrm>
            <a:off x="285135" y="1189704"/>
            <a:ext cx="11611897" cy="5496231"/>
          </a:xfrm>
        </p:spPr>
        <p:txBody>
          <a:bodyPr>
            <a:normAutofit fontScale="85000" lnSpcReduction="20000"/>
          </a:bodyPr>
          <a:lstStyle/>
          <a:p>
            <a:pPr marL="0" indent="0" algn="just">
              <a:buNone/>
            </a:pPr>
            <a:r>
              <a:rPr lang="cs-CZ" b="0" i="0" dirty="0">
                <a:effectLst/>
              </a:rPr>
              <a:t>Integrovaný studijním program je poskytován konsorciem joint </a:t>
            </a:r>
            <a:r>
              <a:rPr lang="cs-CZ" b="0" i="0" dirty="0" err="1">
                <a:effectLst/>
              </a:rPr>
              <a:t>degree</a:t>
            </a:r>
            <a:r>
              <a:rPr lang="cs-CZ" b="0" i="0" dirty="0">
                <a:effectLst/>
              </a:rPr>
              <a:t>, sdružujícím minimálně dvě partnerské vysoké školy, a má mj. tyto charakteristické rysy:</a:t>
            </a:r>
          </a:p>
          <a:p>
            <a:pPr marL="0" indent="0" algn="just">
              <a:buNone/>
            </a:pPr>
            <a:r>
              <a:rPr lang="cs-CZ" b="1" i="0" dirty="0">
                <a:effectLst/>
              </a:rPr>
              <a:t>- Integrace na úrovni předmětů: </a:t>
            </a:r>
            <a:r>
              <a:rPr lang="cs-CZ" b="0" i="0" dirty="0">
                <a:effectLst/>
              </a:rPr>
              <a:t>program je vyučován na základě společně koncipovaného a zabezpečovaného studijního plánu nebo </a:t>
            </a:r>
            <a:r>
              <a:rPr lang="cs-CZ" b="1" i="0" u="sng" dirty="0">
                <a:solidFill>
                  <a:schemeClr val="accent2">
                    <a:lumMod val="75000"/>
                  </a:schemeClr>
                </a:solidFill>
                <a:effectLst/>
              </a:rPr>
              <a:t>na základě plného uznávání modulů připravených a zajišťovaných jednotlivými partnery samostatně</a:t>
            </a:r>
            <a:r>
              <a:rPr lang="cs-CZ" b="0" i="0" dirty="0">
                <a:effectLst/>
              </a:rPr>
              <a:t>, kteréžto dohromady spoluvytvářejí studijní plán</a:t>
            </a:r>
          </a:p>
          <a:p>
            <a:pPr marL="0" indent="0">
              <a:buNone/>
            </a:pPr>
            <a:r>
              <a:rPr lang="cs-CZ" b="1" i="0" dirty="0">
                <a:effectLst/>
              </a:rPr>
              <a:t>- Společné podmínky pro přijímání do studia a zkoušení: </a:t>
            </a:r>
            <a:r>
              <a:rPr lang="cs-CZ" b="0" i="0" dirty="0">
                <a:effectLst/>
              </a:rPr>
              <a:t>Vstupní podmínky musejí být jasně popsány a pro všechny uchazeče jednotné. </a:t>
            </a:r>
            <a:r>
              <a:rPr lang="cs-CZ" b="1" i="0" u="sng" dirty="0">
                <a:solidFill>
                  <a:schemeClr val="accent2">
                    <a:lumMod val="75000"/>
                  </a:schemeClr>
                </a:solidFill>
                <a:effectLst/>
              </a:rPr>
              <a:t>Zkoušky (kontroly studia) vykonané na jedné instituci konsorcia jsou plně a automaticky uznávány ostatními institucemi konsorcia.</a:t>
            </a:r>
            <a:r>
              <a:rPr lang="cs-CZ" b="1" i="0" u="sng" dirty="0">
                <a:solidFill>
                  <a:srgbClr val="333333"/>
                </a:solidFill>
                <a:effectLst/>
              </a:rPr>
              <a:t> </a:t>
            </a:r>
          </a:p>
          <a:p>
            <a:pPr marL="0" indent="0">
              <a:buNone/>
            </a:pPr>
            <a:r>
              <a:rPr lang="cs-CZ" dirty="0"/>
              <a:t>- </a:t>
            </a:r>
            <a:r>
              <a:rPr lang="cs-CZ" b="1" i="0" u="sng" dirty="0">
                <a:solidFill>
                  <a:schemeClr val="accent2">
                    <a:lumMod val="75000"/>
                  </a:schemeClr>
                </a:solidFill>
                <a:effectLst/>
              </a:rPr>
              <a:t>Záruka udělení uznávaného společného vysokoškolského diplomu, nebo dvou popř. více uznávaných vysokoškolských diplomů po úspěšném absolvováni studijního programu:</a:t>
            </a:r>
            <a:r>
              <a:rPr lang="cs-CZ" b="0" i="0" dirty="0">
                <a:solidFill>
                  <a:schemeClr val="accent2">
                    <a:lumMod val="75000"/>
                  </a:schemeClr>
                </a:solidFill>
                <a:effectLst/>
              </a:rPr>
              <a:t> </a:t>
            </a:r>
            <a:r>
              <a:rPr lang="cs-CZ" b="0" i="0" dirty="0">
                <a:effectLst/>
              </a:rPr>
              <a:t>požaduje se jasné stanovení povahy a podoby udíleného vysokoškolského titulu. Dvojí nebo vícenásobný diplom (double / </a:t>
            </a:r>
            <a:r>
              <a:rPr lang="cs-CZ" b="0" i="0" dirty="0" err="1">
                <a:effectLst/>
              </a:rPr>
              <a:t>multiple</a:t>
            </a:r>
            <a:r>
              <a:rPr lang="cs-CZ" b="0" i="0" dirty="0">
                <a:effectLst/>
              </a:rPr>
              <a:t> </a:t>
            </a:r>
            <a:r>
              <a:rPr lang="cs-CZ" b="0" i="0" dirty="0" err="1">
                <a:effectLst/>
              </a:rPr>
              <a:t>degree</a:t>
            </a:r>
            <a:r>
              <a:rPr lang="cs-CZ" b="0" i="0" dirty="0">
                <a:effectLst/>
              </a:rPr>
              <a:t>) jsou definovány jako dva nebo více státem uznávaných diplomů oficiálně vydávaných dvěma nebo více vysokými školami podílejícími se jako partneři na integrovaném studijním programu. Společný diplom (joint </a:t>
            </a:r>
            <a:r>
              <a:rPr lang="cs-CZ" b="0" i="0" dirty="0" err="1">
                <a:effectLst/>
              </a:rPr>
              <a:t>diploma</a:t>
            </a:r>
            <a:r>
              <a:rPr lang="cs-CZ" b="0" i="0" dirty="0">
                <a:effectLst/>
              </a:rPr>
              <a:t>) je definován jako jeden dokument vydávaný nejméně dvěma partnery v souladu s § 47a zákona č. 111/1998 Sb. (zákon o vysokých školách) v platném znění. Minimálním požadavkem je možnost vydávání double </a:t>
            </a:r>
            <a:r>
              <a:rPr lang="cs-CZ" b="0" i="0" dirty="0" err="1">
                <a:effectLst/>
              </a:rPr>
              <a:t>degree</a:t>
            </a:r>
            <a:r>
              <a:rPr lang="cs-CZ" b="0" i="0" dirty="0">
                <a:effectLst/>
              </a:rPr>
              <a:t>.</a:t>
            </a:r>
            <a:endParaRPr lang="cs-CZ" dirty="0"/>
          </a:p>
        </p:txBody>
      </p:sp>
    </p:spTree>
    <p:extLst>
      <p:ext uri="{BB962C8B-B14F-4D97-AF65-F5344CB8AC3E}">
        <p14:creationId xmlns:p14="http://schemas.microsoft.com/office/powerpoint/2010/main" val="3491575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B3109D-3012-4C2E-B73B-21EF7720B245}"/>
              </a:ext>
            </a:extLst>
          </p:cNvPr>
          <p:cNvSpPr>
            <a:spLocks noGrp="1"/>
          </p:cNvSpPr>
          <p:nvPr>
            <p:ph type="title"/>
          </p:nvPr>
        </p:nvSpPr>
        <p:spPr>
          <a:xfrm>
            <a:off x="127819" y="172066"/>
            <a:ext cx="11995355" cy="1017638"/>
          </a:xfrm>
        </p:spPr>
        <p:txBody>
          <a:bodyPr>
            <a:noAutofit/>
          </a:bodyPr>
          <a:lstStyle/>
          <a:p>
            <a:r>
              <a:rPr lang="cs-CZ" sz="3600" b="1" dirty="0"/>
              <a:t>Automatické uznávání: </a:t>
            </a:r>
            <a:r>
              <a:rPr lang="cs-CZ" sz="3600" b="1" dirty="0">
                <a:solidFill>
                  <a:schemeClr val="accent2">
                    <a:lumMod val="75000"/>
                  </a:schemeClr>
                </a:solidFill>
              </a:rPr>
              <a:t>Společné studijní programy / Joint </a:t>
            </a:r>
            <a:r>
              <a:rPr lang="cs-CZ" sz="3600" b="1" dirty="0" err="1">
                <a:solidFill>
                  <a:schemeClr val="accent2">
                    <a:lumMod val="75000"/>
                  </a:schemeClr>
                </a:solidFill>
              </a:rPr>
              <a:t>degrees</a:t>
            </a:r>
            <a:endParaRPr lang="cs-CZ" sz="3600" b="1" dirty="0"/>
          </a:p>
        </p:txBody>
      </p:sp>
      <p:sp>
        <p:nvSpPr>
          <p:cNvPr id="3" name="Zástupný obsah 2">
            <a:extLst>
              <a:ext uri="{FF2B5EF4-FFF2-40B4-BE49-F238E27FC236}">
                <a16:creationId xmlns:a16="http://schemas.microsoft.com/office/drawing/2014/main" id="{381F0356-7F6C-4A4B-A750-D2850AB90EF4}"/>
              </a:ext>
            </a:extLst>
          </p:cNvPr>
          <p:cNvSpPr>
            <a:spLocks noGrp="1"/>
          </p:cNvSpPr>
          <p:nvPr>
            <p:ph idx="1"/>
          </p:nvPr>
        </p:nvSpPr>
        <p:spPr>
          <a:xfrm>
            <a:off x="285135" y="1189704"/>
            <a:ext cx="11611897" cy="5496231"/>
          </a:xfrm>
        </p:spPr>
        <p:txBody>
          <a:bodyPr>
            <a:normAutofit fontScale="62500" lnSpcReduction="20000"/>
          </a:bodyPr>
          <a:lstStyle/>
          <a:p>
            <a:pPr marL="0" indent="0" algn="just">
              <a:buNone/>
            </a:pPr>
            <a:r>
              <a:rPr lang="cs-CZ" b="1" dirty="0"/>
              <a:t>Příručka programu Erasmus, Výzva 2022 – Erasmus </a:t>
            </a:r>
            <a:r>
              <a:rPr lang="cs-CZ" b="1" dirty="0" err="1"/>
              <a:t>Mundus</a:t>
            </a:r>
            <a:r>
              <a:rPr lang="cs-CZ" b="1" dirty="0"/>
              <a:t>, str. 239-253:</a:t>
            </a:r>
          </a:p>
          <a:p>
            <a:pPr marL="0" indent="0" algn="just">
              <a:buNone/>
            </a:pPr>
            <a:r>
              <a:rPr lang="cs-CZ" i="1" dirty="0"/>
              <a:t>Studijní programy EMJM mají podle očekávání splnit následující požadavky: </a:t>
            </a:r>
          </a:p>
          <a:p>
            <a:pPr marL="0" indent="0" algn="just">
              <a:buNone/>
            </a:pPr>
            <a:r>
              <a:rPr lang="cs-CZ" i="1" dirty="0"/>
              <a:t>1) Obsahovat společně koncipované a plně integrované kurikulum, které splňuje standardy zajišťování kvality společných programů v Evropském prostoru vysokoškolského vzdělávání (EHEA) platné v den podání žádosti EMJM. Tyto standardy zahrnují všechny klíčové aspekty společných programů, pokud jde o společné navrhování, provádění, realizaci a zajišťování kvality. Kromě standardů pro zajišťování kvality společných programů kladou projekty EMJM důraz na následující společné/obecné prováděcí postupy: </a:t>
            </a:r>
          </a:p>
          <a:p>
            <a:pPr algn="just">
              <a:buFontTx/>
              <a:buChar char="-"/>
            </a:pPr>
            <a:r>
              <a:rPr lang="cs-CZ" i="1" dirty="0"/>
              <a:t>společné požadavky na přijetí studentů a pravidla/postupy podávání žádostí, výběru, školného, monitorování, zkoušek / hodnocení výkonu, </a:t>
            </a:r>
          </a:p>
          <a:p>
            <a:pPr algn="just">
              <a:buFontTx/>
              <a:buChar char="-"/>
            </a:pPr>
            <a:r>
              <a:rPr lang="cs-CZ" i="1" dirty="0"/>
              <a:t>společná koncepce programu a integrované činnosti v oblasti výuky/odborné přípravy, včetně společně dohodnuté jazykové politiky a </a:t>
            </a:r>
            <a:r>
              <a:rPr lang="cs-CZ" i="1" dirty="0">
                <a:solidFill>
                  <a:schemeClr val="accent2">
                    <a:lumMod val="75000"/>
                  </a:schemeClr>
                </a:solidFill>
              </a:rPr>
              <a:t>společného postupu pro uznávání dob studia v rámci konsorcia</a:t>
            </a:r>
          </a:p>
          <a:p>
            <a:pPr marL="0" indent="0" algn="just">
              <a:buNone/>
            </a:pPr>
            <a:r>
              <a:rPr lang="cs-CZ" i="1" dirty="0"/>
              <a:t>…</a:t>
            </a:r>
          </a:p>
          <a:p>
            <a:pPr marL="0" indent="0" algn="just">
              <a:buNone/>
            </a:pPr>
            <a:r>
              <a:rPr lang="cs-CZ" i="1" dirty="0"/>
              <a:t>4) Zahrnutí povinné fyzické mobility pro všechny zapsané studenty: </a:t>
            </a:r>
            <a:r>
              <a:rPr lang="cs-CZ" i="1" dirty="0">
                <a:solidFill>
                  <a:schemeClr val="accent2">
                    <a:lumMod val="75000"/>
                  </a:schemeClr>
                </a:solidFill>
              </a:rPr>
              <a:t>Struktury mobilit a mechanismus uznávání dob studia mezi partnerskými institucemi musí být dohodnuty v rámci konsorcia ve fázi podávání projektových žádostí.</a:t>
            </a:r>
          </a:p>
          <a:p>
            <a:pPr marL="0" indent="0" algn="just">
              <a:buNone/>
            </a:pPr>
            <a:r>
              <a:rPr lang="cs-CZ" i="1" dirty="0"/>
              <a:t>6) Úspěšné dokončení společného programu EMJM musí vést k udělení buď společného diplomu (tj. jednoho diplomu uděleného nejméně dvěma vysokoškolskými institucemi z různých zemí, z nichž alespoň jedna musí být členským státem nebo třetí zemí přidruženou k programu) nebo vícenásobných diplomů (tj. alespoň dvou diplomů udělených dvěma vysokoškolskými institucemi z různých zemí, z nichž alespoň jedna musí být členským státem nebo třetí zemí přidruženou k programu), nebo kombinace uvedených diplomů. Diplom(y) </a:t>
            </a:r>
            <a:r>
              <a:rPr lang="cs-CZ" i="1" dirty="0">
                <a:solidFill>
                  <a:schemeClr val="accent2">
                    <a:lumMod val="75000"/>
                  </a:schemeClr>
                </a:solidFill>
              </a:rPr>
              <a:t>udělený(é) absolventům musí patřit do systémů akademických titulů zemí, v nichž mají dané vysokoškolské instituce sídlo. Diplom(y) musí být vzájemně uznán(y) všemi vysokoškolskými institucemi, které je vydaly a jsou řádnými členy partnerství. </a:t>
            </a:r>
            <a:r>
              <a:rPr lang="cs-CZ" i="1" dirty="0"/>
              <a:t>Konsorcium by studentům mělo na konci studia poskytnout společný dodatek k diplomu, který se vztahuje na celý obsah magisterského programu.</a:t>
            </a:r>
          </a:p>
        </p:txBody>
      </p:sp>
    </p:spTree>
    <p:extLst>
      <p:ext uri="{BB962C8B-B14F-4D97-AF65-F5344CB8AC3E}">
        <p14:creationId xmlns:p14="http://schemas.microsoft.com/office/powerpoint/2010/main" val="229577928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TotalTime>
  <Words>3464</Words>
  <Application>Microsoft Office PowerPoint</Application>
  <PresentationFormat>Širokoúhlá obrazovka</PresentationFormat>
  <Paragraphs>216</Paragraphs>
  <Slides>33</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33</vt:i4>
      </vt:variant>
    </vt:vector>
  </HeadingPairs>
  <TitlesOfParts>
    <vt:vector size="41" baseType="lpstr">
      <vt:lpstr>Arial</vt:lpstr>
      <vt:lpstr>Calibri</vt:lpstr>
      <vt:lpstr>Calibri Light</vt:lpstr>
      <vt:lpstr>Comenia-Sans-Regular</vt:lpstr>
      <vt:lpstr>Helvetica Neue</vt:lpstr>
      <vt:lpstr>Open Sans</vt:lpstr>
      <vt:lpstr>Times New Roman</vt:lpstr>
      <vt:lpstr>Motiv Office</vt:lpstr>
      <vt:lpstr> Uznávání krátkodobých mobilit  v českém kontextu</vt:lpstr>
      <vt:lpstr>Definice:</vt:lpstr>
      <vt:lpstr>Erasmus+ - Příručka programu Výzva 2022</vt:lpstr>
      <vt:lpstr>ECTS (Evropský systém přenosu a akumulace kreditů) </vt:lpstr>
      <vt:lpstr>Úvodem: Studium v zahraničí a jeho typy</vt:lpstr>
      <vt:lpstr>Úvodem: Studium v zahraničí a jeho typy</vt:lpstr>
      <vt:lpstr>Automatické uznávání: Společné studijní programy / Joint degrees</vt:lpstr>
      <vt:lpstr>Automatické uznávání: Společné studijní programy / Joint degrees</vt:lpstr>
      <vt:lpstr>Automatické uznávání: Společné studijní programy / Joint degrees</vt:lpstr>
      <vt:lpstr>Erasmus+: programy Partnerství pro spolupráci (dříve Strategická partnerství) a Vzdělávací mobility jednotlivců  a automatické uznávání  </vt:lpstr>
      <vt:lpstr>Erasmus+: Partnerství pro spolupráci - Příručka programu Výzva 2022</vt:lpstr>
      <vt:lpstr>Erasmus+, KLÍČOVÁ AKCE 1: VZDĚLÁVACÍ MOBILITA JEDNOTLIVCŮ, KA131/171</vt:lpstr>
      <vt:lpstr>Erasmus+, KLÍČOVÁ AKCE 1: VZDĚLÁVACÍ MOBILITA JEDNOTLIVCŮ, KA131/171</vt:lpstr>
      <vt:lpstr>Erasmus+: Vzdělávací mobilita jednotlivců </vt:lpstr>
      <vt:lpstr> Guidelines on how to use the Online Learning Agreement for Studies </vt:lpstr>
      <vt:lpstr> Guidelines on how to use the Online Learning Agreement for Studies </vt:lpstr>
      <vt:lpstr> Guidelines on how to use the Online Learning Agreement for Studies </vt:lpstr>
      <vt:lpstr> Guidelines on how to use the Online Learning Agreement for Studies </vt:lpstr>
      <vt:lpstr> Guidelines on how to use the Online Learning Agreement for Studies </vt:lpstr>
      <vt:lpstr> Guidelines on how to use the Online Learning Agreement for Studies </vt:lpstr>
      <vt:lpstr>COUNCIL RECOMMENDATION on promoting automatic mutual recognition of higher education and upper secondary education and training qualifications and the outcomes of learning periods abroad (26 November 2018) </vt:lpstr>
      <vt:lpstr>COUNCIL RECOMMENDATION on promoting automatic mutual recognition of higher education and upper secondary education and training qualifications and the outcomes of learning periods abroad (26 November 2018) </vt:lpstr>
      <vt:lpstr>Egracons (European Grade Conversion System) </vt:lpstr>
      <vt:lpstr>             ECTS users' guide - European Commission</vt:lpstr>
      <vt:lpstr>             ECTS users' guide - European Commission</vt:lpstr>
      <vt:lpstr>Mobility Windows</vt:lpstr>
      <vt:lpstr>Mobility Windows</vt:lpstr>
      <vt:lpstr>Mobility Windows</vt:lpstr>
      <vt:lpstr>Prezentace aplikace PowerPoint</vt:lpstr>
      <vt:lpstr>Prezentace aplikace PowerPoint</vt:lpstr>
      <vt:lpstr>Prezentace aplikace PowerPoint</vt:lpstr>
      <vt:lpstr>Prezentace aplikace PowerPoint</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Ivana Herglová</dc:creator>
  <cp:lastModifiedBy>Ivana Herglová</cp:lastModifiedBy>
  <cp:revision>61</cp:revision>
  <dcterms:created xsi:type="dcterms:W3CDTF">2021-12-06T20:27:42Z</dcterms:created>
  <dcterms:modified xsi:type="dcterms:W3CDTF">2021-12-07T08:06:18Z</dcterms:modified>
</cp:coreProperties>
</file>