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5"/>
  </p:sldMasterIdLst>
  <p:notesMasterIdLst>
    <p:notesMasterId r:id="rId32"/>
  </p:notesMasterIdLst>
  <p:handoutMasterIdLst>
    <p:handoutMasterId r:id="rId33"/>
  </p:handoutMasterIdLst>
  <p:sldIdLst>
    <p:sldId id="256" r:id="rId6"/>
    <p:sldId id="257" r:id="rId7"/>
    <p:sldId id="285" r:id="rId8"/>
    <p:sldId id="301" r:id="rId9"/>
    <p:sldId id="286" r:id="rId10"/>
    <p:sldId id="302"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8" r:id="rId25"/>
    <p:sldId id="319" r:id="rId26"/>
    <p:sldId id="320" r:id="rId27"/>
    <p:sldId id="321" r:id="rId28"/>
    <p:sldId id="322" r:id="rId29"/>
    <p:sldId id="323" r:id="rId30"/>
    <p:sldId id="284" r:id="rId31"/>
  </p:sldIdLst>
  <p:sldSz cx="12192000" cy="6858000"/>
  <p:notesSz cx="6735763" cy="9866313"/>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řina Bohatcová" initials="KB" lastIdx="11" clrIdx="0">
    <p:extLst>
      <p:ext uri="{19B8F6BF-5375-455C-9EA6-DF929625EA0E}">
        <p15:presenceInfo xmlns:p15="http://schemas.microsoft.com/office/powerpoint/2012/main" userId="S-1-5-21-1024343765-948047755-1557874966-24079" providerId="AD"/>
      </p:ext>
    </p:extLst>
  </p:cmAuthor>
  <p:cmAuthor id="2" name="Petr Proske" initials="PP" lastIdx="10" clrIdx="1">
    <p:extLst>
      <p:ext uri="{19B8F6BF-5375-455C-9EA6-DF929625EA0E}">
        <p15:presenceInfo xmlns:p15="http://schemas.microsoft.com/office/powerpoint/2012/main" userId="aced8ac150f0868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1811" autoAdjust="0"/>
  </p:normalViewPr>
  <p:slideViewPr>
    <p:cSldViewPr snapToGrid="0">
      <p:cViewPr varScale="1">
        <p:scale>
          <a:sx n="133" d="100"/>
          <a:sy n="133" d="100"/>
        </p:scale>
        <p:origin x="123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37" Type="http://schemas.openxmlformats.org/officeDocument/2006/relationships/theme" Target="theme/theme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1C52567F-00DE-4E16-B601-452B892A0503}" type="datetimeFigureOut">
              <a:rPr lang="cs-CZ" smtClean="0"/>
              <a:t>30.03.2022</a:t>
            </a:fld>
            <a:endParaRPr lang="cs-CZ"/>
          </a:p>
        </p:txBody>
      </p:sp>
      <p:sp>
        <p:nvSpPr>
          <p:cNvPr id="4" name="Zástupný symbol pro zápatí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D6B231C4-46DC-454E-A48E-147AC8487B7E}" type="slidenum">
              <a:rPr lang="cs-CZ" smtClean="0"/>
              <a:t>‹#›</a:t>
            </a:fld>
            <a:endParaRPr lang="cs-CZ"/>
          </a:p>
        </p:txBody>
      </p:sp>
    </p:spTree>
    <p:extLst>
      <p:ext uri="{BB962C8B-B14F-4D97-AF65-F5344CB8AC3E}">
        <p14:creationId xmlns:p14="http://schemas.microsoft.com/office/powerpoint/2010/main" val="4287696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8F1F75C9-FF59-4346-9827-C69CE1F1ABA3}" type="datetimeFigureOut">
              <a:rPr lang="cs-CZ" smtClean="0"/>
              <a:t>30.03.2022</a:t>
            </a:fld>
            <a:endParaRPr lang="cs-CZ"/>
          </a:p>
        </p:txBody>
      </p:sp>
      <p:sp>
        <p:nvSpPr>
          <p:cNvPr id="4" name="Zástupný symbol pro obrázek snímku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2331611D-E5F0-42B8-9148-013365127D4D}" type="slidenum">
              <a:rPr lang="cs-CZ" smtClean="0"/>
              <a:t>‹#›</a:t>
            </a:fld>
            <a:endParaRPr lang="cs-CZ"/>
          </a:p>
        </p:txBody>
      </p:sp>
    </p:spTree>
    <p:extLst>
      <p:ext uri="{BB962C8B-B14F-4D97-AF65-F5344CB8AC3E}">
        <p14:creationId xmlns:p14="http://schemas.microsoft.com/office/powerpoint/2010/main" val="327614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a:t>
            </a:fld>
            <a:endParaRPr lang="cs-CZ"/>
          </a:p>
        </p:txBody>
      </p:sp>
    </p:spTree>
    <p:extLst>
      <p:ext uri="{BB962C8B-B14F-4D97-AF65-F5344CB8AC3E}">
        <p14:creationId xmlns:p14="http://schemas.microsoft.com/office/powerpoint/2010/main" val="1749427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18</a:t>
            </a:fld>
            <a:endParaRPr lang="cs-CZ"/>
          </a:p>
        </p:txBody>
      </p:sp>
    </p:spTree>
    <p:extLst>
      <p:ext uri="{BB962C8B-B14F-4D97-AF65-F5344CB8AC3E}">
        <p14:creationId xmlns:p14="http://schemas.microsoft.com/office/powerpoint/2010/main" val="2905110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19</a:t>
            </a:fld>
            <a:endParaRPr lang="cs-CZ"/>
          </a:p>
        </p:txBody>
      </p:sp>
    </p:spTree>
    <p:extLst>
      <p:ext uri="{BB962C8B-B14F-4D97-AF65-F5344CB8AC3E}">
        <p14:creationId xmlns:p14="http://schemas.microsoft.com/office/powerpoint/2010/main" val="2023954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20</a:t>
            </a:fld>
            <a:endParaRPr lang="cs-CZ"/>
          </a:p>
        </p:txBody>
      </p:sp>
    </p:spTree>
    <p:extLst>
      <p:ext uri="{BB962C8B-B14F-4D97-AF65-F5344CB8AC3E}">
        <p14:creationId xmlns:p14="http://schemas.microsoft.com/office/powerpoint/2010/main" val="3445488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22</a:t>
            </a:fld>
            <a:endParaRPr lang="cs-CZ"/>
          </a:p>
        </p:txBody>
      </p:sp>
    </p:spTree>
    <p:extLst>
      <p:ext uri="{BB962C8B-B14F-4D97-AF65-F5344CB8AC3E}">
        <p14:creationId xmlns:p14="http://schemas.microsoft.com/office/powerpoint/2010/main" val="2258866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23</a:t>
            </a:fld>
            <a:endParaRPr lang="cs-CZ"/>
          </a:p>
        </p:txBody>
      </p:sp>
    </p:spTree>
    <p:extLst>
      <p:ext uri="{BB962C8B-B14F-4D97-AF65-F5344CB8AC3E}">
        <p14:creationId xmlns:p14="http://schemas.microsoft.com/office/powerpoint/2010/main" val="337676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24</a:t>
            </a:fld>
            <a:endParaRPr lang="cs-CZ"/>
          </a:p>
        </p:txBody>
      </p:sp>
    </p:spTree>
    <p:extLst>
      <p:ext uri="{BB962C8B-B14F-4D97-AF65-F5344CB8AC3E}">
        <p14:creationId xmlns:p14="http://schemas.microsoft.com/office/powerpoint/2010/main" val="982309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25</a:t>
            </a:fld>
            <a:endParaRPr lang="cs-CZ"/>
          </a:p>
        </p:txBody>
      </p:sp>
    </p:spTree>
    <p:extLst>
      <p:ext uri="{BB962C8B-B14F-4D97-AF65-F5344CB8AC3E}">
        <p14:creationId xmlns:p14="http://schemas.microsoft.com/office/powerpoint/2010/main" val="216239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331611D-E5F0-42B8-9148-013365127D4D}" type="slidenum">
              <a:rPr lang="cs-CZ" smtClean="0"/>
              <a:t>2</a:t>
            </a:fld>
            <a:endParaRPr lang="cs-CZ"/>
          </a:p>
        </p:txBody>
      </p:sp>
    </p:spTree>
    <p:extLst>
      <p:ext uri="{BB962C8B-B14F-4D97-AF65-F5344CB8AC3E}">
        <p14:creationId xmlns:p14="http://schemas.microsoft.com/office/powerpoint/2010/main" val="3261273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6</a:t>
            </a:fld>
            <a:endParaRPr lang="cs-CZ"/>
          </a:p>
        </p:txBody>
      </p:sp>
    </p:spTree>
    <p:extLst>
      <p:ext uri="{BB962C8B-B14F-4D97-AF65-F5344CB8AC3E}">
        <p14:creationId xmlns:p14="http://schemas.microsoft.com/office/powerpoint/2010/main" val="3840441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7</a:t>
            </a:fld>
            <a:endParaRPr lang="cs-CZ"/>
          </a:p>
        </p:txBody>
      </p:sp>
    </p:spTree>
    <p:extLst>
      <p:ext uri="{BB962C8B-B14F-4D97-AF65-F5344CB8AC3E}">
        <p14:creationId xmlns:p14="http://schemas.microsoft.com/office/powerpoint/2010/main" val="1713638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11</a:t>
            </a:fld>
            <a:endParaRPr lang="cs-CZ"/>
          </a:p>
        </p:txBody>
      </p:sp>
    </p:spTree>
    <p:extLst>
      <p:ext uri="{BB962C8B-B14F-4D97-AF65-F5344CB8AC3E}">
        <p14:creationId xmlns:p14="http://schemas.microsoft.com/office/powerpoint/2010/main" val="2623793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12</a:t>
            </a:fld>
            <a:endParaRPr lang="cs-CZ"/>
          </a:p>
        </p:txBody>
      </p:sp>
    </p:spTree>
    <p:extLst>
      <p:ext uri="{BB962C8B-B14F-4D97-AF65-F5344CB8AC3E}">
        <p14:creationId xmlns:p14="http://schemas.microsoft.com/office/powerpoint/2010/main" val="2267409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14</a:t>
            </a:fld>
            <a:endParaRPr lang="cs-CZ"/>
          </a:p>
        </p:txBody>
      </p:sp>
    </p:spTree>
    <p:extLst>
      <p:ext uri="{BB962C8B-B14F-4D97-AF65-F5344CB8AC3E}">
        <p14:creationId xmlns:p14="http://schemas.microsoft.com/office/powerpoint/2010/main" val="1036363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15</a:t>
            </a:fld>
            <a:endParaRPr lang="cs-CZ"/>
          </a:p>
        </p:txBody>
      </p:sp>
    </p:spTree>
    <p:extLst>
      <p:ext uri="{BB962C8B-B14F-4D97-AF65-F5344CB8AC3E}">
        <p14:creationId xmlns:p14="http://schemas.microsoft.com/office/powerpoint/2010/main" val="2536439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331611D-E5F0-42B8-9148-013365127D4D}" type="slidenum">
              <a:rPr lang="cs-CZ" smtClean="0"/>
              <a:t>17</a:t>
            </a:fld>
            <a:endParaRPr lang="cs-CZ"/>
          </a:p>
        </p:txBody>
      </p:sp>
    </p:spTree>
    <p:extLst>
      <p:ext uri="{BB962C8B-B14F-4D97-AF65-F5344CB8AC3E}">
        <p14:creationId xmlns:p14="http://schemas.microsoft.com/office/powerpoint/2010/main" val="1118686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lze upravit styl předlohy.</a:t>
            </a:r>
          </a:p>
        </p:txBody>
      </p:sp>
      <p:sp>
        <p:nvSpPr>
          <p:cNvPr id="4" name="Zástupný symbol pro datum 3"/>
          <p:cNvSpPr>
            <a:spLocks noGrp="1"/>
          </p:cNvSpPr>
          <p:nvPr>
            <p:ph type="dt" sz="half" idx="10"/>
          </p:nvPr>
        </p:nvSpPr>
        <p:spPr/>
        <p:txBody>
          <a:bodyPr/>
          <a:lstStyle/>
          <a:p>
            <a:fld id="{10A7C049-04A4-4077-BF4A-04DDAFFEB19E}" type="datetime1">
              <a:rPr lang="cs-CZ" smtClean="0"/>
              <a:t>30.03.2022</a:t>
            </a:fld>
            <a:endParaRPr lang="cs-CZ"/>
          </a:p>
        </p:txBody>
      </p:sp>
      <p:sp>
        <p:nvSpPr>
          <p:cNvPr id="5" name="Zástupný symbol pro zápatí 4"/>
          <p:cNvSpPr>
            <a:spLocks noGrp="1"/>
          </p:cNvSpPr>
          <p:nvPr>
            <p:ph type="ftr" sz="quarter" idx="11"/>
          </p:nvPr>
        </p:nvSpPr>
        <p:spPr/>
        <p:txBody>
          <a:bodyPr/>
          <a:lstStyle/>
          <a:p>
            <a:r>
              <a:rPr lang="cs-CZ"/>
              <a:t>Ex post hodnocení Operačního programu Podnikání a Inovace 2007 - 2013</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2288177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D9C12AE2-82BE-4365-A633-3F529D7303B0}" type="datetime1">
              <a:rPr lang="cs-CZ" smtClean="0"/>
              <a:t>30.03.2022</a:t>
            </a:fld>
            <a:endParaRPr lang="cs-CZ"/>
          </a:p>
        </p:txBody>
      </p:sp>
      <p:sp>
        <p:nvSpPr>
          <p:cNvPr id="5" name="Zástupný symbol pro zápatí 4"/>
          <p:cNvSpPr>
            <a:spLocks noGrp="1"/>
          </p:cNvSpPr>
          <p:nvPr>
            <p:ph type="ftr" sz="quarter" idx="11"/>
          </p:nvPr>
        </p:nvSpPr>
        <p:spPr/>
        <p:txBody>
          <a:bodyPr/>
          <a:lstStyle/>
          <a:p>
            <a:r>
              <a:rPr lang="cs-CZ"/>
              <a:t>Ex post hodnocení Operačního programu Podnikání a Inovace 2007 - 2013</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3230891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BEAC4CCB-6ABF-464F-B350-3671A33C11BA}" type="datetime1">
              <a:rPr lang="cs-CZ" smtClean="0"/>
              <a:t>30.03.2022</a:t>
            </a:fld>
            <a:endParaRPr lang="cs-CZ"/>
          </a:p>
        </p:txBody>
      </p:sp>
      <p:sp>
        <p:nvSpPr>
          <p:cNvPr id="5" name="Zástupný symbol pro zápatí 4"/>
          <p:cNvSpPr>
            <a:spLocks noGrp="1"/>
          </p:cNvSpPr>
          <p:nvPr>
            <p:ph type="ftr" sz="quarter" idx="11"/>
          </p:nvPr>
        </p:nvSpPr>
        <p:spPr/>
        <p:txBody>
          <a:bodyPr/>
          <a:lstStyle/>
          <a:p>
            <a:r>
              <a:rPr lang="cs-CZ"/>
              <a:t>Ex post hodnocení Operačního programu Podnikání a Inovace 2007 - 2013</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12484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AA4B3CCB-F780-40DC-8466-F7F91FEC4316}" type="datetime1">
              <a:rPr lang="cs-CZ" smtClean="0"/>
              <a:t>30.03.2022</a:t>
            </a:fld>
            <a:endParaRPr lang="cs-CZ"/>
          </a:p>
        </p:txBody>
      </p:sp>
      <p:sp>
        <p:nvSpPr>
          <p:cNvPr id="5" name="Zástupný symbol pro zápatí 4"/>
          <p:cNvSpPr>
            <a:spLocks noGrp="1"/>
          </p:cNvSpPr>
          <p:nvPr>
            <p:ph type="ftr" sz="quarter" idx="11"/>
          </p:nvPr>
        </p:nvSpPr>
        <p:spPr/>
        <p:txBody>
          <a:bodyPr/>
          <a:lstStyle/>
          <a:p>
            <a:r>
              <a:rPr lang="cs-CZ"/>
              <a:t>Ex post hodnocení Operačního programu Podnikání a Inovace 2007 - 2013</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1317629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Kliknutím lze upravit styly předlohy textu.</a:t>
            </a:r>
          </a:p>
        </p:txBody>
      </p:sp>
      <p:sp>
        <p:nvSpPr>
          <p:cNvPr id="4" name="Zástupný symbol pro datum 3"/>
          <p:cNvSpPr>
            <a:spLocks noGrp="1"/>
          </p:cNvSpPr>
          <p:nvPr>
            <p:ph type="dt" sz="half" idx="10"/>
          </p:nvPr>
        </p:nvSpPr>
        <p:spPr/>
        <p:txBody>
          <a:bodyPr/>
          <a:lstStyle/>
          <a:p>
            <a:fld id="{64FE8466-C54A-44B8-B132-075280E8BCED}" type="datetime1">
              <a:rPr lang="cs-CZ" smtClean="0"/>
              <a:t>30.03.2022</a:t>
            </a:fld>
            <a:endParaRPr lang="cs-CZ"/>
          </a:p>
        </p:txBody>
      </p:sp>
      <p:sp>
        <p:nvSpPr>
          <p:cNvPr id="5" name="Zástupný symbol pro zápatí 4"/>
          <p:cNvSpPr>
            <a:spLocks noGrp="1"/>
          </p:cNvSpPr>
          <p:nvPr>
            <p:ph type="ftr" sz="quarter" idx="11"/>
          </p:nvPr>
        </p:nvSpPr>
        <p:spPr/>
        <p:txBody>
          <a:bodyPr/>
          <a:lstStyle/>
          <a:p>
            <a:r>
              <a:rPr lang="cs-CZ"/>
              <a:t>Ex post hodnocení Operačního programu Podnikání a Inovace 2007 - 2013</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3487363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59FF003B-B500-4948-AE9F-FFDDC1E7E738}" type="datetime1">
              <a:rPr lang="cs-CZ" smtClean="0"/>
              <a:t>30.03.2022</a:t>
            </a:fld>
            <a:endParaRPr lang="cs-CZ"/>
          </a:p>
        </p:txBody>
      </p:sp>
      <p:sp>
        <p:nvSpPr>
          <p:cNvPr id="6" name="Zástupný symbol pro zápatí 5"/>
          <p:cNvSpPr>
            <a:spLocks noGrp="1"/>
          </p:cNvSpPr>
          <p:nvPr>
            <p:ph type="ftr" sz="quarter" idx="11"/>
          </p:nvPr>
        </p:nvSpPr>
        <p:spPr/>
        <p:txBody>
          <a:bodyPr/>
          <a:lstStyle/>
          <a:p>
            <a:r>
              <a:rPr lang="cs-CZ"/>
              <a:t>Ex post hodnocení Operačního programu Podnikání a Inovace 2007 - 2013</a:t>
            </a:r>
          </a:p>
        </p:txBody>
      </p:sp>
      <p:sp>
        <p:nvSpPr>
          <p:cNvPr id="7" name="Zástupný symbol pro číslo snímku 6"/>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1299756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8F70228A-88D1-4885-B23E-5A86D59EC969}" type="datetime1">
              <a:rPr lang="cs-CZ" smtClean="0"/>
              <a:t>30.03.2022</a:t>
            </a:fld>
            <a:endParaRPr lang="cs-CZ"/>
          </a:p>
        </p:txBody>
      </p:sp>
      <p:sp>
        <p:nvSpPr>
          <p:cNvPr id="8" name="Zástupný symbol pro zápatí 7"/>
          <p:cNvSpPr>
            <a:spLocks noGrp="1"/>
          </p:cNvSpPr>
          <p:nvPr>
            <p:ph type="ftr" sz="quarter" idx="11"/>
          </p:nvPr>
        </p:nvSpPr>
        <p:spPr/>
        <p:txBody>
          <a:bodyPr/>
          <a:lstStyle/>
          <a:p>
            <a:r>
              <a:rPr lang="cs-CZ"/>
              <a:t>Ex post hodnocení Operačního programu Podnikání a Inovace 2007 - 2013</a:t>
            </a:r>
          </a:p>
        </p:txBody>
      </p:sp>
      <p:sp>
        <p:nvSpPr>
          <p:cNvPr id="9" name="Zástupný symbol pro číslo snímku 8"/>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3037660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530D84BE-5760-42AA-8AC6-849150E77540}" type="datetime1">
              <a:rPr lang="cs-CZ" smtClean="0"/>
              <a:t>30.03.2022</a:t>
            </a:fld>
            <a:endParaRPr lang="cs-CZ"/>
          </a:p>
        </p:txBody>
      </p:sp>
      <p:sp>
        <p:nvSpPr>
          <p:cNvPr id="4" name="Zástupný symbol pro zápatí 3"/>
          <p:cNvSpPr>
            <a:spLocks noGrp="1"/>
          </p:cNvSpPr>
          <p:nvPr>
            <p:ph type="ftr" sz="quarter" idx="11"/>
          </p:nvPr>
        </p:nvSpPr>
        <p:spPr/>
        <p:txBody>
          <a:bodyPr/>
          <a:lstStyle/>
          <a:p>
            <a:r>
              <a:rPr lang="cs-CZ"/>
              <a:t>Ex post hodnocení Operačního programu Podnikání a Inovace 2007 - 2013</a:t>
            </a:r>
          </a:p>
        </p:txBody>
      </p:sp>
      <p:sp>
        <p:nvSpPr>
          <p:cNvPr id="5" name="Zástupný symbol pro číslo snímku 4"/>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4049568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409D49F-BA4D-43D9-9A35-5BFEF6A2541C}" type="datetime1">
              <a:rPr lang="cs-CZ" smtClean="0"/>
              <a:t>30.03.2022</a:t>
            </a:fld>
            <a:endParaRPr lang="cs-CZ"/>
          </a:p>
        </p:txBody>
      </p:sp>
      <p:sp>
        <p:nvSpPr>
          <p:cNvPr id="3" name="Zástupný symbol pro zápatí 2"/>
          <p:cNvSpPr>
            <a:spLocks noGrp="1"/>
          </p:cNvSpPr>
          <p:nvPr>
            <p:ph type="ftr" sz="quarter" idx="11"/>
          </p:nvPr>
        </p:nvSpPr>
        <p:spPr/>
        <p:txBody>
          <a:bodyPr/>
          <a:lstStyle/>
          <a:p>
            <a:r>
              <a:rPr lang="cs-CZ"/>
              <a:t>Ex post hodnocení Operačního programu Podnikání a Inovace 2007 - 2013</a:t>
            </a:r>
          </a:p>
        </p:txBody>
      </p:sp>
      <p:sp>
        <p:nvSpPr>
          <p:cNvPr id="4" name="Zástupný symbol pro číslo snímku 3"/>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2218119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AF69502F-1ED7-4186-8343-41397CE257EC}" type="datetime1">
              <a:rPr lang="cs-CZ" smtClean="0"/>
              <a:t>30.03.2022</a:t>
            </a:fld>
            <a:endParaRPr lang="cs-CZ"/>
          </a:p>
        </p:txBody>
      </p:sp>
      <p:sp>
        <p:nvSpPr>
          <p:cNvPr id="6" name="Zástupný symbol pro zápatí 5"/>
          <p:cNvSpPr>
            <a:spLocks noGrp="1"/>
          </p:cNvSpPr>
          <p:nvPr>
            <p:ph type="ftr" sz="quarter" idx="11"/>
          </p:nvPr>
        </p:nvSpPr>
        <p:spPr/>
        <p:txBody>
          <a:bodyPr/>
          <a:lstStyle/>
          <a:p>
            <a:r>
              <a:rPr lang="cs-CZ"/>
              <a:t>Ex post hodnocení Operačního programu Podnikání a Inovace 2007 - 2013</a:t>
            </a:r>
          </a:p>
        </p:txBody>
      </p:sp>
      <p:sp>
        <p:nvSpPr>
          <p:cNvPr id="7" name="Zástupný symbol pro číslo snímku 6"/>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1230839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1A3555D4-1582-4707-A1F6-4462E5240E01}" type="datetime1">
              <a:rPr lang="cs-CZ" smtClean="0"/>
              <a:t>30.03.2022</a:t>
            </a:fld>
            <a:endParaRPr lang="cs-CZ"/>
          </a:p>
        </p:txBody>
      </p:sp>
      <p:sp>
        <p:nvSpPr>
          <p:cNvPr id="6" name="Zástupný symbol pro zápatí 5"/>
          <p:cNvSpPr>
            <a:spLocks noGrp="1"/>
          </p:cNvSpPr>
          <p:nvPr>
            <p:ph type="ftr" sz="quarter" idx="11"/>
          </p:nvPr>
        </p:nvSpPr>
        <p:spPr/>
        <p:txBody>
          <a:bodyPr/>
          <a:lstStyle/>
          <a:p>
            <a:r>
              <a:rPr lang="cs-CZ"/>
              <a:t>Ex post hodnocení Operačního programu Podnikání a Inovace 2007 - 2013</a:t>
            </a:r>
          </a:p>
        </p:txBody>
      </p:sp>
      <p:sp>
        <p:nvSpPr>
          <p:cNvPr id="7" name="Zástupný symbol pro číslo snímku 6"/>
          <p:cNvSpPr>
            <a:spLocks noGrp="1"/>
          </p:cNvSpPr>
          <p:nvPr>
            <p:ph type="sldNum" sz="quarter" idx="12"/>
          </p:nvPr>
        </p:nvSpPr>
        <p:spPr/>
        <p:txBody>
          <a:bodyPr/>
          <a:lstStyle/>
          <a:p>
            <a:fld id="{1960897A-FC92-4628-A9C4-F0D60DAD5DAF}" type="slidenum">
              <a:rPr lang="cs-CZ" smtClean="0"/>
              <a:t>‹#›</a:t>
            </a:fld>
            <a:endParaRPr lang="cs-CZ"/>
          </a:p>
        </p:txBody>
      </p:sp>
    </p:spTree>
    <p:extLst>
      <p:ext uri="{BB962C8B-B14F-4D97-AF65-F5344CB8AC3E}">
        <p14:creationId xmlns:p14="http://schemas.microsoft.com/office/powerpoint/2010/main" val="780487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ED4F6-8B29-412D-AEF8-D9BC1C5535FA}" type="datetime1">
              <a:rPr lang="cs-CZ" smtClean="0"/>
              <a:t>30.03.2022</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Ex post hodnocení Operačního programu Podnikání a Inovace 2007 - 2013</a:t>
            </a: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0897A-FC92-4628-A9C4-F0D60DAD5DAF}" type="slidenum">
              <a:rPr lang="cs-CZ" smtClean="0"/>
              <a:t>‹#›</a:t>
            </a:fld>
            <a:endParaRPr lang="cs-CZ"/>
          </a:p>
        </p:txBody>
      </p:sp>
    </p:spTree>
    <p:extLst>
      <p:ext uri="{BB962C8B-B14F-4D97-AF65-F5344CB8AC3E}">
        <p14:creationId xmlns:p14="http://schemas.microsoft.com/office/powerpoint/2010/main" val="3329971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rozvoj-obce.cz/" TargetMode="External"/><Relationship Id="rId2" Type="http://schemas.openxmlformats.org/officeDocument/2006/relationships/hyperlink" Target="mailto:petr.proske@rozvoj-obce.cz" TargetMode="Externa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327233"/>
            <a:ext cx="9144000" cy="2387600"/>
          </a:xfrm>
        </p:spPr>
        <p:txBody>
          <a:bodyPr>
            <a:normAutofit/>
          </a:bodyPr>
          <a:lstStyle/>
          <a:p>
            <a:r>
              <a:rPr lang="cs-CZ" sz="3200" b="1" dirty="0">
                <a:latin typeface="Segoe UI" panose="020B0502040204020203" pitchFamily="34" charset="0"/>
                <a:ea typeface="Segoe UI" panose="020B0502040204020203" pitchFamily="34" charset="0"/>
                <a:cs typeface="Segoe UI" panose="020B0502040204020203" pitchFamily="34" charset="0"/>
              </a:rPr>
              <a:t>TITSMSMT933: Hodnocení dopadu systémových změn ve vysokém školství od roku 2016</a:t>
            </a:r>
            <a:endParaRPr lang="cs-CZ" sz="2800"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Podnadpis 2"/>
          <p:cNvSpPr>
            <a:spLocks noGrp="1"/>
          </p:cNvSpPr>
          <p:nvPr>
            <p:ph type="subTitle" idx="1"/>
          </p:nvPr>
        </p:nvSpPr>
        <p:spPr>
          <a:xfrm>
            <a:off x="1524000" y="2814859"/>
            <a:ext cx="9144000" cy="1655762"/>
          </a:xfrm>
        </p:spPr>
        <p:txBody>
          <a:bodyPr/>
          <a:lstStyle/>
          <a:p>
            <a:r>
              <a:rPr lang="cs-CZ" i="1" dirty="0"/>
              <a:t>Workshop 30. 3. 2022</a:t>
            </a:r>
          </a:p>
        </p:txBody>
      </p:sp>
      <p:sp>
        <p:nvSpPr>
          <p:cNvPr id="4" name="TextovéPole 3"/>
          <p:cNvSpPr txBox="1"/>
          <p:nvPr/>
        </p:nvSpPr>
        <p:spPr>
          <a:xfrm>
            <a:off x="621527" y="3236188"/>
            <a:ext cx="4936873" cy="2929007"/>
          </a:xfrm>
          <a:prstGeom prst="rect">
            <a:avLst/>
          </a:prstGeom>
          <a:noFill/>
        </p:spPr>
        <p:txBody>
          <a:bodyPr wrap="square" rtlCol="0">
            <a:spAutoFit/>
          </a:bodyPr>
          <a:lstStyle/>
          <a:p>
            <a:r>
              <a:rPr lang="cs-CZ" sz="1600" u="sng" dirty="0">
                <a:latin typeface="Segoe UI" panose="020B0502040204020203" pitchFamily="34" charset="0"/>
                <a:ea typeface="Segoe UI" panose="020B0502040204020203" pitchFamily="34" charset="0"/>
                <a:cs typeface="Segoe UI" panose="020B0502040204020203" pitchFamily="34" charset="0"/>
              </a:rPr>
              <a:t>Zpracovatelé:</a:t>
            </a:r>
          </a:p>
          <a:p>
            <a:r>
              <a:rPr lang="cs-CZ" sz="1600" dirty="0">
                <a:latin typeface="Segoe UI" panose="020B0502040204020203" pitchFamily="34" charset="0"/>
                <a:ea typeface="Segoe UI" panose="020B0502040204020203" pitchFamily="34" charset="0"/>
                <a:cs typeface="Segoe UI" panose="020B0502040204020203" pitchFamily="34" charset="0"/>
              </a:rPr>
              <a:t>PROCES – Centrum pro rozvoj obcí a regionů, s.r.o.</a:t>
            </a:r>
          </a:p>
          <a:p>
            <a:r>
              <a:rPr lang="cs-CZ" sz="1600" i="1" dirty="0">
                <a:latin typeface="Segoe UI" panose="020B0502040204020203" pitchFamily="34" charset="0"/>
                <a:ea typeface="Segoe UI" panose="020B0502040204020203" pitchFamily="34" charset="0"/>
                <a:cs typeface="Segoe UI" panose="020B0502040204020203" pitchFamily="34" charset="0"/>
              </a:rPr>
              <a:t>Moravská 758/95, 700 30 Ostrava</a:t>
            </a:r>
          </a:p>
          <a:p>
            <a:endParaRPr lang="cs-CZ" sz="1600" u="sng" dirty="0">
              <a:latin typeface="Segoe UI" panose="020B0502040204020203" pitchFamily="34" charset="0"/>
              <a:ea typeface="Segoe UI" panose="020B0502040204020203" pitchFamily="34" charset="0"/>
              <a:cs typeface="Segoe UI" panose="020B0502040204020203" pitchFamily="34" charset="0"/>
            </a:endParaRPr>
          </a:p>
          <a:p>
            <a:endParaRPr lang="cs-CZ" sz="1600" u="sng" dirty="0">
              <a:latin typeface="Segoe UI" panose="020B0502040204020203" pitchFamily="34" charset="0"/>
              <a:ea typeface="Segoe UI" panose="020B0502040204020203" pitchFamily="34" charset="0"/>
              <a:cs typeface="Segoe UI" panose="020B0502040204020203" pitchFamily="34" charset="0"/>
            </a:endParaRPr>
          </a:p>
          <a:p>
            <a:r>
              <a:rPr lang="cs-CZ" sz="1600" u="sng" dirty="0">
                <a:latin typeface="Segoe UI" panose="020B0502040204020203" pitchFamily="34" charset="0"/>
                <a:ea typeface="Segoe UI" panose="020B0502040204020203" pitchFamily="34" charset="0"/>
                <a:cs typeface="Segoe UI" panose="020B0502040204020203" pitchFamily="34" charset="0"/>
              </a:rPr>
              <a:t>Realizační tým:</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Doc. Ing. Lubor Hruška, Ph.D.</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Ing. Petr Proske </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PhDr. Andrea Hrušková </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Ing. Ivana Foldynová, Ph.D. </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Ing. et Ing. Iveta Dočkalíková, Ph.D.</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1</a:t>
            </a:fld>
            <a:endParaRPr lang="cs-CZ" dirty="0"/>
          </a:p>
        </p:txBody>
      </p:sp>
      <p:pic>
        <p:nvPicPr>
          <p:cNvPr id="7" name="Obráze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605" y="449723"/>
            <a:ext cx="1917958" cy="621793"/>
          </a:xfrm>
          <a:prstGeom prst="rect">
            <a:avLst/>
          </a:prstGeom>
        </p:spPr>
      </p:pic>
      <p:sp>
        <p:nvSpPr>
          <p:cNvPr id="8" name="TextovéPole 7">
            <a:extLst>
              <a:ext uri="{FF2B5EF4-FFF2-40B4-BE49-F238E27FC236}">
                <a16:creationId xmlns:a16="http://schemas.microsoft.com/office/drawing/2014/main" id="{994836A3-30AB-43C0-8AC9-071DC40CC4B7}"/>
              </a:ext>
            </a:extLst>
          </p:cNvPr>
          <p:cNvSpPr txBox="1"/>
          <p:nvPr/>
        </p:nvSpPr>
        <p:spPr>
          <a:xfrm>
            <a:off x="5644763" y="3236188"/>
            <a:ext cx="4936873" cy="2385268"/>
          </a:xfrm>
          <a:prstGeom prst="rect">
            <a:avLst/>
          </a:prstGeom>
          <a:noFill/>
        </p:spPr>
        <p:txBody>
          <a:bodyPr wrap="square" rtlCol="0">
            <a:spAutoFit/>
          </a:bodyPr>
          <a:lstStyle/>
          <a:p>
            <a:endParaRPr lang="cs-CZ" sz="1600" dirty="0">
              <a:latin typeface="Segoe UI" panose="020B0502040204020203" pitchFamily="34" charset="0"/>
              <a:ea typeface="Segoe UI" panose="020B0502040204020203" pitchFamily="34" charset="0"/>
              <a:cs typeface="Segoe UI" panose="020B0502040204020203" pitchFamily="34" charset="0"/>
            </a:endParaRPr>
          </a:p>
          <a:p>
            <a:r>
              <a:rPr lang="cs-CZ" sz="1600" dirty="0">
                <a:latin typeface="Segoe UI" panose="020B0502040204020203" pitchFamily="34" charset="0"/>
                <a:ea typeface="Segoe UI" panose="020B0502040204020203" pitchFamily="34" charset="0"/>
                <a:cs typeface="Segoe UI" panose="020B0502040204020203" pitchFamily="34" charset="0"/>
              </a:rPr>
              <a:t>Slezská univerzita v Opavě</a:t>
            </a:r>
          </a:p>
          <a:p>
            <a:r>
              <a:rPr lang="cs-CZ" sz="1600" dirty="0">
                <a:latin typeface="Segoe UI" panose="020B0502040204020203" pitchFamily="34" charset="0"/>
                <a:ea typeface="Segoe UI" panose="020B0502040204020203" pitchFamily="34" charset="0"/>
                <a:cs typeface="Segoe UI" panose="020B0502040204020203" pitchFamily="34" charset="0"/>
              </a:rPr>
              <a:t>Obchodně podnikatelská fakulta v Karviné</a:t>
            </a:r>
          </a:p>
          <a:p>
            <a:r>
              <a:rPr lang="cs-CZ" sz="1600" i="1" dirty="0">
                <a:latin typeface="Segoe UI" panose="020B0502040204020203" pitchFamily="34" charset="0"/>
                <a:ea typeface="Segoe UI" panose="020B0502040204020203" pitchFamily="34" charset="0"/>
                <a:cs typeface="Segoe UI" panose="020B0502040204020203" pitchFamily="34" charset="0"/>
              </a:rPr>
              <a:t>Univerzitní nám. 1934, Fryštát, 733 40 Karviná</a:t>
            </a:r>
          </a:p>
          <a:p>
            <a:endParaRPr lang="cs-CZ" sz="1600" u="sng" dirty="0">
              <a:latin typeface="Segoe UI" panose="020B0502040204020203" pitchFamily="34" charset="0"/>
              <a:ea typeface="Segoe UI" panose="020B0502040204020203" pitchFamily="34" charset="0"/>
              <a:cs typeface="Segoe UI" panose="020B0502040204020203" pitchFamily="34" charset="0"/>
            </a:endParaRPr>
          </a:p>
          <a:p>
            <a:r>
              <a:rPr lang="cs-CZ" sz="1600" u="sng" dirty="0">
                <a:latin typeface="Segoe UI" panose="020B0502040204020203" pitchFamily="34" charset="0"/>
                <a:ea typeface="Segoe UI" panose="020B0502040204020203" pitchFamily="34" charset="0"/>
                <a:cs typeface="Segoe UI" panose="020B0502040204020203" pitchFamily="34" charset="0"/>
              </a:rPr>
              <a:t>Realizační tým:</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Doc. Mgr. Ing. Michal Tvrdoň, Ph.D. </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Doc. Ing. Pavel Tuleja, Ph.D. </a:t>
            </a:r>
          </a:p>
          <a:p>
            <a:pPr>
              <a:spcBef>
                <a:spcPts val="200"/>
              </a:spcBef>
            </a:pPr>
            <a:r>
              <a:rPr lang="cs-CZ" sz="1600" dirty="0">
                <a:latin typeface="Segoe UI" panose="020B0502040204020203" pitchFamily="34" charset="0"/>
                <a:ea typeface="Segoe UI" panose="020B0502040204020203" pitchFamily="34" charset="0"/>
                <a:cs typeface="Segoe UI" panose="020B0502040204020203" pitchFamily="34" charset="0"/>
              </a:rPr>
              <a:t>Ing. Tomáš Verner </a:t>
            </a:r>
          </a:p>
        </p:txBody>
      </p:sp>
      <p:pic>
        <p:nvPicPr>
          <p:cNvPr id="11" name="Obrázek 10">
            <a:extLst>
              <a:ext uri="{FF2B5EF4-FFF2-40B4-BE49-F238E27FC236}">
                <a16:creationId xmlns:a16="http://schemas.microsoft.com/office/drawing/2014/main" id="{506FC5E2-D666-4C97-BDBB-E67E689278CD}"/>
              </a:ext>
            </a:extLst>
          </p:cNvPr>
          <p:cNvPicPr>
            <a:picLocks noChangeAspect="1"/>
          </p:cNvPicPr>
          <p:nvPr/>
        </p:nvPicPr>
        <p:blipFill>
          <a:blip r:embed="rId4"/>
          <a:stretch>
            <a:fillRect/>
          </a:stretch>
        </p:blipFill>
        <p:spPr>
          <a:xfrm>
            <a:off x="9504000" y="488396"/>
            <a:ext cx="2044800" cy="631889"/>
          </a:xfrm>
          <a:prstGeom prst="rect">
            <a:avLst/>
          </a:prstGeom>
        </p:spPr>
      </p:pic>
    </p:spTree>
    <p:extLst>
      <p:ext uri="{BB962C8B-B14F-4D97-AF65-F5344CB8AC3E}">
        <p14:creationId xmlns:p14="http://schemas.microsoft.com/office/powerpoint/2010/main" val="4272891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6135E81A-0562-410B-9961-DA49C4B364BB}"/>
              </a:ext>
            </a:extLst>
          </p:cNvPr>
          <p:cNvSpPr>
            <a:spLocks noGrp="1"/>
          </p:cNvSpPr>
          <p:nvPr>
            <p:ph type="sldNum" sz="quarter" idx="12"/>
          </p:nvPr>
        </p:nvSpPr>
        <p:spPr/>
        <p:txBody>
          <a:bodyPr/>
          <a:lstStyle/>
          <a:p>
            <a:fld id="{1960897A-FC92-4628-A9C4-F0D60DAD5DAF}" type="slidenum">
              <a:rPr lang="cs-CZ" smtClean="0"/>
              <a:t>10</a:t>
            </a:fld>
            <a:endParaRPr lang="cs-CZ"/>
          </a:p>
        </p:txBody>
      </p:sp>
      <p:graphicFrame>
        <p:nvGraphicFramePr>
          <p:cNvPr id="7" name="Tabulka 6">
            <a:extLst>
              <a:ext uri="{FF2B5EF4-FFF2-40B4-BE49-F238E27FC236}">
                <a16:creationId xmlns:a16="http://schemas.microsoft.com/office/drawing/2014/main" id="{4C7AE754-7FBD-449F-B6EB-22B81DAED145}"/>
              </a:ext>
            </a:extLst>
          </p:cNvPr>
          <p:cNvGraphicFramePr>
            <a:graphicFrameLocks noGrp="1"/>
          </p:cNvGraphicFramePr>
          <p:nvPr>
            <p:extLst>
              <p:ext uri="{D42A27DB-BD31-4B8C-83A1-F6EECF244321}">
                <p14:modId xmlns:p14="http://schemas.microsoft.com/office/powerpoint/2010/main" val="3601935883"/>
              </p:ext>
            </p:extLst>
          </p:nvPr>
        </p:nvGraphicFramePr>
        <p:xfrm>
          <a:off x="341630" y="253154"/>
          <a:ext cx="11307970" cy="4069080"/>
        </p:xfrm>
        <a:graphic>
          <a:graphicData uri="http://schemas.openxmlformats.org/drawingml/2006/table">
            <a:tbl>
              <a:tblPr firstRow="1" firstCol="1" bandRow="1"/>
              <a:tblGrid>
                <a:gridCol w="1055677">
                  <a:extLst>
                    <a:ext uri="{9D8B030D-6E8A-4147-A177-3AD203B41FA5}">
                      <a16:colId xmlns:a16="http://schemas.microsoft.com/office/drawing/2014/main" val="3224191607"/>
                    </a:ext>
                  </a:extLst>
                </a:gridCol>
                <a:gridCol w="10252293">
                  <a:extLst>
                    <a:ext uri="{9D8B030D-6E8A-4147-A177-3AD203B41FA5}">
                      <a16:colId xmlns:a16="http://schemas.microsoft.com/office/drawing/2014/main" val="2792772159"/>
                    </a:ext>
                  </a:extLst>
                </a:gridCol>
              </a:tblGrid>
              <a:tr h="0">
                <a:tc gridSpan="2">
                  <a:txBody>
                    <a:bodyPr/>
                    <a:lstStyle/>
                    <a:p>
                      <a:pPr algn="just">
                        <a:spcBef>
                          <a:spcPts val="600"/>
                        </a:spcBef>
                        <a:spcAft>
                          <a:spcPts val="300"/>
                        </a:spcAft>
                      </a:pPr>
                      <a:r>
                        <a:rPr lang="cs-CZ" sz="1200" b="1">
                          <a:effectLst/>
                          <a:latin typeface="Calibri" panose="020F0502020204030204" pitchFamily="34" charset="0"/>
                          <a:ea typeface="Calibri" panose="020F0502020204030204" pitchFamily="34" charset="0"/>
                          <a:cs typeface="Times New Roman" panose="02020603050405020304" pitchFamily="18" charset="0"/>
                        </a:rPr>
                        <a:t>Závěr </a:t>
                      </a:r>
                      <a:r>
                        <a:rPr lang="cs-CZ"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PSP.B: Formální náležitosti profesně zaměřených studijních programů</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 profesně zaměřených studijních programů se pořád často objevují bariéry v oblasti formálních náležitostí akreditace, v oblasti personálního zajištění, apod. Do jisté míry toto může vycházet z toho, že status profesně zaměřených studijních programů je stále poměrně nový, zároveň se však v požadavcích na tyto programy mohou objevovat podmínky, které realizaci programu limitují a jsou kontraproduktivní.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2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cs-CZ"/>
                    </a:p>
                  </a:txBody>
                  <a:tcPr/>
                </a:tc>
                <a:extLst>
                  <a:ext uri="{0D108BD9-81ED-4DB2-BD59-A6C34878D82A}">
                    <a16:rowId xmlns:a16="http://schemas.microsoft.com/office/drawing/2014/main" val="1303529484"/>
                  </a:ext>
                </a:extLst>
              </a:tr>
              <a:tr h="0">
                <a:tc gridSpan="2">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2664860961"/>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PSP.B1</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Při hodnocení žádostí o akreditaci profesně zaměřených studijních programů často dochází k hodnocení dle kritérií stanovených pro akademické studijní programy (např. publikační a projektová činnost). Tyto situace se objevují při akreditacích Národním akreditačním úřadem, ale tak v rámci institucionální akreditace na vysokých školách, které tímto typem akreditace disponují.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502837"/>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PSP.B2</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Při transformaci studijních oborů a akreditacích nových studijních programů se vysoké školy setkávaly s nedostatkem informací a metodické pomoci v období po uvedení novely vysokoškolského zákona v platnost. Celý proces se tak administrativně i obsahově výrazně ztížil, s odstupujícím časem od uvedení novely v platnost se však díky novým informacím i získaným zkušenostem situace zlepšuje.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0383524"/>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PSP.B3</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Jako obtížné se jeví personální zajištění odborníků z praxe. Problémem je nalézt relevantní osoby, které by pro program byli přínosem, a zároveň splňovali všechny požadavky, které jsou v rámci podmínek akreditace požadovány. Existuje množina potenciálních oborníků z praxe, kteří by z hlediska praktické výuky byli vhodnými kandidáty, ale nesplňují požadovaná kritéria. Dalším problematickým aspektem se jeví forma zapojení odborníka z praxe (DPP, DPČ vs. pracovní poměr).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9173737"/>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PSP.B4</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Problematická je motivace odborníků z praxe k zapojení se do spolupráce s vysokými školami. Problémem je časová náročnost, pro experty z praxe není mnohdy zajímavá ani finanční stránka věci tohoto zapojení. Primární podmínkou pro efektivní spolupráce vysokých škol s odborníky z praxe jsou stále především dobré osobní vztahy.</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5913290"/>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PSP.B5</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dirty="0">
                          <a:effectLst/>
                          <a:latin typeface="Calibri" panose="020F0502020204030204" pitchFamily="34" charset="0"/>
                          <a:ea typeface="Calibri" panose="020F0502020204030204" pitchFamily="34" charset="0"/>
                          <a:cs typeface="Times New Roman" panose="02020603050405020304" pitchFamily="18" charset="0"/>
                        </a:rPr>
                        <a:t>U odborníků z praxe často dochází k jejich časté fluktuaci, kdy daný odborník vydrží vykonávat tuto funkci pouze v krátkém období, například cca dvou let. Toto období nepokryje celou dobu akreditace programů (5-10 let), mnohdy tak dochází ke změnám na těchto pozicích, v rámci akreditace jsou však na těchto pozicích vždy zapsány konkrétní osoby, a provedení změn není dostatečné flexibilní. </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9103870"/>
                  </a:ext>
                </a:extLst>
              </a:tr>
            </a:tbl>
          </a:graphicData>
        </a:graphic>
      </p:graphicFrame>
      <p:graphicFrame>
        <p:nvGraphicFramePr>
          <p:cNvPr id="9" name="Tabulka 8">
            <a:extLst>
              <a:ext uri="{FF2B5EF4-FFF2-40B4-BE49-F238E27FC236}">
                <a16:creationId xmlns:a16="http://schemas.microsoft.com/office/drawing/2014/main" id="{31864FF6-A4E5-4009-AFDC-3492DE77EF6E}"/>
              </a:ext>
            </a:extLst>
          </p:cNvPr>
          <p:cNvGraphicFramePr>
            <a:graphicFrameLocks noGrp="1"/>
          </p:cNvGraphicFramePr>
          <p:nvPr>
            <p:extLst>
              <p:ext uri="{D42A27DB-BD31-4B8C-83A1-F6EECF244321}">
                <p14:modId xmlns:p14="http://schemas.microsoft.com/office/powerpoint/2010/main" val="2747511478"/>
              </p:ext>
            </p:extLst>
          </p:nvPr>
        </p:nvGraphicFramePr>
        <p:xfrm>
          <a:off x="341630" y="4483098"/>
          <a:ext cx="11307970" cy="1759302"/>
        </p:xfrm>
        <a:graphic>
          <a:graphicData uri="http://schemas.openxmlformats.org/drawingml/2006/table">
            <a:tbl>
              <a:tblPr firstRow="1" firstCol="1" bandRow="1"/>
              <a:tblGrid>
                <a:gridCol w="1145634">
                  <a:extLst>
                    <a:ext uri="{9D8B030D-6E8A-4147-A177-3AD203B41FA5}">
                      <a16:colId xmlns:a16="http://schemas.microsoft.com/office/drawing/2014/main" val="267202587"/>
                    </a:ext>
                  </a:extLst>
                </a:gridCol>
                <a:gridCol w="10162336">
                  <a:extLst>
                    <a:ext uri="{9D8B030D-6E8A-4147-A177-3AD203B41FA5}">
                      <a16:colId xmlns:a16="http://schemas.microsoft.com/office/drawing/2014/main" val="2510402861"/>
                    </a:ext>
                  </a:extLst>
                </a:gridCol>
              </a:tblGrid>
              <a:tr h="306593">
                <a:tc>
                  <a:txBody>
                    <a:bodyPr/>
                    <a:lstStyle/>
                    <a:p>
                      <a:pPr algn="just">
                        <a:lnSpc>
                          <a:spcPct val="107000"/>
                        </a:lnSpc>
                        <a:spcBef>
                          <a:spcPts val="200"/>
                        </a:spcBef>
                        <a:spcAft>
                          <a:spcPts val="100"/>
                        </a:spcAft>
                      </a:pPr>
                      <a:r>
                        <a:rPr lang="cs-CZ"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Bef>
                          <a:spcPts val="200"/>
                        </a:spcBef>
                        <a:spcAft>
                          <a:spcPts val="100"/>
                        </a:spcAft>
                      </a:pPr>
                      <a:r>
                        <a:rPr lang="cs-CZ"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913180980"/>
                  </a:ext>
                </a:extLst>
              </a:tr>
              <a:tr h="573058">
                <a:tc>
                  <a:txBody>
                    <a:bodyPr/>
                    <a:lstStyle/>
                    <a:p>
                      <a:pPr algn="l">
                        <a:lnSpc>
                          <a:spcPct val="107000"/>
                        </a:lnSpc>
                        <a:spcBef>
                          <a:spcPts val="200"/>
                        </a:spcBef>
                        <a:spcAft>
                          <a:spcPts val="100"/>
                        </a:spcAft>
                      </a:pPr>
                      <a:r>
                        <a:rPr lang="cs-CZ"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B.A</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2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Eliminovat nedostatky v zohlednění specifik profesně zaměřených programů při jejich hodnocení a akreditace prostřednictvím vyjasnění všech požadavků a pravidel, v kombinaci s metodickou podporou hodnotitelů. </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5597934"/>
                  </a:ext>
                </a:extLst>
              </a:tr>
              <a:tr h="573058">
                <a:tc>
                  <a:txBody>
                    <a:bodyPr/>
                    <a:lstStyle/>
                    <a:p>
                      <a:pPr algn="l">
                        <a:lnSpc>
                          <a:spcPct val="107000"/>
                        </a:lnSpc>
                        <a:spcBef>
                          <a:spcPts val="200"/>
                        </a:spcBef>
                        <a:spcAft>
                          <a:spcPts val="100"/>
                        </a:spcAft>
                      </a:pPr>
                      <a:r>
                        <a:rPr lang="cs-CZ"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B.B</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2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provedení revize požadavků na vybrané náležitosti profesně zaměřených programů za účelem eliminace potenciálních bariér, při současném zajištění všech relevantních potřeb programu. Realizovat prostřednictvím společní diskuze s vysokými školami na základě jejich zkušeností.</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34160"/>
                  </a:ext>
                </a:extLst>
              </a:tr>
              <a:tr h="306593">
                <a:tc>
                  <a:txBody>
                    <a:bodyPr/>
                    <a:lstStyle/>
                    <a:p>
                      <a:pPr algn="l">
                        <a:lnSpc>
                          <a:spcPct val="107000"/>
                        </a:lnSpc>
                        <a:spcBef>
                          <a:spcPts val="200"/>
                        </a:spcBef>
                        <a:spcAft>
                          <a:spcPts val="100"/>
                        </a:spcAft>
                      </a:pPr>
                      <a:r>
                        <a:rPr lang="cs-CZ"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B.C</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2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možnosti usnadnění realizace změn v akreditovaných studijních programech za účelem usnadnění reakcí například na fluktuaci odborníků z praxe.</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8838856"/>
                  </a:ext>
                </a:extLst>
              </a:tr>
            </a:tbl>
          </a:graphicData>
        </a:graphic>
      </p:graphicFrame>
    </p:spTree>
    <p:extLst>
      <p:ext uri="{BB962C8B-B14F-4D97-AF65-F5344CB8AC3E}">
        <p14:creationId xmlns:p14="http://schemas.microsoft.com/office/powerpoint/2010/main" val="2672482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B27660BD-5171-4BA5-B076-FCE297F7565A}"/>
              </a:ext>
            </a:extLst>
          </p:cNvPr>
          <p:cNvSpPr>
            <a:spLocks noGrp="1"/>
          </p:cNvSpPr>
          <p:nvPr>
            <p:ph type="sldNum" sz="quarter" idx="12"/>
          </p:nvPr>
        </p:nvSpPr>
        <p:spPr/>
        <p:txBody>
          <a:bodyPr/>
          <a:lstStyle/>
          <a:p>
            <a:fld id="{1960897A-FC92-4628-A9C4-F0D60DAD5DAF}" type="slidenum">
              <a:rPr lang="cs-CZ" smtClean="0"/>
              <a:t>11</a:t>
            </a:fld>
            <a:endParaRPr lang="cs-CZ"/>
          </a:p>
        </p:txBody>
      </p:sp>
      <p:graphicFrame>
        <p:nvGraphicFramePr>
          <p:cNvPr id="7" name="Tabulka 6">
            <a:extLst>
              <a:ext uri="{FF2B5EF4-FFF2-40B4-BE49-F238E27FC236}">
                <a16:creationId xmlns:a16="http://schemas.microsoft.com/office/drawing/2014/main" id="{782A0075-4C30-43D9-8B77-62FD022941E4}"/>
              </a:ext>
            </a:extLst>
          </p:cNvPr>
          <p:cNvGraphicFramePr>
            <a:graphicFrameLocks noGrp="1"/>
          </p:cNvGraphicFramePr>
          <p:nvPr>
            <p:extLst>
              <p:ext uri="{D42A27DB-BD31-4B8C-83A1-F6EECF244321}">
                <p14:modId xmlns:p14="http://schemas.microsoft.com/office/powerpoint/2010/main" val="2597556397"/>
              </p:ext>
            </p:extLst>
          </p:nvPr>
        </p:nvGraphicFramePr>
        <p:xfrm>
          <a:off x="341630" y="258014"/>
          <a:ext cx="11012170" cy="4069080"/>
        </p:xfrm>
        <a:graphic>
          <a:graphicData uri="http://schemas.openxmlformats.org/drawingml/2006/table">
            <a:tbl>
              <a:tblPr firstRow="1" firstCol="1" bandRow="1"/>
              <a:tblGrid>
                <a:gridCol w="1028062">
                  <a:extLst>
                    <a:ext uri="{9D8B030D-6E8A-4147-A177-3AD203B41FA5}">
                      <a16:colId xmlns:a16="http://schemas.microsoft.com/office/drawing/2014/main" val="660931872"/>
                    </a:ext>
                  </a:extLst>
                </a:gridCol>
                <a:gridCol w="9984108">
                  <a:extLst>
                    <a:ext uri="{9D8B030D-6E8A-4147-A177-3AD203B41FA5}">
                      <a16:colId xmlns:a16="http://schemas.microsoft.com/office/drawing/2014/main" val="4290416433"/>
                    </a:ext>
                  </a:extLst>
                </a:gridCol>
              </a:tblGrid>
              <a:tr h="0">
                <a:tc gridSpan="2">
                  <a:txBody>
                    <a:bodyPr/>
                    <a:lstStyle/>
                    <a:p>
                      <a:pPr algn="just">
                        <a:spcBef>
                          <a:spcPts val="600"/>
                        </a:spcBef>
                        <a:spcAft>
                          <a:spcPts val="300"/>
                        </a:spcAft>
                      </a:pPr>
                      <a:r>
                        <a:rPr lang="cs-CZ" sz="1400" b="1">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PSP.C: Zajištění praxí a praktické výuky na vysokých školách</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Studentské praxe jsou důležitou a povinnou součástí profesně zaměřených studijních programů, jejich zajišťování je však náročným administrativním, finančním o obsahovým procesem. Bariéry v této oblasti mohou negativně ovlivňovat možnost vysokých škol tyto programy akreditovat, či efektivně realizovat.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cs-CZ"/>
                    </a:p>
                  </a:txBody>
                  <a:tcPr/>
                </a:tc>
                <a:extLst>
                  <a:ext uri="{0D108BD9-81ED-4DB2-BD59-A6C34878D82A}">
                    <a16:rowId xmlns:a16="http://schemas.microsoft.com/office/drawing/2014/main" val="2534128202"/>
                  </a:ext>
                </a:extLst>
              </a:tr>
              <a:tr h="0">
                <a:tc gridSpan="2">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486299321"/>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PSP.C1</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Velký podíl odborné praxe může pro vysoké školy představovat problémy v rámci organizace akademického roku v případě, že studentské praxe interferují z teoretickou výukou v rámci semestru. Jedná se zejména o studijní programy, kde není možné vyslat všechny studenty na praxi ve stejném období, což neumožňuje vysokým školám odborné praxe přizpůsobit průběh semestru.</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0610856"/>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PSP.C2</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Organizace odborných praxí je velmi náročným administrativním procesem, který může pro některé vysoké školy znamenat významné finanční a personální zatížení.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6927146"/>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PSP.C3</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Potenciálním problémem je nedostatek volných míst pro studentské praxe v případě studijních programů s vysokým počtem studentů, či v rámci programů vysokých škol mimo velká města jako jsou Praha, Brno nebo Ostrava.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8438968"/>
                  </a:ext>
                </a:extLst>
              </a:tr>
              <a:tr h="0">
                <a:tc>
                  <a:txBody>
                    <a:bodyPr/>
                    <a:lstStyle/>
                    <a:p>
                      <a:pPr algn="just">
                        <a:spcBef>
                          <a:spcPts val="600"/>
                        </a:spcBef>
                        <a:spcAft>
                          <a:spcPts val="300"/>
                        </a:spcAft>
                      </a:pPr>
                      <a:r>
                        <a:rPr lang="cs-CZ" sz="1400" u="sng" dirty="0">
                          <a:effectLst/>
                          <a:latin typeface="Calibri" panose="020F0502020204030204" pitchFamily="34" charset="0"/>
                          <a:ea typeface="Calibri" panose="020F0502020204030204" pitchFamily="34" charset="0"/>
                          <a:cs typeface="Times New Roman" panose="02020603050405020304" pitchFamily="18" charset="0"/>
                        </a:rPr>
                        <a:t>PSP.C4</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Primárním atributem realizace odborných praxí by měla být především reflexe aplikační sférou poskytnutí zpětné vazby vysokým školám. Pro efektivní průběh praxí je nutná spolupráce s tzv. mentorem na straně subjektu, kde student praxi vykonává. To je však mnohdy problémem jednak z důvodu vzniklého dodatečného časového zatížení, ale také z důvodu nedostatečného počtu mentorů s potřebnými mentorskými kompetencemi. Stejně jako v případě odborníku z praxe i u mentorů studentských praxí je primární motivací k zapojení dobrá osobní vazba na vysokou školu.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03639"/>
                  </a:ext>
                </a:extLst>
              </a:tr>
            </a:tbl>
          </a:graphicData>
        </a:graphic>
      </p:graphicFrame>
      <p:graphicFrame>
        <p:nvGraphicFramePr>
          <p:cNvPr id="8" name="Tabulka 7">
            <a:extLst>
              <a:ext uri="{FF2B5EF4-FFF2-40B4-BE49-F238E27FC236}">
                <a16:creationId xmlns:a16="http://schemas.microsoft.com/office/drawing/2014/main" id="{CBFD769F-CC0B-43C2-AEF8-CCEEBC164E2E}"/>
              </a:ext>
            </a:extLst>
          </p:cNvPr>
          <p:cNvGraphicFramePr>
            <a:graphicFrameLocks noGrp="1"/>
          </p:cNvGraphicFramePr>
          <p:nvPr>
            <p:extLst>
              <p:ext uri="{D42A27DB-BD31-4B8C-83A1-F6EECF244321}">
                <p14:modId xmlns:p14="http://schemas.microsoft.com/office/powerpoint/2010/main" val="2449991672"/>
              </p:ext>
            </p:extLst>
          </p:nvPr>
        </p:nvGraphicFramePr>
        <p:xfrm>
          <a:off x="341630" y="4552720"/>
          <a:ext cx="11012170" cy="1634673"/>
        </p:xfrm>
        <a:graphic>
          <a:graphicData uri="http://schemas.openxmlformats.org/drawingml/2006/table">
            <a:tbl>
              <a:tblPr firstRow="1" firstCol="1" bandRow="1"/>
              <a:tblGrid>
                <a:gridCol w="1115666">
                  <a:extLst>
                    <a:ext uri="{9D8B030D-6E8A-4147-A177-3AD203B41FA5}">
                      <a16:colId xmlns:a16="http://schemas.microsoft.com/office/drawing/2014/main" val="2494116227"/>
                    </a:ext>
                  </a:extLst>
                </a:gridCol>
                <a:gridCol w="9896504">
                  <a:extLst>
                    <a:ext uri="{9D8B030D-6E8A-4147-A177-3AD203B41FA5}">
                      <a16:colId xmlns:a16="http://schemas.microsoft.com/office/drawing/2014/main" val="3720178216"/>
                    </a:ext>
                  </a:extLst>
                </a:gridCol>
              </a:tblGrid>
              <a:tr h="261949">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839910148"/>
                  </a:ext>
                </a:extLst>
              </a:tr>
              <a:tr h="635731">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možnosti finanční podpory zavádění procesů pro efektivní organizační zajištění studentských praxí, například prostřednictvím pilotních akcí, tvorby infomačních systémů, atd.</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6430272"/>
                  </a:ext>
                </a:extLst>
              </a:tr>
              <a:tr h="26194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Metodická podpora a akce sdílení dobré praxe vysokých škol v oblasti řešení studentských praxí.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0405569"/>
                  </a:ext>
                </a:extLst>
              </a:tr>
              <a:tr h="26194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C.C</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Podpora realizace projektů zaměřených na zvyšování kompetencí v oblasti mentoringu a supervize na straně poskytovatelů praxe. Podpora sdílení dobré praxe v této oblasti.</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5907881"/>
                  </a:ext>
                </a:extLst>
              </a:tr>
            </a:tbl>
          </a:graphicData>
        </a:graphic>
      </p:graphicFrame>
    </p:spTree>
    <p:extLst>
      <p:ext uri="{BB962C8B-B14F-4D97-AF65-F5344CB8AC3E}">
        <p14:creationId xmlns:p14="http://schemas.microsoft.com/office/powerpoint/2010/main" val="2815953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4C092848-46A8-43AC-B651-49979F7ED5D2}"/>
              </a:ext>
            </a:extLst>
          </p:cNvPr>
          <p:cNvSpPr>
            <a:spLocks noGrp="1"/>
          </p:cNvSpPr>
          <p:nvPr>
            <p:ph type="sldNum" sz="quarter" idx="12"/>
          </p:nvPr>
        </p:nvSpPr>
        <p:spPr/>
        <p:txBody>
          <a:bodyPr/>
          <a:lstStyle/>
          <a:p>
            <a:fld id="{1960897A-FC92-4628-A9C4-F0D60DAD5DAF}" type="slidenum">
              <a:rPr lang="cs-CZ" smtClean="0"/>
              <a:t>12</a:t>
            </a:fld>
            <a:endParaRPr lang="cs-CZ"/>
          </a:p>
        </p:txBody>
      </p:sp>
      <p:graphicFrame>
        <p:nvGraphicFramePr>
          <p:cNvPr id="6" name="Tabulka 5">
            <a:extLst>
              <a:ext uri="{FF2B5EF4-FFF2-40B4-BE49-F238E27FC236}">
                <a16:creationId xmlns:a16="http://schemas.microsoft.com/office/drawing/2014/main" id="{E517A8F2-42C3-43D4-835F-4985B77B6EE3}"/>
              </a:ext>
            </a:extLst>
          </p:cNvPr>
          <p:cNvGraphicFramePr>
            <a:graphicFrameLocks noGrp="1"/>
          </p:cNvGraphicFramePr>
          <p:nvPr>
            <p:extLst>
              <p:ext uri="{D42A27DB-BD31-4B8C-83A1-F6EECF244321}">
                <p14:modId xmlns:p14="http://schemas.microsoft.com/office/powerpoint/2010/main" val="2873482475"/>
              </p:ext>
            </p:extLst>
          </p:nvPr>
        </p:nvGraphicFramePr>
        <p:xfrm>
          <a:off x="252414" y="219674"/>
          <a:ext cx="11101385" cy="3289239"/>
        </p:xfrm>
        <a:graphic>
          <a:graphicData uri="http://schemas.openxmlformats.org/drawingml/2006/table">
            <a:tbl>
              <a:tblPr firstRow="1" firstCol="1" bandRow="1"/>
              <a:tblGrid>
                <a:gridCol w="1036391">
                  <a:extLst>
                    <a:ext uri="{9D8B030D-6E8A-4147-A177-3AD203B41FA5}">
                      <a16:colId xmlns:a16="http://schemas.microsoft.com/office/drawing/2014/main" val="1045829995"/>
                    </a:ext>
                  </a:extLst>
                </a:gridCol>
                <a:gridCol w="10064994">
                  <a:extLst>
                    <a:ext uri="{9D8B030D-6E8A-4147-A177-3AD203B41FA5}">
                      <a16:colId xmlns:a16="http://schemas.microsoft.com/office/drawing/2014/main" val="1450284016"/>
                    </a:ext>
                  </a:extLst>
                </a:gridCol>
              </a:tblGrid>
              <a:tr h="1385926">
                <a:tc gridSpan="2">
                  <a:txBody>
                    <a:bodyPr/>
                    <a:lstStyle/>
                    <a:p>
                      <a:pPr algn="just">
                        <a:spcBef>
                          <a:spcPts val="600"/>
                        </a:spcBef>
                        <a:spcAft>
                          <a:spcPts val="300"/>
                        </a:spcAft>
                      </a:pPr>
                      <a:r>
                        <a:rPr lang="cs-CZ" sz="1400" b="1" dirty="0">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PSP.D: Finanční problematika realizace profesně zaměřených studijních programů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Lze předpokládat, že ve vzhledem k podstatě profesně změřených studijních programů mají tyto programy oproti akademickým programům vyšší finanční nároky v přepočtu na jednoho studenta. Právě finance mohou být jednou z bariér, které omezují rozšíření profesně zaměřených studijních programů.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cs-CZ"/>
                    </a:p>
                  </a:txBody>
                  <a:tcPr/>
                </a:tc>
                <a:extLst>
                  <a:ext uri="{0D108BD9-81ED-4DB2-BD59-A6C34878D82A}">
                    <a16:rowId xmlns:a16="http://schemas.microsoft.com/office/drawing/2014/main" val="3240189524"/>
                  </a:ext>
                </a:extLst>
              </a:tr>
              <a:tr h="245638">
                <a:tc gridSpan="2">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353861003"/>
                  </a:ext>
                </a:extLst>
              </a:tr>
              <a:tr h="920762">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PSP.A1</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Prakticky zaměřená výuka v rámci profesně zaměřených studijních programů vyvolává zvýšené požadavky na finanční prostředky, například v rámci zajištění relevantních učeben, jejich vybavení, případně také materiálového zajištění praktické výuky. V současné době bylo toto z části zajišťováno dotačními programy (např. OP VVV), v případě nemožnosti získání podpory však vznikají obavy o finanční zajištění náročnějších studijních programů.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5038785"/>
                  </a:ext>
                </a:extLst>
              </a:tr>
              <a:tr h="736913">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PSP.A2</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Finanční náročnost představuje také nutnost zajištění odborníků z praxe, a mentorů studentských praxí na straně subjektů, kam studenti na praxi dochází. I zde toto bylo v rámci pilotních projektů často řešeno dotační podporou, která však po ukončení těchto projektů skončí.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1298878"/>
                  </a:ext>
                </a:extLst>
              </a:tr>
            </a:tbl>
          </a:graphicData>
        </a:graphic>
      </p:graphicFrame>
      <p:graphicFrame>
        <p:nvGraphicFramePr>
          <p:cNvPr id="7" name="Tabulka 6">
            <a:extLst>
              <a:ext uri="{FF2B5EF4-FFF2-40B4-BE49-F238E27FC236}">
                <a16:creationId xmlns:a16="http://schemas.microsoft.com/office/drawing/2014/main" id="{769FA3D9-8FF8-4493-A3AC-E9D67E31B645}"/>
              </a:ext>
            </a:extLst>
          </p:cNvPr>
          <p:cNvGraphicFramePr>
            <a:graphicFrameLocks noGrp="1"/>
          </p:cNvGraphicFramePr>
          <p:nvPr>
            <p:extLst>
              <p:ext uri="{D42A27DB-BD31-4B8C-83A1-F6EECF244321}">
                <p14:modId xmlns:p14="http://schemas.microsoft.com/office/powerpoint/2010/main" val="568048981"/>
              </p:ext>
            </p:extLst>
          </p:nvPr>
        </p:nvGraphicFramePr>
        <p:xfrm>
          <a:off x="252413" y="3804353"/>
          <a:ext cx="11101385" cy="2216634"/>
        </p:xfrm>
        <a:graphic>
          <a:graphicData uri="http://schemas.openxmlformats.org/drawingml/2006/table">
            <a:tbl>
              <a:tblPr firstRow="1" firstCol="1" bandRow="1"/>
              <a:tblGrid>
                <a:gridCol w="1124704">
                  <a:extLst>
                    <a:ext uri="{9D8B030D-6E8A-4147-A177-3AD203B41FA5}">
                      <a16:colId xmlns:a16="http://schemas.microsoft.com/office/drawing/2014/main" val="3445800728"/>
                    </a:ext>
                  </a:extLst>
                </a:gridCol>
                <a:gridCol w="9976681">
                  <a:extLst>
                    <a:ext uri="{9D8B030D-6E8A-4147-A177-3AD203B41FA5}">
                      <a16:colId xmlns:a16="http://schemas.microsoft.com/office/drawing/2014/main" val="3064529763"/>
                    </a:ext>
                  </a:extLst>
                </a:gridCol>
              </a:tblGrid>
              <a:tr h="271203">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555258910"/>
                  </a:ext>
                </a:extLst>
              </a:tr>
              <a:tr h="506911">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možnosti posílení finančních zdrojů zaměřených na realizaci profesně zaměřených studijních programů (realizace praxí, potřeba technického a materiálového vybavení pro praktickou výuku, zajištění odborníků z praxe do výuky, apod.).</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2034686"/>
                  </a:ext>
                </a:extLst>
              </a:tr>
              <a:tr h="742621">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možnosti vytvoření fondu na podporu profesních studijních programů na straně vedení univerzit a zahrnutí profesních studijních programů do skupiny programů, po nichž je společenská poptávka, což by následně vedlo k jejich dotování ze strany MŠMT. Zahrnutí daného ukazatele mezi ukazatele K, dle nějž jsou veřejným vysokým školám přidělovány finanční prostředky na základě indikátorů kvality a výkonu.</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8032526"/>
                  </a:ext>
                </a:extLst>
              </a:tr>
              <a:tr h="506911">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D.C</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Realizovat kroky k využití potenciálu zisku dostupné finanční podpory vysokými školami (např. Program na podporu strategického řízení vysokých škol; Centralizovaný rozvojový program; Národní plán obnovy).</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7246787"/>
                  </a:ext>
                </a:extLst>
              </a:tr>
            </a:tbl>
          </a:graphicData>
        </a:graphic>
      </p:graphicFrame>
    </p:spTree>
    <p:extLst>
      <p:ext uri="{BB962C8B-B14F-4D97-AF65-F5344CB8AC3E}">
        <p14:creationId xmlns:p14="http://schemas.microsoft.com/office/powerpoint/2010/main" val="1959782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5D6941EC-C690-4137-B47E-E25C46EE61AE}"/>
              </a:ext>
            </a:extLst>
          </p:cNvPr>
          <p:cNvSpPr>
            <a:spLocks noGrp="1"/>
          </p:cNvSpPr>
          <p:nvPr>
            <p:ph type="sldNum" sz="quarter" idx="12"/>
          </p:nvPr>
        </p:nvSpPr>
        <p:spPr/>
        <p:txBody>
          <a:bodyPr/>
          <a:lstStyle/>
          <a:p>
            <a:fld id="{1960897A-FC92-4628-A9C4-F0D60DAD5DAF}" type="slidenum">
              <a:rPr lang="cs-CZ" smtClean="0"/>
              <a:t>13</a:t>
            </a:fld>
            <a:endParaRPr lang="cs-CZ"/>
          </a:p>
        </p:txBody>
      </p:sp>
      <p:sp>
        <p:nvSpPr>
          <p:cNvPr id="6" name="Nadpis 1">
            <a:extLst>
              <a:ext uri="{FF2B5EF4-FFF2-40B4-BE49-F238E27FC236}">
                <a16:creationId xmlns:a16="http://schemas.microsoft.com/office/drawing/2014/main" id="{E4F0BBC6-BA45-4733-9739-B6C7AE5493DE}"/>
              </a:ext>
            </a:extLst>
          </p:cNvPr>
          <p:cNvSpPr txBox="1">
            <a:spLocks/>
          </p:cNvSpPr>
          <p:nvPr/>
        </p:nvSpPr>
        <p:spPr>
          <a:xfrm>
            <a:off x="1574400" y="122003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s-CZ" sz="3200" b="1" dirty="0">
                <a:latin typeface="Segoe UI" panose="020B0502040204020203" pitchFamily="34" charset="0"/>
                <a:ea typeface="Segoe UI" panose="020B0502040204020203" pitchFamily="34" charset="0"/>
                <a:cs typeface="Segoe UI" panose="020B0502040204020203" pitchFamily="34" charset="0"/>
              </a:rPr>
              <a:t>Institucionální akreditace</a:t>
            </a:r>
          </a:p>
          <a:p>
            <a:pPr algn="ctr"/>
            <a:r>
              <a:rPr lang="cs-CZ" sz="2800" b="1" dirty="0">
                <a:latin typeface="Segoe UI" panose="020B0502040204020203" pitchFamily="34" charset="0"/>
                <a:ea typeface="Segoe UI" panose="020B0502040204020203" pitchFamily="34" charset="0"/>
                <a:cs typeface="Segoe UI" panose="020B0502040204020203" pitchFamily="34" charset="0"/>
              </a:rPr>
              <a:t>Vnitřní systémy zajišťování kvality</a:t>
            </a:r>
          </a:p>
          <a:p>
            <a:pPr algn="ctr"/>
            <a:endParaRPr lang="cs-CZ" sz="28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167265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14</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institucionální akreditace:</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Instituciální akreditace znamená pro vysoké školy řadu pozitivních dopadů, a to včetně oblasti vnitřních systémů zajišťování kvality. Jako nejdůležitější přínosy bylo v rámci provedené analýzy identifikováno následující :</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Vyšší autonomie univerzity, která umožňuje ovlivnit skladbu a kvalitu studijních programů. </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Možnost rychle reagovat na potřeby změn ve studijních programech. To platí zejména u studijních programů v oblastech, v jejichž rámci dochází k rychlému vývoji například vlivem technologického pokroku a studijní programy tak musí reagovat na požadavky trhu práce.</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Zpřísnění kritérií a nároků na kvalitu studijních programů, a to nad úroveň požadavků předchozího způsobu procesu akreditace. Dle názoru respondentů tak byla posílena životaschopnost studijních programů.</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Zlepšení spolupráce mezi jednotlivými součástmi univerzity. Zjednodušila se tvorba mezifakultních studijních programů, a to zejména díky zavedením major/minor specializací studijních programů.</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Zrychlení procesu akreditace, který nyní není závislý na časových a personálních možnostech NAÚ zpracovávat žádosti o akreditaci. Před přijetím IA byli představitelé univerzit dlouhodobě nespokojeni s délkou akreditačního procesu.</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Zavedení institucionální akreditace je pro univerzity také otázka určité prestiže, jelikož v době, kdy byl tento systém zaváděn, se očekávalo, že IA získá jen určitá část univerzit v ČR.</a:t>
            </a: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967236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15</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institucionální akreditace:</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Nové studijní programy na vysokých školách s udělenou institucionální akreditací vznikají, nelze však s jistotou tvrdit, že by jejich vznik byl institucionální akreditací podmíněn, tzn., že by bez institucionální akreditace nevznikly. </a:t>
            </a:r>
            <a:r>
              <a:rPr lang="cs-CZ" sz="1800" b="1" dirty="0">
                <a:latin typeface="Segoe UI" panose="020B0502040204020203" pitchFamily="34" charset="0"/>
                <a:ea typeface="Segoe UI" panose="020B0502040204020203" pitchFamily="34" charset="0"/>
                <a:cs typeface="Segoe UI" panose="020B0502040204020203" pitchFamily="34" charset="0"/>
              </a:rPr>
              <a:t>Proces přípravy a schválení akreditace je v rámci jednotlivých škol téměř totožný, ať už je jedná o studijní programy akreditované v rámci institucionální akreditace, nebo akreditované prostřednictvím NAÚ. </a:t>
            </a:r>
            <a:r>
              <a:rPr lang="cs-CZ" sz="1800" dirty="0">
                <a:latin typeface="Segoe UI" panose="020B0502040204020203" pitchFamily="34" charset="0"/>
                <a:ea typeface="Segoe UI" panose="020B0502040204020203" pitchFamily="34" charset="0"/>
                <a:cs typeface="Segoe UI" panose="020B0502040204020203" pitchFamily="34" charset="0"/>
              </a:rPr>
              <a:t>V naprosté většině případů spočívá rozdíl pouze v tom, zda akreditaci studijnímu programu udělí NAÚ, nebo RVH.</a:t>
            </a:r>
          </a:p>
          <a:p>
            <a:pPr marL="0" indent="0" algn="just">
              <a:buFont typeface="Arial" panose="020B0604020202020204" pitchFamily="34" charset="0"/>
              <a:buNone/>
            </a:pPr>
            <a:endParaRPr lang="cs-CZ" sz="1800" dirty="0">
              <a:latin typeface="Segoe UI" panose="020B0502040204020203" pitchFamily="34" charset="0"/>
              <a:ea typeface="Segoe UI" panose="020B0502040204020203" pitchFamily="34" charset="0"/>
              <a:cs typeface="Segoe UI" panose="020B0502040204020203" pitchFamily="34" charset="0"/>
            </a:endParaRPr>
          </a:p>
          <a:p>
            <a:pPr marL="0" indent="0" algn="just">
              <a:buFont typeface="Arial" panose="020B0604020202020204" pitchFamily="34" charset="0"/>
              <a:buNone/>
            </a:pPr>
            <a:r>
              <a:rPr lang="cs-CZ" sz="1800" b="1" dirty="0">
                <a:latin typeface="Segoe UI" panose="020B0502040204020203" pitchFamily="34" charset="0"/>
                <a:ea typeface="Segoe UI" panose="020B0502040204020203" pitchFamily="34" charset="0"/>
                <a:cs typeface="Segoe UI" panose="020B0502040204020203" pitchFamily="34" charset="0"/>
              </a:rPr>
              <a:t>Flexibilita</a:t>
            </a:r>
            <a:r>
              <a:rPr lang="cs-CZ" sz="1800" dirty="0">
                <a:latin typeface="Segoe UI" panose="020B0502040204020203" pitchFamily="34" charset="0"/>
                <a:ea typeface="Segoe UI" panose="020B0502040204020203" pitchFamily="34" charset="0"/>
                <a:cs typeface="Segoe UI" panose="020B0502040204020203" pitchFamily="34" charset="0"/>
              </a:rPr>
              <a:t> při přizpůsobování studijních programů je jednou z hlavních výhod, kterou vysoké školy v oblasti institucionální akreditace v rámci analýzy zmiňují. Rozvoj technologií, změny v potřebách trhu a v potřebách zaměstnavatelů na kompetence potenciálních zaměstnanců v aktuální době prochází rychlými proměnami, ke kterých dochází v mnohem kratších časových intervalech, než je období platnosti akreditací (v případě maximální délky se jedná o 10 let). Možnost flexibility při reakcích na tyto změny je tak klíčová pro zajištění maximální kvality studijních programů.</a:t>
            </a: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a:p>
            <a:pPr marL="0" indent="0" algn="just">
              <a:buNone/>
            </a:pPr>
            <a:r>
              <a:rPr lang="cs-CZ" sz="1800" b="1" dirty="0">
                <a:effectLst/>
                <a:latin typeface="Segoe UI" panose="020B0502040204020203" pitchFamily="34" charset="0"/>
                <a:ea typeface="Calibri" panose="020F0502020204030204" pitchFamily="34" charset="0"/>
                <a:cs typeface="Segoe UI" panose="020B0502040204020203" pitchFamily="34" charset="0"/>
              </a:rPr>
              <a:t>Zkrácení akreditačního řízení</a:t>
            </a:r>
            <a:r>
              <a:rPr lang="cs-CZ" sz="1800" dirty="0">
                <a:effectLst/>
                <a:latin typeface="Segoe UI" panose="020B0502040204020203" pitchFamily="34" charset="0"/>
                <a:ea typeface="Calibri" panose="020F0502020204030204" pitchFamily="34" charset="0"/>
                <a:cs typeface="Segoe UI" panose="020B0502040204020203" pitchFamily="34" charset="0"/>
              </a:rPr>
              <a:t> lze sledovat u vysokých škol s institucionální akreditací v případě, že je RVH schopna schválit finální krok akreditačního procesu rychleji, než tomu bylo v případě akreditací přes Akreditační komisi. Nelze obecně říci, že by měla institucionální akreditace vliv na přípravu žádosti o akreditace, jelikož na mnoha vysokých školách je tento postup totožný jak pro akreditaci institucionální, tak při akreditaci přes NAÚ (což lze sledovat u vysokých škol, které část studijních programů akreditují institucionálně, a část studijních programů prostřednictvím NAU).</a:t>
            </a:r>
          </a:p>
        </p:txBody>
      </p:sp>
    </p:spTree>
    <p:extLst>
      <p:ext uri="{BB962C8B-B14F-4D97-AF65-F5344CB8AC3E}">
        <p14:creationId xmlns:p14="http://schemas.microsoft.com/office/powerpoint/2010/main" val="52435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5D6941EC-C690-4137-B47E-E25C46EE61AE}"/>
              </a:ext>
            </a:extLst>
          </p:cNvPr>
          <p:cNvSpPr>
            <a:spLocks noGrp="1"/>
          </p:cNvSpPr>
          <p:nvPr>
            <p:ph type="sldNum" sz="quarter" idx="12"/>
          </p:nvPr>
        </p:nvSpPr>
        <p:spPr/>
        <p:txBody>
          <a:bodyPr/>
          <a:lstStyle/>
          <a:p>
            <a:fld id="{1960897A-FC92-4628-A9C4-F0D60DAD5DAF}" type="slidenum">
              <a:rPr lang="cs-CZ" smtClean="0"/>
              <a:t>16</a:t>
            </a:fld>
            <a:endParaRPr lang="cs-CZ"/>
          </a:p>
        </p:txBody>
      </p:sp>
      <p:sp>
        <p:nvSpPr>
          <p:cNvPr id="6" name="Nadpis 1">
            <a:extLst>
              <a:ext uri="{FF2B5EF4-FFF2-40B4-BE49-F238E27FC236}">
                <a16:creationId xmlns:a16="http://schemas.microsoft.com/office/drawing/2014/main" id="{E4F0BBC6-BA45-4733-9739-B6C7AE5493DE}"/>
              </a:ext>
            </a:extLst>
          </p:cNvPr>
          <p:cNvSpPr txBox="1">
            <a:spLocks/>
          </p:cNvSpPr>
          <p:nvPr/>
        </p:nvSpPr>
        <p:spPr>
          <a:xfrm>
            <a:off x="1574400" y="122003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s-CZ" sz="3200" b="1" dirty="0">
                <a:latin typeface="Segoe UI" panose="020B0502040204020203" pitchFamily="34" charset="0"/>
                <a:ea typeface="Segoe UI" panose="020B0502040204020203" pitchFamily="34" charset="0"/>
                <a:cs typeface="Segoe UI" panose="020B0502040204020203" pitchFamily="34" charset="0"/>
              </a:rPr>
              <a:t>Identifikovaná problematická místa a návrh doporučení v oblasti institucionální akreditace</a:t>
            </a:r>
            <a:endParaRPr lang="cs-CZ" sz="28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683537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5BDDD71F-56F6-4FAC-BE26-2F536FA4839C}"/>
              </a:ext>
            </a:extLst>
          </p:cNvPr>
          <p:cNvSpPr>
            <a:spLocks noGrp="1"/>
          </p:cNvSpPr>
          <p:nvPr>
            <p:ph type="sldNum" sz="quarter" idx="12"/>
          </p:nvPr>
        </p:nvSpPr>
        <p:spPr/>
        <p:txBody>
          <a:bodyPr/>
          <a:lstStyle/>
          <a:p>
            <a:fld id="{1960897A-FC92-4628-A9C4-F0D60DAD5DAF}" type="slidenum">
              <a:rPr lang="cs-CZ" smtClean="0"/>
              <a:t>17</a:t>
            </a:fld>
            <a:endParaRPr lang="cs-CZ"/>
          </a:p>
        </p:txBody>
      </p:sp>
      <p:graphicFrame>
        <p:nvGraphicFramePr>
          <p:cNvPr id="6" name="Tabulka 5">
            <a:extLst>
              <a:ext uri="{FF2B5EF4-FFF2-40B4-BE49-F238E27FC236}">
                <a16:creationId xmlns:a16="http://schemas.microsoft.com/office/drawing/2014/main" id="{61732195-7B8B-4A56-A282-6E385D0108A7}"/>
              </a:ext>
            </a:extLst>
          </p:cNvPr>
          <p:cNvGraphicFramePr>
            <a:graphicFrameLocks noGrp="1"/>
          </p:cNvGraphicFramePr>
          <p:nvPr>
            <p:extLst>
              <p:ext uri="{D42A27DB-BD31-4B8C-83A1-F6EECF244321}">
                <p14:modId xmlns:p14="http://schemas.microsoft.com/office/powerpoint/2010/main" val="3073994340"/>
              </p:ext>
            </p:extLst>
          </p:nvPr>
        </p:nvGraphicFramePr>
        <p:xfrm>
          <a:off x="341630" y="235184"/>
          <a:ext cx="11012170" cy="3954780"/>
        </p:xfrm>
        <a:graphic>
          <a:graphicData uri="http://schemas.openxmlformats.org/drawingml/2006/table">
            <a:tbl>
              <a:tblPr firstRow="1" firstCol="1" bandRow="1"/>
              <a:tblGrid>
                <a:gridCol w="1028062">
                  <a:extLst>
                    <a:ext uri="{9D8B030D-6E8A-4147-A177-3AD203B41FA5}">
                      <a16:colId xmlns:a16="http://schemas.microsoft.com/office/drawing/2014/main" val="3011583595"/>
                    </a:ext>
                  </a:extLst>
                </a:gridCol>
                <a:gridCol w="9984108">
                  <a:extLst>
                    <a:ext uri="{9D8B030D-6E8A-4147-A177-3AD203B41FA5}">
                      <a16:colId xmlns:a16="http://schemas.microsoft.com/office/drawing/2014/main" val="4168932252"/>
                    </a:ext>
                  </a:extLst>
                </a:gridCol>
              </a:tblGrid>
              <a:tr h="0">
                <a:tc gridSpan="2">
                  <a:txBody>
                    <a:bodyPr/>
                    <a:lstStyle/>
                    <a:p>
                      <a:pPr algn="just">
                        <a:spcBef>
                          <a:spcPts val="600"/>
                        </a:spcBef>
                        <a:spcAft>
                          <a:spcPts val="300"/>
                        </a:spcAft>
                      </a:pPr>
                      <a:r>
                        <a:rPr lang="cs-CZ" sz="1400" b="1">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IA.A: Realizace institucionálních akreditací na vysokých školách</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Institucionální akreditace jako nový způsob akreditování studijních programů vyplývá z novely vysokoškolského zákona.  Nejprve však musely vysoké školy přijmout nové či aktualizovat stávající vnitřní předpisy, a to v relativně krátkém časovém období, což i přes prodloužení dříve stanovených termínů do určité míry představovalo limit pro plnou efektivitu zavedení tohoto způsobu akreditace a rovněž celého vnitřního systému zajišťování a hodnocení kvality. Na úrovni některých vysokých škol se tak mohou postupně v rámci realizace tohoto způsobu akreditace objevit nedostatky, které buď nebylo možné odhalit v časovém prostoru stanoveném na přípravu tohoto systému, nebo je možné je odhalit až ve skutečném ostrém provozu tohoto systému.</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endParaRPr lang="cs-CZ"/>
                    </a:p>
                  </a:txBody>
                  <a:tcPr/>
                </a:tc>
                <a:extLst>
                  <a:ext uri="{0D108BD9-81ED-4DB2-BD59-A6C34878D82A}">
                    <a16:rowId xmlns:a16="http://schemas.microsoft.com/office/drawing/2014/main" val="1880167626"/>
                  </a:ext>
                </a:extLst>
              </a:tr>
              <a:tr h="0">
                <a:tc gridSpan="2">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1267849381"/>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IA.A1</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Možná existence nedostatků a slabých míst v nastavení procesu instituciální akreditace, způsobená časovou náročností v době, kdy musely vysoké školy po vstupu řešené novely v platnost vytvořit systém vnitřních předpisů upravujících vnitřní systém zajišťování a hodnocení kvality.</a:t>
                      </a:r>
                      <a:r>
                        <a:rPr lang="cs-CZ" sz="1400">
                          <a:effectLst/>
                          <a:latin typeface="Calibri" panose="020F0502020204030204" pitchFamily="34" charset="0"/>
                          <a:ea typeface="Calibri" panose="020F0502020204030204" pitchFamily="34" charset="0"/>
                          <a:cs typeface="Times New Roman" panose="02020603050405020304" pitchFamily="18" charset="0"/>
                        </a:rPr>
                        <a:t> </a:t>
                      </a:r>
                      <a:r>
                        <a:rPr lang="cs-CZ" sz="1400" i="1">
                          <a:effectLst/>
                          <a:latin typeface="Calibri" panose="020F0502020204030204" pitchFamily="34" charset="0"/>
                          <a:ea typeface="Calibri" panose="020F0502020204030204" pitchFamily="34" charset="0"/>
                          <a:cs typeface="Times New Roman" panose="02020603050405020304" pitchFamily="18" charset="0"/>
                        </a:rPr>
                        <a:t>Aktuálně chybějící revize nastavení systémů akreditací prostřednictvím institucionální akreditace za účelem ověření jejich funkčností. Potřeba revize systémů jak na straně VŠ, tak za podpory NAÚ.</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0649297"/>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IA.A2</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Na úrovních některých škol jsou systémy institucionální akreditace sestaveny z požadavku přesahujících povinný rámec daný zákonem o vysokých školách. Může tak vznikat nadměrné administrativní a finanční zatížení tímto systémem, což jde do určité míry proti záměru této novely a Dlouhodobého záměru MŠMT.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1646477"/>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IA.A3</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Riziko nižší kvality některých studijních programů akreditovaných institucionálně. Objevují se případy, kdy vysoká škola přiznává, že některé programy byly akreditovány (byť ne na maximálně možnou dobu), i když nebyla dosažena plně požadovaná kvalita, jelikož je v těchto programech dlouhodobý zájem studentů o studium. Je tedy otázkou, zdali budou vnitřní systémy zajišťování a hodnocení kvality schopny zajistit odstranění těchto nedostatků, aby byla zajištěna kvalita studijních programů v rámci institucionální akreditace.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489502"/>
                  </a:ext>
                </a:extLst>
              </a:tr>
            </a:tbl>
          </a:graphicData>
        </a:graphic>
      </p:graphicFrame>
      <p:graphicFrame>
        <p:nvGraphicFramePr>
          <p:cNvPr id="7" name="Tabulka 6">
            <a:extLst>
              <a:ext uri="{FF2B5EF4-FFF2-40B4-BE49-F238E27FC236}">
                <a16:creationId xmlns:a16="http://schemas.microsoft.com/office/drawing/2014/main" id="{5F08777F-581D-48BF-8A34-983AE2368FE6}"/>
              </a:ext>
            </a:extLst>
          </p:cNvPr>
          <p:cNvGraphicFramePr>
            <a:graphicFrameLocks noGrp="1"/>
          </p:cNvGraphicFramePr>
          <p:nvPr>
            <p:extLst>
              <p:ext uri="{D42A27DB-BD31-4B8C-83A1-F6EECF244321}">
                <p14:modId xmlns:p14="http://schemas.microsoft.com/office/powerpoint/2010/main" val="3732458888"/>
              </p:ext>
            </p:extLst>
          </p:nvPr>
        </p:nvGraphicFramePr>
        <p:xfrm>
          <a:off x="341630" y="4470639"/>
          <a:ext cx="11012170" cy="1578737"/>
        </p:xfrm>
        <a:graphic>
          <a:graphicData uri="http://schemas.openxmlformats.org/drawingml/2006/table">
            <a:tbl>
              <a:tblPr firstRow="1" firstCol="1" bandRow="1"/>
              <a:tblGrid>
                <a:gridCol w="1233232">
                  <a:extLst>
                    <a:ext uri="{9D8B030D-6E8A-4147-A177-3AD203B41FA5}">
                      <a16:colId xmlns:a16="http://schemas.microsoft.com/office/drawing/2014/main" val="467644528"/>
                    </a:ext>
                  </a:extLst>
                </a:gridCol>
                <a:gridCol w="9778938">
                  <a:extLst>
                    <a:ext uri="{9D8B030D-6E8A-4147-A177-3AD203B41FA5}">
                      <a16:colId xmlns:a16="http://schemas.microsoft.com/office/drawing/2014/main" val="3467050329"/>
                    </a:ext>
                  </a:extLst>
                </a:gridCol>
              </a:tblGrid>
              <a:tr h="0">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1942110977"/>
                  </a:ext>
                </a:extLst>
              </a:tr>
              <a:tr h="1085215">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A.A</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Realizovat ve spolupráci s vysokými školami průběžné hodnocené nastavených systému institucionálních akreditací za účelem zefektivnění procesů a zároveň za účelem kontroly kvality výsledků této akreditace.</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6525519"/>
                  </a:ext>
                </a:extLst>
              </a:tr>
              <a:tr h="0">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Podporovat sdílení dobré praxe v oblasti realizace procesů v rámci instituciální akreditace.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3661852"/>
                  </a:ext>
                </a:extLst>
              </a:tr>
            </a:tbl>
          </a:graphicData>
        </a:graphic>
      </p:graphicFrame>
    </p:spTree>
    <p:extLst>
      <p:ext uri="{BB962C8B-B14F-4D97-AF65-F5344CB8AC3E}">
        <p14:creationId xmlns:p14="http://schemas.microsoft.com/office/powerpoint/2010/main" val="3025770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18</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vnitřních systémů zajišťování kvality:</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V rámci analýzy byly identifikovány hlavní přínosy vnitřních systémů zajišťování kvality v rámci vybraných vysokých škol zapojených do analýzy.  Z výsledků vyplývá, že se vysokým školám díky nově nastaveným systémům povedlo eliminovat řadu slabin předchozích studijních oborů, které byly v návaznosti na řešenou novelu reakreditovány na studijní programy. K nejčastěji zmiňovaným přínosům zavedení vnitřních systémů vnitřní kvality patří:</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Eliminace všech potenciálních slabin akreditovaných studijních programů.</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Systém přinesl řadu nových oblastí, které je vhodné v rámci zajišťování kvality sledovat.</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Celouniverzitní působnost RVH a vnitřních předpisů či norem umožňuje srovnávat studijní programy napříč fakultami. To vede k zajištění rovnováhy mezi fakultami a eliminaci vzniku duplicitních či velmi podobných studijních programů v rámci vysoké školy.</a:t>
            </a:r>
          </a:p>
          <a:p>
            <a:pPr marL="0" indent="0" algn="just">
              <a:buNone/>
            </a:pPr>
            <a:r>
              <a:rPr lang="cs-CZ" sz="1800" dirty="0">
                <a:latin typeface="Segoe UI" panose="020B0502040204020203" pitchFamily="34" charset="0"/>
                <a:ea typeface="Segoe UI" panose="020B0502040204020203" pitchFamily="34" charset="0"/>
                <a:cs typeface="Segoe UI" panose="020B0502040204020203" pitchFamily="34" charset="0"/>
              </a:rPr>
              <a:t>Vysokým školám se zdají </a:t>
            </a:r>
            <a:r>
              <a:rPr lang="cs-CZ" sz="1800" b="1" dirty="0">
                <a:latin typeface="Segoe UI" panose="020B0502040204020203" pitchFamily="34" charset="0"/>
                <a:ea typeface="Segoe UI" panose="020B0502040204020203" pitchFamily="34" charset="0"/>
                <a:cs typeface="Segoe UI" panose="020B0502040204020203" pitchFamily="34" charset="0"/>
              </a:rPr>
              <a:t>kritéria daná legislativou dostatečně transparentní a srozumitelná</a:t>
            </a:r>
            <a:r>
              <a:rPr lang="cs-CZ" sz="1800" dirty="0">
                <a:latin typeface="Segoe UI" panose="020B0502040204020203" pitchFamily="34" charset="0"/>
                <a:ea typeface="Segoe UI" panose="020B0502040204020203" pitchFamily="34" charset="0"/>
                <a:cs typeface="Segoe UI" panose="020B0502040204020203" pitchFamily="34" charset="0"/>
              </a:rPr>
              <a:t> v oblasti, která popisují nezbytné součásti systému, jako je existence RVH a dokumentace související s výstupy hodnocení. Zároveň jsou toho názoru, že i v rámci tohoto vymezení si mohou univerzity poměrně široce nastavit systém hodnocení dle vlastních požadavků, jež mnohdy sahají nad rámec zákonem stanovené povinnosti.</a:t>
            </a:r>
          </a:p>
          <a:p>
            <a:pPr marL="0" indent="0" algn="just">
              <a:buNone/>
            </a:pPr>
            <a:r>
              <a:rPr lang="cs-CZ" sz="1800" dirty="0">
                <a:latin typeface="Segoe UI" panose="020B0502040204020203" pitchFamily="34" charset="0"/>
                <a:ea typeface="Segoe UI" panose="020B0502040204020203" pitchFamily="34" charset="0"/>
                <a:cs typeface="Segoe UI" panose="020B0502040204020203" pitchFamily="34" charset="0"/>
              </a:rPr>
              <a:t>V oblasti hodnocení kvality studijních programů je frekvence hodnocení zpravidla založena na bázi vstupního hodnocení při první akreditaci SP a poté buď na principu vycházejícího ze zákona, tj. jednou za dobu platnosti akreditace (při délce akreditace 10 let je to v půlce akreditace, tj. po 5 letech) nebo nad minimální rámec stanovený zákonem např. formou každoročního hodnocení. </a:t>
            </a: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745259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19</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vnitřních systémů zajišťování kvality:</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
        <p:nvSpPr>
          <p:cNvPr id="8" name="Zástupný symbol pro obsah 2">
            <a:extLst>
              <a:ext uri="{FF2B5EF4-FFF2-40B4-BE49-F238E27FC236}">
                <a16:creationId xmlns:a16="http://schemas.microsoft.com/office/drawing/2014/main" id="{DA8BD29A-48C6-4D8C-B5B3-F0F7DE4F689D}"/>
              </a:ext>
            </a:extLst>
          </p:cNvPr>
          <p:cNvSpPr txBox="1">
            <a:spLocks/>
          </p:cNvSpPr>
          <p:nvPr/>
        </p:nvSpPr>
        <p:spPr>
          <a:xfrm>
            <a:off x="678581" y="954156"/>
            <a:ext cx="10808568" cy="540219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cs-CZ" sz="1800" b="1" dirty="0">
                <a:latin typeface="Segoe UI" panose="020B0502040204020203" pitchFamily="34" charset="0"/>
                <a:ea typeface="Segoe UI" panose="020B0502040204020203" pitchFamily="34" charset="0"/>
                <a:cs typeface="Segoe UI" panose="020B0502040204020203" pitchFamily="34" charset="0"/>
              </a:rPr>
              <a:t>Největší přidanou hodnotu </a:t>
            </a:r>
            <a:r>
              <a:rPr lang="cs-CZ" sz="1800" dirty="0">
                <a:latin typeface="Segoe UI" panose="020B0502040204020203" pitchFamily="34" charset="0"/>
                <a:ea typeface="Segoe UI" panose="020B0502040204020203" pitchFamily="34" charset="0"/>
                <a:cs typeface="Segoe UI" panose="020B0502040204020203" pitchFamily="34" charset="0"/>
              </a:rPr>
              <a:t>mají v rámci vnitřních systémů zajišťování kvality následující nástroje a mechanismy:</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Existence RVH, univerzitního odboru pro kvalitu a koordinátorů kvality na jednotlivých fakultách. Významná je také spolupráce se studijními odděleními na fakultách. Samotný systém se tak jeví jako značně provázaný a masivní.</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Informační systémy, který obsahuje modul zaměřený na akreditace a hodnocení kvality studijních programů. Tento systém výrazně usnadňuje celý proces sdílením informací a tvorbou akreditačních a hodnotících dokumentů. Tyto informační systému jsou však k dispozici jen na velkých univerzitách, na většině vysokých škol příprava akreditace probíhá v souladu s metodikou NAÚ prostřednictvím klasických formulářů. </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Realizace schůzek RVH při hodnocení programů, které tak není prováděno jen pouze prostřednictvím výměny dokumentů, ale na základě společné diskuze. </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Sebehodnotící zprávy, které jsou zpracovány garantem programu jako podklad pro hodnocení/akreditaci studijního programu. Tyto zprávy usnadňují hodnocení, jelikož poskytují RVH potřebné informace, a zároveň vede garanty studijních programů k tomu, aby před předložením studijního programu k hodnocení/akreditaci identifikovali a odstranili případné nedostatky.</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Zapojování externích osob do hodnotícího procesu: jsou využívání zejména akademici z jiných univerzit, zástupci odborníků a zaměstnavatelů. </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Zapojování studentů do hodnocení a sběru návrhů a s tím spojená zpětná vazba. Sběr informací od absolventů týkající se jejich uplatnitelnosti na trhu práce. </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V případě studijních programů, které jsou vyučovány v anglickém jazyce, jsou jako externí hodnotitelé zapojování zahraniční experti.</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Pro některé vysoké školy, především ty s profesně zaměřenými programy, je v rámci hodnocení kvality důležitá komunikace s potenciálními zaměstnavateli absolventů, a to zejména v oborech s rychlým technologickým vývojem.</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Některé školy v rámci svých vnitřních systémů zavedly také specifické nástroje, které jsou nad rámec zákonné povinnosti. Příkladem mohou být třeba rady pro zajišťování praxe, zmocněnci pro určité oblasti kvality apod. Tyto specifické nástroje závisí na konkrétní podobě fungování jednotlivé škol (např. zmíněná rada pro zajišťování praxí na VŠ, ve které převažují profesně zaměřené studijní programy). </a:t>
            </a: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600515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Zadání analytického úkolu:</a:t>
            </a:r>
          </a:p>
        </p:txBody>
      </p:sp>
      <p:sp>
        <p:nvSpPr>
          <p:cNvPr id="6" name="Zástupný symbol pro číslo snímku 5"/>
          <p:cNvSpPr>
            <a:spLocks noGrp="1"/>
          </p:cNvSpPr>
          <p:nvPr>
            <p:ph type="sldNum" sz="quarter" idx="12"/>
          </p:nvPr>
        </p:nvSpPr>
        <p:spPr/>
        <p:txBody>
          <a:bodyPr/>
          <a:lstStyle/>
          <a:p>
            <a:fld id="{1960897A-FC92-4628-A9C4-F0D60DAD5DAF}" type="slidenum">
              <a:rPr lang="cs-CZ" smtClean="0"/>
              <a:t>2</a:t>
            </a:fld>
            <a:endParaRPr lang="cs-CZ"/>
          </a:p>
        </p:txBody>
      </p:sp>
      <p:sp>
        <p:nvSpPr>
          <p:cNvPr id="10" name="Zástupný symbol pro obsah 2">
            <a:extLst>
              <a:ext uri="{FF2B5EF4-FFF2-40B4-BE49-F238E27FC236}">
                <a16:creationId xmlns:a16="http://schemas.microsoft.com/office/drawing/2014/main" id="{DAEFDA61-B353-482D-8BD7-9832F66C1DFB}"/>
              </a:ext>
            </a:extLst>
          </p:cNvPr>
          <p:cNvSpPr txBox="1">
            <a:spLocks/>
          </p:cNvSpPr>
          <p:nvPr/>
        </p:nvSpPr>
        <p:spPr>
          <a:xfrm>
            <a:off x="678580" y="954158"/>
            <a:ext cx="9394219" cy="54021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Projekt </a:t>
            </a:r>
            <a:r>
              <a:rPr lang="cs-CZ" sz="1800" b="1" dirty="0">
                <a:latin typeface="Segoe UI" panose="020B0502040204020203" pitchFamily="34" charset="0"/>
                <a:ea typeface="Segoe UI" panose="020B0502040204020203" pitchFamily="34" charset="0"/>
                <a:cs typeface="Segoe UI" panose="020B0502040204020203" pitchFamily="34" charset="0"/>
              </a:rPr>
              <a:t>„TITSMSMT933: Hodnocení dopadu systémových změn ve vysokém školství od roku 2016 “ </a:t>
            </a:r>
            <a:r>
              <a:rPr lang="cs-CZ" sz="1800" dirty="0">
                <a:latin typeface="Segoe UI" panose="020B0502040204020203" pitchFamily="34" charset="0"/>
                <a:ea typeface="Segoe UI" panose="020B0502040204020203" pitchFamily="34" charset="0"/>
                <a:cs typeface="Segoe UI" panose="020B0502040204020203" pitchFamily="34" charset="0"/>
              </a:rPr>
              <a:t>je realizován v rámci programu BETA2 Technologické agentury České republiky, na základě výzkumné potřeby Ministerstva školství, mládeže a tělovýchovy. Cílem projektu je zjistit a ověřit, jakým způsobem ovlivnily změny, způsobené novou legislativní úpravou v některých segmentech vysokého školství - zavedenou </a:t>
            </a:r>
            <a:r>
              <a:rPr lang="cs-CZ" sz="1800" b="1" dirty="0">
                <a:latin typeface="Segoe UI" panose="020B0502040204020203" pitchFamily="34" charset="0"/>
                <a:ea typeface="Segoe UI" panose="020B0502040204020203" pitchFamily="34" charset="0"/>
                <a:cs typeface="Segoe UI" panose="020B0502040204020203" pitchFamily="34" charset="0"/>
              </a:rPr>
              <a:t>zákonem č. 137/2016 Sb.</a:t>
            </a:r>
          </a:p>
          <a:p>
            <a:pPr marL="0" indent="0" algn="just">
              <a:buFont typeface="Arial" panose="020B0604020202020204" pitchFamily="34" charset="0"/>
              <a:buNone/>
            </a:pPr>
            <a:endParaRPr lang="cs-CZ" sz="1800" dirty="0">
              <a:latin typeface="Segoe UI" panose="020B0502040204020203" pitchFamily="34" charset="0"/>
              <a:ea typeface="Segoe UI" panose="020B0502040204020203" pitchFamily="34" charset="0"/>
              <a:cs typeface="Segoe UI" panose="020B0502040204020203" pitchFamily="34" charset="0"/>
            </a:endParaRPr>
          </a:p>
          <a:p>
            <a:pPr marL="0" indent="0" algn="just">
              <a:buFont typeface="Arial" panose="020B0604020202020204" pitchFamily="34" charset="0"/>
              <a:buNone/>
            </a:pPr>
            <a:r>
              <a:rPr lang="cs-CZ" sz="1800" b="1" u="sng" dirty="0">
                <a:latin typeface="Segoe UI" panose="020B0502040204020203" pitchFamily="34" charset="0"/>
                <a:ea typeface="Segoe UI" panose="020B0502040204020203" pitchFamily="34" charset="0"/>
                <a:cs typeface="Segoe UI" panose="020B0502040204020203" pitchFamily="34" charset="0"/>
              </a:rPr>
              <a:t>Analytický úkol je rozdělen do 3 oblastí:</a:t>
            </a:r>
          </a:p>
          <a:p>
            <a:pPr marL="0" indent="0" algn="just">
              <a:buNone/>
            </a:pPr>
            <a:endParaRPr lang="cs-CZ" sz="1800" i="1" u="sng" dirty="0">
              <a:latin typeface="Segoe UI" panose="020B0502040204020203" pitchFamily="34" charset="0"/>
              <a:ea typeface="Segoe UI" panose="020B0502040204020203" pitchFamily="34" charset="0"/>
              <a:cs typeface="Segoe UI" panose="020B0502040204020203" pitchFamily="34" charset="0"/>
            </a:endParaRPr>
          </a:p>
          <a:p>
            <a:pPr marL="0" indent="0" algn="just">
              <a:buNone/>
            </a:pPr>
            <a:r>
              <a:rPr lang="cs-CZ" sz="1800" i="1" u="sng" dirty="0">
                <a:latin typeface="Segoe UI" panose="020B0502040204020203" pitchFamily="34" charset="0"/>
                <a:ea typeface="Segoe UI" panose="020B0502040204020203" pitchFamily="34" charset="0"/>
                <a:cs typeface="Segoe UI" panose="020B0502040204020203" pitchFamily="34" charset="0"/>
              </a:rPr>
              <a:t>Institucionální akreditace a vnitřní systémy zajišťování kvality: </a:t>
            </a:r>
            <a:r>
              <a:rPr lang="cs-CZ" sz="1800" i="1" dirty="0">
                <a:latin typeface="Segoe UI" panose="020B0502040204020203" pitchFamily="34" charset="0"/>
                <a:ea typeface="Segoe UI" panose="020B0502040204020203" pitchFamily="34" charset="0"/>
                <a:cs typeface="Segoe UI" panose="020B0502040204020203" pitchFamily="34" charset="0"/>
              </a:rPr>
              <a:t>Cílem je zjistit, jaký dopad IA a zvýšené nároky na vnitřní řízení kvality na vysokých školách měly na strukturu studijních programů (především nově vznikající programy) a vnitřní procesy.</a:t>
            </a:r>
          </a:p>
          <a:p>
            <a:pPr marL="0" indent="0" algn="just">
              <a:buFont typeface="Arial" panose="020B0604020202020204" pitchFamily="34" charset="0"/>
              <a:buNone/>
            </a:pPr>
            <a:endParaRPr lang="cs-CZ" sz="1800" i="1" dirty="0">
              <a:latin typeface="Segoe UI" panose="020B0502040204020203" pitchFamily="34" charset="0"/>
              <a:ea typeface="Segoe UI" panose="020B0502040204020203" pitchFamily="34" charset="0"/>
              <a:cs typeface="Segoe UI" panose="020B0502040204020203" pitchFamily="34" charset="0"/>
            </a:endParaRPr>
          </a:p>
          <a:p>
            <a:pPr marL="0" indent="0" algn="just">
              <a:buFont typeface="Arial" panose="020B0604020202020204" pitchFamily="34" charset="0"/>
              <a:buNone/>
            </a:pPr>
            <a:r>
              <a:rPr lang="cs-CZ" sz="1800" i="1" u="sng" dirty="0">
                <a:latin typeface="Segoe UI" panose="020B0502040204020203" pitchFamily="34" charset="0"/>
                <a:ea typeface="Segoe UI" panose="020B0502040204020203" pitchFamily="34" charset="0"/>
                <a:cs typeface="Segoe UI" panose="020B0502040204020203" pitchFamily="34" charset="0"/>
              </a:rPr>
              <a:t>Profesně zaměřené studijní programy: </a:t>
            </a:r>
            <a:r>
              <a:rPr lang="cs-CZ" sz="1800" i="1" dirty="0">
                <a:latin typeface="Segoe UI" panose="020B0502040204020203" pitchFamily="34" charset="0"/>
                <a:ea typeface="Segoe UI" panose="020B0502040204020203" pitchFamily="34" charset="0"/>
                <a:cs typeface="Segoe UI" panose="020B0502040204020203" pitchFamily="34" charset="0"/>
              </a:rPr>
              <a:t>Cílem této části je zmapovat vývoj profesně zaměřených studijních programů a parametry, ve kterých se liší od akademických studijních programů. To zahrnuje deskripci nabídky předmětů, popis typů odborníků z praxe, ale i akademiků, kteří v těchto programech pracují</a:t>
            </a:r>
          </a:p>
          <a:p>
            <a:pPr marL="0" indent="0" algn="just">
              <a:buFont typeface="Arial" panose="020B0604020202020204" pitchFamily="34" charset="0"/>
              <a:buNone/>
            </a:pPr>
            <a:endParaRPr lang="cs-CZ" sz="1800" i="1" dirty="0">
              <a:latin typeface="Segoe UI" panose="020B0502040204020203" pitchFamily="34" charset="0"/>
              <a:ea typeface="Segoe UI" panose="020B0502040204020203" pitchFamily="34" charset="0"/>
              <a:cs typeface="Segoe UI" panose="020B0502040204020203" pitchFamily="34" charset="0"/>
            </a:endParaRPr>
          </a:p>
          <a:p>
            <a:pPr marL="0" indent="0" algn="just">
              <a:buFont typeface="Arial" panose="020B0604020202020204" pitchFamily="34" charset="0"/>
              <a:buNone/>
            </a:pPr>
            <a:endParaRPr lang="cs-CZ" sz="1400" i="1" dirty="0">
              <a:latin typeface="Segoe UI" panose="020B0502040204020203" pitchFamily="34" charset="0"/>
              <a:ea typeface="Segoe UI" panose="020B0502040204020203" pitchFamily="34" charset="0"/>
              <a:cs typeface="Segoe UI" panose="020B0502040204020203" pitchFamily="34" charset="0"/>
            </a:endParaRPr>
          </a:p>
        </p:txBody>
      </p:sp>
      <p:sp>
        <p:nvSpPr>
          <p:cNvPr id="11" name="Zástupný symbol pro obsah 2">
            <a:extLst>
              <a:ext uri="{FF2B5EF4-FFF2-40B4-BE49-F238E27FC236}">
                <a16:creationId xmlns:a16="http://schemas.microsoft.com/office/drawing/2014/main" id="{B13CADF0-2B10-4520-A578-4003F0F368F6}"/>
              </a:ext>
            </a:extLst>
          </p:cNvPr>
          <p:cNvSpPr txBox="1">
            <a:spLocks/>
          </p:cNvSpPr>
          <p:nvPr/>
        </p:nvSpPr>
        <p:spPr>
          <a:xfrm>
            <a:off x="679759" y="3701374"/>
            <a:ext cx="5913050" cy="5890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cs-CZ" sz="1400" i="1" dirty="0">
              <a:latin typeface="Segoe UI" panose="020B0502040204020203" pitchFamily="34" charset="0"/>
              <a:ea typeface="Segoe UI" panose="020B0502040204020203" pitchFamily="34" charset="0"/>
              <a:cs typeface="Segoe UI" panose="020B0502040204020203" pitchFamily="34" charset="0"/>
            </a:endParaRPr>
          </a:p>
        </p:txBody>
      </p:sp>
      <p:pic>
        <p:nvPicPr>
          <p:cNvPr id="5" name="Obrázek 4">
            <a:extLst>
              <a:ext uri="{FF2B5EF4-FFF2-40B4-BE49-F238E27FC236}">
                <a16:creationId xmlns:a16="http://schemas.microsoft.com/office/drawing/2014/main" id="{A0D672A3-F052-4D51-B076-3A48F64368F4}"/>
              </a:ext>
            </a:extLst>
          </p:cNvPr>
          <p:cNvPicPr>
            <a:picLocks noChangeAspect="1"/>
          </p:cNvPicPr>
          <p:nvPr/>
        </p:nvPicPr>
        <p:blipFill>
          <a:blip r:embed="rId3"/>
          <a:stretch>
            <a:fillRect/>
          </a:stretch>
        </p:blipFill>
        <p:spPr>
          <a:xfrm>
            <a:off x="9982200" y="1449079"/>
            <a:ext cx="2017951" cy="1133954"/>
          </a:xfrm>
          <a:prstGeom prst="rect">
            <a:avLst/>
          </a:prstGeom>
        </p:spPr>
      </p:pic>
      <p:pic>
        <p:nvPicPr>
          <p:cNvPr id="8" name="Obrázek 7">
            <a:extLst>
              <a:ext uri="{FF2B5EF4-FFF2-40B4-BE49-F238E27FC236}">
                <a16:creationId xmlns:a16="http://schemas.microsoft.com/office/drawing/2014/main" id="{B66D0956-6778-45AC-97E7-70D9645C0D3D}"/>
              </a:ext>
            </a:extLst>
          </p:cNvPr>
          <p:cNvPicPr>
            <a:picLocks noChangeAspect="1"/>
          </p:cNvPicPr>
          <p:nvPr/>
        </p:nvPicPr>
        <p:blipFill>
          <a:blip r:embed="rId4"/>
          <a:stretch>
            <a:fillRect/>
          </a:stretch>
        </p:blipFill>
        <p:spPr>
          <a:xfrm>
            <a:off x="10553287" y="516270"/>
            <a:ext cx="875776" cy="875776"/>
          </a:xfrm>
          <a:prstGeom prst="rect">
            <a:avLst/>
          </a:prstGeom>
        </p:spPr>
      </p:pic>
    </p:spTree>
    <p:extLst>
      <p:ext uri="{BB962C8B-B14F-4D97-AF65-F5344CB8AC3E}">
        <p14:creationId xmlns:p14="http://schemas.microsoft.com/office/powerpoint/2010/main" val="1560890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20</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vnitřních systémů zajišťování kvality:</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
        <p:nvSpPr>
          <p:cNvPr id="8" name="Zástupný symbol pro obsah 2">
            <a:extLst>
              <a:ext uri="{FF2B5EF4-FFF2-40B4-BE49-F238E27FC236}">
                <a16:creationId xmlns:a16="http://schemas.microsoft.com/office/drawing/2014/main" id="{DA8BD29A-48C6-4D8C-B5B3-F0F7DE4F689D}"/>
              </a:ext>
            </a:extLst>
          </p:cNvPr>
          <p:cNvSpPr txBox="1">
            <a:spLocks/>
          </p:cNvSpPr>
          <p:nvPr/>
        </p:nvSpPr>
        <p:spPr>
          <a:xfrm>
            <a:off x="678581" y="954156"/>
            <a:ext cx="10808568" cy="5402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Transformace studijních oborů na studijní programy v důsledku novely zákona přiměla vysoké školy razantně upravit své portfolio studijních programů. Jsou identifkovány také případy, kdy došlo k prostému překlopení oborů na programy, u značné části škol však došlo k následujícím úpravám:</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redukce studijních oborů v důsledku odstranění nekvalitních oborů případně oborů, které byly v rámci vysoké školy duplicitní,</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redukce oborů prostřednictvím sjednocení do studijních programů na základě podobnosti, a případným zavedením specializací,</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úpravy studijních programů včetně změn profilu absolventa za účelem zvýšení kvality tak, aby odpovídaly požadavkům novely zákona.</a:t>
            </a:r>
          </a:p>
          <a:p>
            <a:pPr marL="0" indent="0" algn="just">
              <a:buFont typeface="Arial" panose="020B0604020202020204" pitchFamily="34" charset="0"/>
              <a:buNone/>
            </a:pPr>
            <a:r>
              <a:rPr lang="cs-CZ" sz="1800" dirty="0">
                <a:latin typeface="Segoe UI" panose="020B0502040204020203" pitchFamily="34" charset="0"/>
                <a:cs typeface="Segoe UI" panose="020B0502040204020203" pitchFamily="34" charset="0"/>
              </a:rPr>
              <a:t>Lze předpokládat, že dochází ke změnám s dopady na reálnou výuku. Vyhodnocení je však poměrně limitováno faktem, že od zavedení řešené novely do praxe ještě neuběhla dostatečné dlouhá doba, aby se mohly všechny změny projevit, respektive aby je bylo možné vyhodnotit. Většina nově akreditovaných či reakreditovaných programů stále nemá žádné absolventy, zároveň ještě u většiny studijních programů neproběhlo povinné hodnocení minimálně v polovině období akreditace. Pozitivní dopady na výuku jsou vysokými školami předpokládány, nicméně je v tomto období nelze jednoznačně potvrdit. </a:t>
            </a:r>
          </a:p>
        </p:txBody>
      </p:sp>
    </p:spTree>
    <p:extLst>
      <p:ext uri="{BB962C8B-B14F-4D97-AF65-F5344CB8AC3E}">
        <p14:creationId xmlns:p14="http://schemas.microsoft.com/office/powerpoint/2010/main" val="2796937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5D6941EC-C690-4137-B47E-E25C46EE61AE}"/>
              </a:ext>
            </a:extLst>
          </p:cNvPr>
          <p:cNvSpPr>
            <a:spLocks noGrp="1"/>
          </p:cNvSpPr>
          <p:nvPr>
            <p:ph type="sldNum" sz="quarter" idx="12"/>
          </p:nvPr>
        </p:nvSpPr>
        <p:spPr/>
        <p:txBody>
          <a:bodyPr/>
          <a:lstStyle/>
          <a:p>
            <a:fld id="{1960897A-FC92-4628-A9C4-F0D60DAD5DAF}" type="slidenum">
              <a:rPr lang="cs-CZ" smtClean="0"/>
              <a:t>21</a:t>
            </a:fld>
            <a:endParaRPr lang="cs-CZ"/>
          </a:p>
        </p:txBody>
      </p:sp>
      <p:sp>
        <p:nvSpPr>
          <p:cNvPr id="6" name="Nadpis 1">
            <a:extLst>
              <a:ext uri="{FF2B5EF4-FFF2-40B4-BE49-F238E27FC236}">
                <a16:creationId xmlns:a16="http://schemas.microsoft.com/office/drawing/2014/main" id="{E4F0BBC6-BA45-4733-9739-B6C7AE5493DE}"/>
              </a:ext>
            </a:extLst>
          </p:cNvPr>
          <p:cNvSpPr txBox="1">
            <a:spLocks/>
          </p:cNvSpPr>
          <p:nvPr/>
        </p:nvSpPr>
        <p:spPr>
          <a:xfrm>
            <a:off x="1574400" y="122003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s-CZ" sz="3200" b="1" dirty="0">
                <a:latin typeface="Segoe UI" panose="020B0502040204020203" pitchFamily="34" charset="0"/>
                <a:ea typeface="Segoe UI" panose="020B0502040204020203" pitchFamily="34" charset="0"/>
                <a:cs typeface="Segoe UI" panose="020B0502040204020203" pitchFamily="34" charset="0"/>
              </a:rPr>
              <a:t>Identifikovaná problematická místa a návrh doporučení v oblasti vnitřních systémů zajišťování kvality</a:t>
            </a:r>
            <a:endParaRPr lang="cs-CZ" sz="28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617931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DF7015D-C45F-41CD-9168-82E27D788675}"/>
              </a:ext>
            </a:extLst>
          </p:cNvPr>
          <p:cNvSpPr>
            <a:spLocks noGrp="1"/>
          </p:cNvSpPr>
          <p:nvPr>
            <p:ph type="sldNum" sz="quarter" idx="12"/>
          </p:nvPr>
        </p:nvSpPr>
        <p:spPr/>
        <p:txBody>
          <a:bodyPr/>
          <a:lstStyle/>
          <a:p>
            <a:fld id="{1960897A-FC92-4628-A9C4-F0D60DAD5DAF}" type="slidenum">
              <a:rPr lang="cs-CZ" smtClean="0"/>
              <a:t>22</a:t>
            </a:fld>
            <a:endParaRPr lang="cs-CZ"/>
          </a:p>
        </p:txBody>
      </p:sp>
      <p:graphicFrame>
        <p:nvGraphicFramePr>
          <p:cNvPr id="6" name="Tabulka 5">
            <a:extLst>
              <a:ext uri="{FF2B5EF4-FFF2-40B4-BE49-F238E27FC236}">
                <a16:creationId xmlns:a16="http://schemas.microsoft.com/office/drawing/2014/main" id="{CA93EBB9-3FF8-4107-842B-0581F3E326A4}"/>
              </a:ext>
            </a:extLst>
          </p:cNvPr>
          <p:cNvGraphicFramePr>
            <a:graphicFrameLocks noGrp="1"/>
          </p:cNvGraphicFramePr>
          <p:nvPr>
            <p:extLst>
              <p:ext uri="{D42A27DB-BD31-4B8C-83A1-F6EECF244321}">
                <p14:modId xmlns:p14="http://schemas.microsoft.com/office/powerpoint/2010/main" val="1389904433"/>
              </p:ext>
            </p:extLst>
          </p:nvPr>
        </p:nvGraphicFramePr>
        <p:xfrm>
          <a:off x="341630" y="310394"/>
          <a:ext cx="11012170" cy="4251960"/>
        </p:xfrm>
        <a:graphic>
          <a:graphicData uri="http://schemas.openxmlformats.org/drawingml/2006/table">
            <a:tbl>
              <a:tblPr firstRow="1" firstCol="1" bandRow="1"/>
              <a:tblGrid>
                <a:gridCol w="1028062">
                  <a:extLst>
                    <a:ext uri="{9D8B030D-6E8A-4147-A177-3AD203B41FA5}">
                      <a16:colId xmlns:a16="http://schemas.microsoft.com/office/drawing/2014/main" val="3971092919"/>
                    </a:ext>
                  </a:extLst>
                </a:gridCol>
                <a:gridCol w="9984108">
                  <a:extLst>
                    <a:ext uri="{9D8B030D-6E8A-4147-A177-3AD203B41FA5}">
                      <a16:colId xmlns:a16="http://schemas.microsoft.com/office/drawing/2014/main" val="1360552382"/>
                    </a:ext>
                  </a:extLst>
                </a:gridCol>
              </a:tblGrid>
              <a:tr h="0">
                <a:tc gridSpan="2">
                  <a:txBody>
                    <a:bodyPr/>
                    <a:lstStyle/>
                    <a:p>
                      <a:pPr algn="just">
                        <a:spcBef>
                          <a:spcPts val="600"/>
                        </a:spcBef>
                        <a:spcAft>
                          <a:spcPts val="300"/>
                        </a:spcAft>
                      </a:pPr>
                      <a:r>
                        <a:rPr lang="cs-CZ" sz="1200" b="1">
                          <a:effectLst/>
                          <a:latin typeface="Calibri" panose="020F0502020204030204" pitchFamily="34" charset="0"/>
                          <a:ea typeface="Calibri" panose="020F0502020204030204" pitchFamily="34" charset="0"/>
                          <a:cs typeface="Times New Roman" panose="02020603050405020304" pitchFamily="18" charset="0"/>
                        </a:rPr>
                        <a:t>Závěr </a:t>
                      </a:r>
                      <a:r>
                        <a:rPr lang="cs-CZ"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VSK.A: Transformace studijních oborů na studijní programy a jejich kvalita</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2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Transformace studijních oborů na studijní programy v důsledku novely zákona o vysokých školách přiměla vysoké školy razantně upravit své portfolio studijních programů. Jsou sice identifkovány případy, kdy došlo k prostému překlopení oborů na programy, u značné části vysokých škol však došlo k zásadním úpravám dosavadních studijních oborů či k redukcím jejich počtu prostřednictvím odstranění či sjednocení původních oborů do jednoho nebo více studijních programů. Z pohledu hodnocení dopadů kvality existují limity způsobené nedostatečným časovým odstupem od uvedení řešené novely vysokoškolského zákona v platnost a od zahájení uskutečňování nově akreditovaných studijních programů. Vysoké školy vyšší kvalitu svých studijních programů v důsledku novely předpokládají, pro potvrzení této hypotézy však zatím neexistují dostatečná data. Z pohledu kvality žádostí o akreditaci studijních programů se objevuje část studijních programů, které získají akreditaci na kratší období níží 10 let.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2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cs-CZ"/>
                    </a:p>
                  </a:txBody>
                  <a:tcPr/>
                </a:tc>
                <a:extLst>
                  <a:ext uri="{0D108BD9-81ED-4DB2-BD59-A6C34878D82A}">
                    <a16:rowId xmlns:a16="http://schemas.microsoft.com/office/drawing/2014/main" val="1830425507"/>
                  </a:ext>
                </a:extLst>
              </a:tr>
              <a:tr h="0">
                <a:tc gridSpan="2">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3105988381"/>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VSK.A1</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Možnost efektivně vyhodnotit změny v kvalitě studijních programů je výrazně omezena nedostačeným časovým odstupem od provedení změn. Řada nových studijních programů momentálně disponuje studenty pouze v počátečních ročnících studia. Zároveň teprve nabíhá nebo ještě dokonce nedochází k průběžnému hodnocení kvality programů ze strany VŠ, které ve plánováno až po několika letech od udělené akreditace.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8215678"/>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VSK.A2</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Velmi obtížné je hodnotit rozdíly v kvalitě studijních programů z hlediska kvality žádostí o akreditaci, jelikož došlo ke změně akreditačního orgánu (NAÚ), což znemožňuje relevantní komparaci. Dle vyjádření NAÚ nelze sledovat během jednotlivých let od zavedení řešené novely v platnost určité postupné zvyšování kvality podávaných žádostí o akreditaci studijních programů.</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0669949"/>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VSK.A3</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U akreditací studijních programů prostřednictvím NAÚ získává akreditaci na maximální možnou délku 10 let cca dvě třetiny žádostí. Nejčastějšími problémy, kvůli kterým dochází k akreditaci na kratší dobu jsou v oblasti personálního zabezpečení studijního programu, které by poskytovalo dostatečnou jistotu zajištění na dobu 10 let. </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127630"/>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VSK.A4</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a:effectLst/>
                          <a:latin typeface="Calibri" panose="020F0502020204030204" pitchFamily="34" charset="0"/>
                          <a:ea typeface="Calibri" panose="020F0502020204030204" pitchFamily="34" charset="0"/>
                          <a:cs typeface="Times New Roman" panose="02020603050405020304" pitchFamily="18" charset="0"/>
                        </a:rPr>
                        <a:t>Cca v případě 10 % žádostí dochází k tomu, že k akreditaci studijního programu po podání žádosti nedojde. NAÚ identifikuje rozsáhle nedostatky často kombinující několik různých problémů s návrhem studijního programu. Na základě připomínek NAÚ poté tyto žádosti vysoké školy stahují zpět.</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8993684"/>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VSK.A5</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200" i="1" dirty="0">
                          <a:effectLst/>
                          <a:latin typeface="Calibri" panose="020F0502020204030204" pitchFamily="34" charset="0"/>
                          <a:ea typeface="Calibri" panose="020F0502020204030204" pitchFamily="34" charset="0"/>
                          <a:cs typeface="Times New Roman" panose="02020603050405020304" pitchFamily="18" charset="0"/>
                        </a:rPr>
                        <a:t>Z poznatků provedené analýzy lze však předpokládat, že vnitřní systémy kvality do určité míry zamezují tomu, aby se k NAÚ dostal ještě větší počet žádostí s nedostatečnou kvalitou, jelikož případné slabé oblasti vyřeší vysoká škola již v rámci svého vnitřního akreditačního procesu.</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001527"/>
                  </a:ext>
                </a:extLst>
              </a:tr>
            </a:tbl>
          </a:graphicData>
        </a:graphic>
      </p:graphicFrame>
      <p:graphicFrame>
        <p:nvGraphicFramePr>
          <p:cNvPr id="7" name="Tabulka 6">
            <a:extLst>
              <a:ext uri="{FF2B5EF4-FFF2-40B4-BE49-F238E27FC236}">
                <a16:creationId xmlns:a16="http://schemas.microsoft.com/office/drawing/2014/main" id="{99558217-BAB1-4B9A-8FC7-591378249F08}"/>
              </a:ext>
            </a:extLst>
          </p:cNvPr>
          <p:cNvGraphicFramePr>
            <a:graphicFrameLocks noGrp="1"/>
          </p:cNvGraphicFramePr>
          <p:nvPr>
            <p:extLst>
              <p:ext uri="{D42A27DB-BD31-4B8C-83A1-F6EECF244321}">
                <p14:modId xmlns:p14="http://schemas.microsoft.com/office/powerpoint/2010/main" val="2145618973"/>
              </p:ext>
            </p:extLst>
          </p:nvPr>
        </p:nvGraphicFramePr>
        <p:xfrm>
          <a:off x="341630" y="4847151"/>
          <a:ext cx="11012170" cy="1544495"/>
        </p:xfrm>
        <a:graphic>
          <a:graphicData uri="http://schemas.openxmlformats.org/drawingml/2006/table">
            <a:tbl>
              <a:tblPr firstRow="1" firstCol="1" bandRow="1"/>
              <a:tblGrid>
                <a:gridCol w="1233231">
                  <a:extLst>
                    <a:ext uri="{9D8B030D-6E8A-4147-A177-3AD203B41FA5}">
                      <a16:colId xmlns:a16="http://schemas.microsoft.com/office/drawing/2014/main" val="2548329417"/>
                    </a:ext>
                  </a:extLst>
                </a:gridCol>
                <a:gridCol w="9778939">
                  <a:extLst>
                    <a:ext uri="{9D8B030D-6E8A-4147-A177-3AD203B41FA5}">
                      <a16:colId xmlns:a16="http://schemas.microsoft.com/office/drawing/2014/main" val="1012704846"/>
                    </a:ext>
                  </a:extLst>
                </a:gridCol>
              </a:tblGrid>
              <a:tr h="115352">
                <a:tc>
                  <a:txBody>
                    <a:bodyPr/>
                    <a:lstStyle/>
                    <a:p>
                      <a:pPr algn="just">
                        <a:lnSpc>
                          <a:spcPct val="107000"/>
                        </a:lnSpc>
                        <a:spcBef>
                          <a:spcPts val="200"/>
                        </a:spcBef>
                        <a:spcAft>
                          <a:spcPts val="100"/>
                        </a:spcAft>
                      </a:pPr>
                      <a:r>
                        <a:rPr lang="cs-CZ"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just">
                        <a:lnSpc>
                          <a:spcPct val="107000"/>
                        </a:lnSpc>
                        <a:spcBef>
                          <a:spcPts val="200"/>
                        </a:spcBef>
                        <a:spcAft>
                          <a:spcPts val="100"/>
                        </a:spcAft>
                      </a:pPr>
                      <a:r>
                        <a:rPr lang="cs-CZ"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663958265"/>
                  </a:ext>
                </a:extLst>
              </a:tr>
              <a:tr h="739897">
                <a:tc>
                  <a:txBody>
                    <a:bodyPr/>
                    <a:lstStyle/>
                    <a:p>
                      <a:pPr algn="l">
                        <a:lnSpc>
                          <a:spcPct val="107000"/>
                        </a:lnSpc>
                        <a:spcBef>
                          <a:spcPts val="200"/>
                        </a:spcBef>
                        <a:spcAft>
                          <a:spcPts val="100"/>
                        </a:spcAft>
                      </a:pPr>
                      <a:r>
                        <a:rPr lang="cs-CZ"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A.A:</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2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Nastavit dlouhodobý plán průběžného hodnocení změn v oblasti kvality studijních programů v čase na základně vhodných zdrojů informací a za využití vhodných evaluačních metod a indikátorů.</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3926126"/>
                  </a:ext>
                </a:extLst>
              </a:tr>
              <a:tr h="215606">
                <a:tc>
                  <a:txBody>
                    <a:bodyPr/>
                    <a:lstStyle/>
                    <a:p>
                      <a:pPr algn="l">
                        <a:lnSpc>
                          <a:spcPct val="107000"/>
                        </a:lnSpc>
                        <a:spcBef>
                          <a:spcPts val="200"/>
                        </a:spcBef>
                        <a:spcAft>
                          <a:spcPts val="100"/>
                        </a:spcAft>
                      </a:pPr>
                      <a:r>
                        <a:rPr lang="cs-CZ"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A.B:</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2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Zajistit dostatečnou zpětnou vazbu o výsledcích průběžného hodnocení kvality studijních programů pro jejich předkladatele, a zároveň zajistit efektivní šíření dobré praxe a z hodnocení vycházejících informací mezi ostatní aktéry vysokého školství za účelem eliminace slabých stránek předkládaných a realizovaných studijních programů, například ve formě workshopů či konferencí. </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9654365"/>
                  </a:ext>
                </a:extLst>
              </a:tr>
            </a:tbl>
          </a:graphicData>
        </a:graphic>
      </p:graphicFrame>
    </p:spTree>
    <p:extLst>
      <p:ext uri="{BB962C8B-B14F-4D97-AF65-F5344CB8AC3E}">
        <p14:creationId xmlns:p14="http://schemas.microsoft.com/office/powerpoint/2010/main" val="2722111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DF7015D-C45F-41CD-9168-82E27D788675}"/>
              </a:ext>
            </a:extLst>
          </p:cNvPr>
          <p:cNvSpPr>
            <a:spLocks noGrp="1"/>
          </p:cNvSpPr>
          <p:nvPr>
            <p:ph type="sldNum" sz="quarter" idx="12"/>
          </p:nvPr>
        </p:nvSpPr>
        <p:spPr/>
        <p:txBody>
          <a:bodyPr/>
          <a:lstStyle/>
          <a:p>
            <a:fld id="{1960897A-FC92-4628-A9C4-F0D60DAD5DAF}" type="slidenum">
              <a:rPr lang="cs-CZ" smtClean="0"/>
              <a:t>23</a:t>
            </a:fld>
            <a:endParaRPr lang="cs-CZ"/>
          </a:p>
        </p:txBody>
      </p:sp>
      <p:graphicFrame>
        <p:nvGraphicFramePr>
          <p:cNvPr id="2" name="Tabulka 1">
            <a:extLst>
              <a:ext uri="{FF2B5EF4-FFF2-40B4-BE49-F238E27FC236}">
                <a16:creationId xmlns:a16="http://schemas.microsoft.com/office/drawing/2014/main" id="{A19C15B8-F5BD-4BAD-8446-AA90A605F852}"/>
              </a:ext>
            </a:extLst>
          </p:cNvPr>
          <p:cNvGraphicFramePr>
            <a:graphicFrameLocks noGrp="1"/>
          </p:cNvGraphicFramePr>
          <p:nvPr>
            <p:extLst>
              <p:ext uri="{D42A27DB-BD31-4B8C-83A1-F6EECF244321}">
                <p14:modId xmlns:p14="http://schemas.microsoft.com/office/powerpoint/2010/main" val="3218686403"/>
              </p:ext>
            </p:extLst>
          </p:nvPr>
        </p:nvGraphicFramePr>
        <p:xfrm>
          <a:off x="341630" y="5010358"/>
          <a:ext cx="11012170" cy="1403006"/>
        </p:xfrm>
        <a:graphic>
          <a:graphicData uri="http://schemas.openxmlformats.org/drawingml/2006/table">
            <a:tbl>
              <a:tblPr firstRow="1" firstCol="1" bandRow="1"/>
              <a:tblGrid>
                <a:gridCol w="1233231">
                  <a:extLst>
                    <a:ext uri="{9D8B030D-6E8A-4147-A177-3AD203B41FA5}">
                      <a16:colId xmlns:a16="http://schemas.microsoft.com/office/drawing/2014/main" val="1708838747"/>
                    </a:ext>
                  </a:extLst>
                </a:gridCol>
                <a:gridCol w="9778939">
                  <a:extLst>
                    <a:ext uri="{9D8B030D-6E8A-4147-A177-3AD203B41FA5}">
                      <a16:colId xmlns:a16="http://schemas.microsoft.com/office/drawing/2014/main" val="2244751108"/>
                    </a:ext>
                  </a:extLst>
                </a:gridCol>
              </a:tblGrid>
              <a:tr h="115352">
                <a:tc>
                  <a:txBody>
                    <a:bodyPr/>
                    <a:lstStyle/>
                    <a:p>
                      <a:pPr algn="just">
                        <a:lnSpc>
                          <a:spcPct val="107000"/>
                        </a:lnSpc>
                        <a:spcBef>
                          <a:spcPts val="200"/>
                        </a:spcBef>
                        <a:spcAft>
                          <a:spcPts val="100"/>
                        </a:spcAft>
                      </a:pPr>
                      <a:r>
                        <a:rPr lang="cs-C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just">
                        <a:lnSpc>
                          <a:spcPct val="107000"/>
                        </a:lnSpc>
                        <a:spcBef>
                          <a:spcPts val="200"/>
                        </a:spcBef>
                        <a:spcAft>
                          <a:spcPts val="100"/>
                        </a:spcAft>
                      </a:pPr>
                      <a:r>
                        <a:rPr lang="cs-C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577614930"/>
                  </a:ext>
                </a:extLst>
              </a:tr>
              <a:tr h="699309">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B.A</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provedení úprav v oblasti požadavků na rozsah vnitřních systémů zajišťování kvality, zohledňujících specifika jednotlivých typů škol.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2881281"/>
                  </a:ext>
                </a:extLst>
              </a:tr>
              <a:tr h="215606">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Ze strany MŠMT realizovat procesní hodnocení vnitřních systémů zajišťování kvality, za účelem identifikace dobré praxe, ale i potenciálních slabých stránek. Na základě výsledků hodnocení metodicky podporovat vysoké školy a podporovat sdílení dobré praxe.</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1820583"/>
                  </a:ext>
                </a:extLst>
              </a:tr>
            </a:tbl>
          </a:graphicData>
        </a:graphic>
      </p:graphicFrame>
      <p:graphicFrame>
        <p:nvGraphicFramePr>
          <p:cNvPr id="3" name="Tabulka 2">
            <a:extLst>
              <a:ext uri="{FF2B5EF4-FFF2-40B4-BE49-F238E27FC236}">
                <a16:creationId xmlns:a16="http://schemas.microsoft.com/office/drawing/2014/main" id="{EC991071-89BF-44C7-B0ED-36140D49059B}"/>
              </a:ext>
            </a:extLst>
          </p:cNvPr>
          <p:cNvGraphicFramePr>
            <a:graphicFrameLocks noGrp="1"/>
          </p:cNvGraphicFramePr>
          <p:nvPr>
            <p:extLst>
              <p:ext uri="{D42A27DB-BD31-4B8C-83A1-F6EECF244321}">
                <p14:modId xmlns:p14="http://schemas.microsoft.com/office/powerpoint/2010/main" val="1349616973"/>
              </p:ext>
            </p:extLst>
          </p:nvPr>
        </p:nvGraphicFramePr>
        <p:xfrm>
          <a:off x="341630" y="271694"/>
          <a:ext cx="11012170" cy="4495800"/>
        </p:xfrm>
        <a:graphic>
          <a:graphicData uri="http://schemas.openxmlformats.org/drawingml/2006/table">
            <a:tbl>
              <a:tblPr firstRow="1" firstCol="1" bandRow="1"/>
              <a:tblGrid>
                <a:gridCol w="1028062">
                  <a:extLst>
                    <a:ext uri="{9D8B030D-6E8A-4147-A177-3AD203B41FA5}">
                      <a16:colId xmlns:a16="http://schemas.microsoft.com/office/drawing/2014/main" val="1353006688"/>
                    </a:ext>
                  </a:extLst>
                </a:gridCol>
                <a:gridCol w="9984108">
                  <a:extLst>
                    <a:ext uri="{9D8B030D-6E8A-4147-A177-3AD203B41FA5}">
                      <a16:colId xmlns:a16="http://schemas.microsoft.com/office/drawing/2014/main" val="3419198308"/>
                    </a:ext>
                  </a:extLst>
                </a:gridCol>
              </a:tblGrid>
              <a:tr h="0">
                <a:tc gridSpan="2">
                  <a:txBody>
                    <a:bodyPr/>
                    <a:lstStyle/>
                    <a:p>
                      <a:pPr algn="just">
                        <a:spcBef>
                          <a:spcPts val="600"/>
                        </a:spcBef>
                        <a:spcAft>
                          <a:spcPts val="300"/>
                        </a:spcAft>
                      </a:pPr>
                      <a:r>
                        <a:rPr lang="cs-CZ" sz="1400" b="1" dirty="0">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VSK.B: Nastavení a samotná realizace vnitřních systémů zajišťování kvality na vysokých školách</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Vysoké školy přistoupily po zavedení vysokoškolského zákona v platnost k nastavení vlastních vnitřních systémů kvality v souladu s legislativními požadavky. Určitou bariérou pro tento proces byla jeho časová náročnost a samotný obsahová složitost tohoto procesu. Vysoké školy tak nastavily tyto systémy v daném časovém horizontu, nyní se však při jejich realizaci objevují nedostatky a prostor pro zlepšení a zefektivnění těchto systémů.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cs-CZ"/>
                    </a:p>
                  </a:txBody>
                  <a:tcPr/>
                </a:tc>
                <a:extLst>
                  <a:ext uri="{0D108BD9-81ED-4DB2-BD59-A6C34878D82A}">
                    <a16:rowId xmlns:a16="http://schemas.microsoft.com/office/drawing/2014/main" val="3771685439"/>
                  </a:ext>
                </a:extLst>
              </a:tr>
              <a:tr h="0">
                <a:tc gridSpan="2">
                  <a:txBody>
                    <a:bodyPr/>
                    <a:lstStyle/>
                    <a:p>
                      <a:pPr algn="just">
                        <a:spcBef>
                          <a:spcPts val="600"/>
                        </a:spcBef>
                        <a:spcAft>
                          <a:spcPts val="300"/>
                        </a:spcAft>
                      </a:pPr>
                      <a:r>
                        <a:rPr lang="cs-CZ" sz="1400" u="sng" dirty="0">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3865908406"/>
                  </a:ext>
                </a:extLst>
              </a:tr>
              <a:tr h="0">
                <a:tc>
                  <a:txBody>
                    <a:bodyPr/>
                    <a:lstStyle/>
                    <a:p>
                      <a:pPr algn="just">
                        <a:spcBef>
                          <a:spcPts val="600"/>
                        </a:spcBef>
                        <a:spcAft>
                          <a:spcPts val="300"/>
                        </a:spcAft>
                      </a:pPr>
                      <a:r>
                        <a:rPr lang="cs-CZ" sz="1400" u="sng" dirty="0">
                          <a:effectLst/>
                          <a:latin typeface="Calibri" panose="020F0502020204030204" pitchFamily="34" charset="0"/>
                          <a:ea typeface="Calibri" panose="020F0502020204030204" pitchFamily="34" charset="0"/>
                          <a:cs typeface="Times New Roman" panose="02020603050405020304" pitchFamily="18" charset="0"/>
                        </a:rPr>
                        <a:t>VSK.B1</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V rámci studijních programů je patrná velká rozdílnost v jejich obsahu a specificích, které však ne vždy mohou být pokryty odborností RVH vysokých škol. Zároveň lze pro specifické obory jen velmi obtížně sehnat relevantní externí hodnotitele.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9131669"/>
                  </a:ext>
                </a:extLst>
              </a:tr>
              <a:tr h="0">
                <a:tc>
                  <a:txBody>
                    <a:bodyPr/>
                    <a:lstStyle/>
                    <a:p>
                      <a:pPr algn="just">
                        <a:spcBef>
                          <a:spcPts val="600"/>
                        </a:spcBef>
                        <a:spcAft>
                          <a:spcPts val="300"/>
                        </a:spcAft>
                      </a:pPr>
                      <a:r>
                        <a:rPr lang="cs-CZ" sz="1400" u="sng" dirty="0">
                          <a:effectLst/>
                          <a:latin typeface="Calibri" panose="020F0502020204030204" pitchFamily="34" charset="0"/>
                          <a:ea typeface="Calibri" panose="020F0502020204030204" pitchFamily="34" charset="0"/>
                          <a:cs typeface="Times New Roman" panose="02020603050405020304" pitchFamily="18" charset="0"/>
                        </a:rPr>
                        <a:t>VSK.B2</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Stálost RVH vysokých škol vede k identickému přístupu při hodnocení rozdílných studijních programů. Nezohlednění specifik jednotlivých studijních programů může vést ke snižování efektivity vnitřního hodnocení s potenciálním dopadem na kvalitu studijních programů.</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8316840"/>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VSK.B3</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Robustnost systémů zajišťování vnitřní kvality může být problémem menších vysokých škol, vzhledem k nedostatečným personálním kapacitám, potřebným k zajištění všech nastavených procesů.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1771854"/>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VSK.B4</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V některých případech může na vysokých školách docházet k negativním přístupům k systémům zajišťování kvality ze strany akademických pracovníků a dalších zaměstnanců, například vzhledem k dodatečným byrokratickým činnostem.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1595512"/>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VSK.B5</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Cca 2/3 studentů dle provedeného dotazníkového šetření souhlasí s tvrzením, že vysoké školy nabízí studentům vysokých škol dostatečné možnosti, jak ovlivnit svými podněty kvalitu výuky a další aspekty studia na vysoké škole, a že vysoké školy jejich podněty a názory dostatečné reflektují.  Ze strany vysokých škol však převládá informace, že je problémem motivace studentů se do těchto aktivit zapojit.</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5612922"/>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VSK.B6</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Existují případy nedostatečných kompetencí garantů studijních programů. Garant studijního programu zodpovídá za celou řadu činností, avšak jeho možnosti přímo řídit zapojené akademické pracovníky či odborníky z praxe jsou mnohdy omezené a vyžadují dodatečnou koordinaci s vedoucími kateder.</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0593074"/>
                  </a:ext>
                </a:extLst>
              </a:tr>
            </a:tbl>
          </a:graphicData>
        </a:graphic>
      </p:graphicFrame>
    </p:spTree>
    <p:extLst>
      <p:ext uri="{BB962C8B-B14F-4D97-AF65-F5344CB8AC3E}">
        <p14:creationId xmlns:p14="http://schemas.microsoft.com/office/powerpoint/2010/main" val="25578821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DF7015D-C45F-41CD-9168-82E27D788675}"/>
              </a:ext>
            </a:extLst>
          </p:cNvPr>
          <p:cNvSpPr>
            <a:spLocks noGrp="1"/>
          </p:cNvSpPr>
          <p:nvPr>
            <p:ph type="sldNum" sz="quarter" idx="12"/>
          </p:nvPr>
        </p:nvSpPr>
        <p:spPr/>
        <p:txBody>
          <a:bodyPr/>
          <a:lstStyle/>
          <a:p>
            <a:fld id="{1960897A-FC92-4628-A9C4-F0D60DAD5DAF}" type="slidenum">
              <a:rPr lang="cs-CZ" smtClean="0"/>
              <a:t>24</a:t>
            </a:fld>
            <a:endParaRPr lang="cs-CZ"/>
          </a:p>
        </p:txBody>
      </p:sp>
      <p:graphicFrame>
        <p:nvGraphicFramePr>
          <p:cNvPr id="2" name="Tabulka 1">
            <a:extLst>
              <a:ext uri="{FF2B5EF4-FFF2-40B4-BE49-F238E27FC236}">
                <a16:creationId xmlns:a16="http://schemas.microsoft.com/office/drawing/2014/main" id="{750764E6-735F-4240-B699-B7582D5861F2}"/>
              </a:ext>
            </a:extLst>
          </p:cNvPr>
          <p:cNvGraphicFramePr>
            <a:graphicFrameLocks noGrp="1"/>
          </p:cNvGraphicFramePr>
          <p:nvPr>
            <p:extLst>
              <p:ext uri="{D42A27DB-BD31-4B8C-83A1-F6EECF244321}">
                <p14:modId xmlns:p14="http://schemas.microsoft.com/office/powerpoint/2010/main" val="1191011555"/>
              </p:ext>
            </p:extLst>
          </p:nvPr>
        </p:nvGraphicFramePr>
        <p:xfrm>
          <a:off x="341630" y="3985624"/>
          <a:ext cx="11012170" cy="2180863"/>
        </p:xfrm>
        <a:graphic>
          <a:graphicData uri="http://schemas.openxmlformats.org/drawingml/2006/table">
            <a:tbl>
              <a:tblPr firstRow="1" firstCol="1" bandRow="1"/>
              <a:tblGrid>
                <a:gridCol w="1233231">
                  <a:extLst>
                    <a:ext uri="{9D8B030D-6E8A-4147-A177-3AD203B41FA5}">
                      <a16:colId xmlns:a16="http://schemas.microsoft.com/office/drawing/2014/main" val="4062492110"/>
                    </a:ext>
                  </a:extLst>
                </a:gridCol>
                <a:gridCol w="9778939">
                  <a:extLst>
                    <a:ext uri="{9D8B030D-6E8A-4147-A177-3AD203B41FA5}">
                      <a16:colId xmlns:a16="http://schemas.microsoft.com/office/drawing/2014/main" val="1130433719"/>
                    </a:ext>
                  </a:extLst>
                </a:gridCol>
              </a:tblGrid>
              <a:tr h="232779">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37933313"/>
                  </a:ext>
                </a:extLst>
              </a:tr>
              <a:tr h="77346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provedení revize obsahu dokumentace související s akreditací studijních programů a vnitřními hodnocením za účelem vyhodnocení relevance všech povinných údajů. Ve spolupráci s vysokými školami odstranit povinnost u k tomu vhodných částí dokumentací za účelem snižování administrativní zátěže.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6862742"/>
                  </a:ext>
                </a:extLst>
              </a:tr>
              <a:tr h="23277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Podpora procesů a nástrojů vedoucích k lepšímu zvládání administrativní zátěže na straně vysokých škol například prostřednictvím dotační podpory na tvorbu informačních systémů.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0361006"/>
                  </a:ext>
                </a:extLst>
              </a:tr>
              <a:tr h="23277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C.C.</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Podporovat výměnu dobré praxe v oblasti vnitřních systému zajišťování vnitřní kvality mezi vysokými školami.</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1105697"/>
                  </a:ext>
                </a:extLst>
              </a:tr>
              <a:tr h="232779">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C.D.</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Zvážit možnost poskytnutí finanční podpory vysokým školám na zajištění/revizi systémů zajišťování vnitřní kvality, například prostřednictvím dotační podpory.</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6613828"/>
                  </a:ext>
                </a:extLst>
              </a:tr>
            </a:tbl>
          </a:graphicData>
        </a:graphic>
      </p:graphicFrame>
      <p:graphicFrame>
        <p:nvGraphicFramePr>
          <p:cNvPr id="3" name="Tabulka 2">
            <a:extLst>
              <a:ext uri="{FF2B5EF4-FFF2-40B4-BE49-F238E27FC236}">
                <a16:creationId xmlns:a16="http://schemas.microsoft.com/office/drawing/2014/main" id="{91A9FA14-B729-45FB-B3FA-1863E81B8048}"/>
              </a:ext>
            </a:extLst>
          </p:cNvPr>
          <p:cNvGraphicFramePr>
            <a:graphicFrameLocks noGrp="1"/>
          </p:cNvGraphicFramePr>
          <p:nvPr>
            <p:extLst>
              <p:ext uri="{D42A27DB-BD31-4B8C-83A1-F6EECF244321}">
                <p14:modId xmlns:p14="http://schemas.microsoft.com/office/powerpoint/2010/main" val="3505209462"/>
              </p:ext>
            </p:extLst>
          </p:nvPr>
        </p:nvGraphicFramePr>
        <p:xfrm>
          <a:off x="341630" y="359894"/>
          <a:ext cx="11012170" cy="3370640"/>
        </p:xfrm>
        <a:graphic>
          <a:graphicData uri="http://schemas.openxmlformats.org/drawingml/2006/table">
            <a:tbl>
              <a:tblPr firstRow="1" firstCol="1" bandRow="1"/>
              <a:tblGrid>
                <a:gridCol w="1028062">
                  <a:extLst>
                    <a:ext uri="{9D8B030D-6E8A-4147-A177-3AD203B41FA5}">
                      <a16:colId xmlns:a16="http://schemas.microsoft.com/office/drawing/2014/main" val="1730461888"/>
                    </a:ext>
                  </a:extLst>
                </a:gridCol>
                <a:gridCol w="9984108">
                  <a:extLst>
                    <a:ext uri="{9D8B030D-6E8A-4147-A177-3AD203B41FA5}">
                      <a16:colId xmlns:a16="http://schemas.microsoft.com/office/drawing/2014/main" val="3985174327"/>
                    </a:ext>
                  </a:extLst>
                </a:gridCol>
              </a:tblGrid>
              <a:tr h="1722295">
                <a:tc gridSpan="2">
                  <a:txBody>
                    <a:bodyPr/>
                    <a:lstStyle/>
                    <a:p>
                      <a:pPr algn="just">
                        <a:spcBef>
                          <a:spcPts val="600"/>
                        </a:spcBef>
                        <a:spcAft>
                          <a:spcPts val="300"/>
                        </a:spcAft>
                      </a:pPr>
                      <a:r>
                        <a:rPr lang="cs-CZ" sz="1400" b="1">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VSK.C: Administrativní a finanční bariéry vnitřních systémů zajišťování kvality na vysokých školách</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Novela zákona o vysokých školách představuje v souvislosti se zavedením vnitřních systémů zajišťování a hodnocení kvality dodatečnou administrativní a finanční zátěž, která negativně dopadá především na menší vysoké školy. Ačkoliv jsou vnitřní systémy zajišťování kvality ze strany vysokých škol hodnoceny jako potřebné a relevantní, může tato zátěž v některých případech představovat bariéru pro jejich funkčnost, s dodatečným dopadem na kvalitu samotných studijních programů.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cs-CZ"/>
                    </a:p>
                  </a:txBody>
                  <a:tcPr/>
                </a:tc>
                <a:extLst>
                  <a:ext uri="{0D108BD9-81ED-4DB2-BD59-A6C34878D82A}">
                    <a16:rowId xmlns:a16="http://schemas.microsoft.com/office/drawing/2014/main" val="277265686"/>
                  </a:ext>
                </a:extLst>
              </a:tr>
              <a:tr h="198726">
                <a:tc gridSpan="2">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1948121180"/>
                  </a:ext>
                </a:extLst>
              </a:tr>
              <a:tr h="596179">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VSK.C1</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Zavedení vnitřních systémů zajišťování a hodnocení kvality znamenalo pro vysoké školy nárůst administrativní zátěže. K nejvyšší zátěži došlo právě v období zavádění těchto systémů, po ustálení systémů zátěž klesá, nicméně pořád představuje nárůst oproti původnímu stavu.</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6639709"/>
                  </a:ext>
                </a:extLst>
              </a:tr>
              <a:tr h="794905">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VSK.C2</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Vnitřní systémy zajišťování a hodnocení kvality představují kromě administrativní zátěže také zátěž finanční. Prvotní finanční zátěž a provoz byl na řadě vysokých škol pokryt prostřednictvím dotačních programů, například v rámci OP VVV. Existuje potenciální hrozba, že vysoké školy nebudou schopné nastavené procesy finančně zajistit v případě, že o tuto dotační podporou v dalším období přijdou.</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414857"/>
                  </a:ext>
                </a:extLst>
              </a:tr>
            </a:tbl>
          </a:graphicData>
        </a:graphic>
      </p:graphicFrame>
    </p:spTree>
    <p:extLst>
      <p:ext uri="{BB962C8B-B14F-4D97-AF65-F5344CB8AC3E}">
        <p14:creationId xmlns:p14="http://schemas.microsoft.com/office/powerpoint/2010/main" val="1092498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DF7015D-C45F-41CD-9168-82E27D788675}"/>
              </a:ext>
            </a:extLst>
          </p:cNvPr>
          <p:cNvSpPr>
            <a:spLocks noGrp="1"/>
          </p:cNvSpPr>
          <p:nvPr>
            <p:ph type="sldNum" sz="quarter" idx="12"/>
          </p:nvPr>
        </p:nvSpPr>
        <p:spPr/>
        <p:txBody>
          <a:bodyPr/>
          <a:lstStyle/>
          <a:p>
            <a:fld id="{1960897A-FC92-4628-A9C4-F0D60DAD5DAF}" type="slidenum">
              <a:rPr lang="cs-CZ" smtClean="0"/>
              <a:t>25</a:t>
            </a:fld>
            <a:endParaRPr lang="cs-CZ"/>
          </a:p>
        </p:txBody>
      </p:sp>
      <p:graphicFrame>
        <p:nvGraphicFramePr>
          <p:cNvPr id="2" name="Tabulka 1">
            <a:extLst>
              <a:ext uri="{FF2B5EF4-FFF2-40B4-BE49-F238E27FC236}">
                <a16:creationId xmlns:a16="http://schemas.microsoft.com/office/drawing/2014/main" id="{90231569-BF3E-488E-8BDE-55634425A1B0}"/>
              </a:ext>
            </a:extLst>
          </p:cNvPr>
          <p:cNvGraphicFramePr>
            <a:graphicFrameLocks noGrp="1"/>
          </p:cNvGraphicFramePr>
          <p:nvPr>
            <p:extLst>
              <p:ext uri="{D42A27DB-BD31-4B8C-83A1-F6EECF244321}">
                <p14:modId xmlns:p14="http://schemas.microsoft.com/office/powerpoint/2010/main" val="3924785718"/>
              </p:ext>
            </p:extLst>
          </p:nvPr>
        </p:nvGraphicFramePr>
        <p:xfrm>
          <a:off x="341630" y="4153818"/>
          <a:ext cx="11012170" cy="2567657"/>
        </p:xfrm>
        <a:graphic>
          <a:graphicData uri="http://schemas.openxmlformats.org/drawingml/2006/table">
            <a:tbl>
              <a:tblPr firstRow="1" firstCol="1" bandRow="1"/>
              <a:tblGrid>
                <a:gridCol w="1233231">
                  <a:extLst>
                    <a:ext uri="{9D8B030D-6E8A-4147-A177-3AD203B41FA5}">
                      <a16:colId xmlns:a16="http://schemas.microsoft.com/office/drawing/2014/main" val="3459152257"/>
                    </a:ext>
                  </a:extLst>
                </a:gridCol>
                <a:gridCol w="9778939">
                  <a:extLst>
                    <a:ext uri="{9D8B030D-6E8A-4147-A177-3AD203B41FA5}">
                      <a16:colId xmlns:a16="http://schemas.microsoft.com/office/drawing/2014/main" val="760510014"/>
                    </a:ext>
                  </a:extLst>
                </a:gridCol>
              </a:tblGrid>
              <a:tr h="173789">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3685177216"/>
                  </a:ext>
                </a:extLst>
              </a:tr>
              <a:tr h="435288">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Zajistit evaluaci proběhlých hodnocení žádostí o akreditaci studijních programů za účelem identifikace potenciálních slabých míst v obsahové části tohoto hodnocení.</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0429677"/>
                  </a:ext>
                </a:extLst>
              </a:tr>
              <a:tr h="435288">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Na základě proběhlých evaluací identifikovat specifika různých skupin studijních programů na základě jejich obsahové podobnosti. Metodicky podporovat rozdíly v hodnocení na základě těchto specifik tam, kde je toto relevantní.</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2671945"/>
                  </a:ext>
                </a:extLst>
              </a:tr>
              <a:tr h="17378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D.C</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Průběžně poskytovat metodickou podporu hodnotitelům studijních programů za účelem dosažení průběhu hodnocení v co nejvyšším souladu se stanovenými metodikami a pravidly.</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1616712"/>
                  </a:ext>
                </a:extLst>
              </a:tr>
              <a:tr h="324832">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D.D.</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Revize procesního průběhu hodnocení žádostí o akreditaci za účelem snižování času potřebného na celý proces. Stanovení a zveřejnění lhůt pro jednotlivé procesní kroky hodnocení za účelem transparentnosti a zlepšení komunikace mezi NAÚ a vysokými školami.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0185133"/>
                  </a:ext>
                </a:extLst>
              </a:tr>
              <a:tr h="173789">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Aktivně revidovat stav seznamu hodnotitelů žádostí o akreditaci za účelem zajištění dostatečného počtu hodnotitelů a především motivovat tyto osoby k potřebné aktivitě.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507" marR="13014" marT="6507" marB="130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4089797"/>
                  </a:ext>
                </a:extLst>
              </a:tr>
            </a:tbl>
          </a:graphicData>
        </a:graphic>
      </p:graphicFrame>
      <p:graphicFrame>
        <p:nvGraphicFramePr>
          <p:cNvPr id="3" name="Tabulka 2">
            <a:extLst>
              <a:ext uri="{FF2B5EF4-FFF2-40B4-BE49-F238E27FC236}">
                <a16:creationId xmlns:a16="http://schemas.microsoft.com/office/drawing/2014/main" id="{B85A56F4-F452-49C3-A310-81CB13DB679B}"/>
              </a:ext>
            </a:extLst>
          </p:cNvPr>
          <p:cNvGraphicFramePr>
            <a:graphicFrameLocks noGrp="1"/>
          </p:cNvGraphicFramePr>
          <p:nvPr>
            <p:extLst>
              <p:ext uri="{D42A27DB-BD31-4B8C-83A1-F6EECF244321}">
                <p14:modId xmlns:p14="http://schemas.microsoft.com/office/powerpoint/2010/main" val="2603268901"/>
              </p:ext>
            </p:extLst>
          </p:nvPr>
        </p:nvGraphicFramePr>
        <p:xfrm>
          <a:off x="341630" y="376994"/>
          <a:ext cx="11012170" cy="3642360"/>
        </p:xfrm>
        <a:graphic>
          <a:graphicData uri="http://schemas.openxmlformats.org/drawingml/2006/table">
            <a:tbl>
              <a:tblPr firstRow="1" firstCol="1" bandRow="1"/>
              <a:tblGrid>
                <a:gridCol w="1028062">
                  <a:extLst>
                    <a:ext uri="{9D8B030D-6E8A-4147-A177-3AD203B41FA5}">
                      <a16:colId xmlns:a16="http://schemas.microsoft.com/office/drawing/2014/main" val="428543339"/>
                    </a:ext>
                  </a:extLst>
                </a:gridCol>
                <a:gridCol w="9984108">
                  <a:extLst>
                    <a:ext uri="{9D8B030D-6E8A-4147-A177-3AD203B41FA5}">
                      <a16:colId xmlns:a16="http://schemas.microsoft.com/office/drawing/2014/main" val="1709538531"/>
                    </a:ext>
                  </a:extLst>
                </a:gridCol>
              </a:tblGrid>
              <a:tr h="0">
                <a:tc gridSpan="2">
                  <a:txBody>
                    <a:bodyPr/>
                    <a:lstStyle/>
                    <a:p>
                      <a:pPr algn="just">
                        <a:spcBef>
                          <a:spcPts val="600"/>
                        </a:spcBef>
                        <a:spcAft>
                          <a:spcPts val="300"/>
                        </a:spcAft>
                      </a:pPr>
                      <a:r>
                        <a:rPr lang="cs-CZ" sz="1400" b="1">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VSK.D: Problémové oblasti systému akreditací prostřednictvím Národního akreditačního úřadu.</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Studijní programy mimo ty, které spadají pod institucionální akreditaci vybraných vysokých škol, podléhají Národnímu akreditačnímu úřadu. Ačkoliv nebyla tato oblast primárním cílem této analýzy, byly identifikována určitá slabá místa v procesu tohoto způsobu akreditace. Nejedná se vyloženě o problémy, které by měly negativní dopady na úspešnost akreditací či kvalitu studijních programů, to jisté míry však mohou tento proces zpomalovat a zvyšovat jeho náročnost na straně vysokých škol.</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cs-CZ"/>
                    </a:p>
                  </a:txBody>
                  <a:tcPr/>
                </a:tc>
                <a:extLst>
                  <a:ext uri="{0D108BD9-81ED-4DB2-BD59-A6C34878D82A}">
                    <a16:rowId xmlns:a16="http://schemas.microsoft.com/office/drawing/2014/main" val="2734548952"/>
                  </a:ext>
                </a:extLst>
              </a:tr>
              <a:tr h="0">
                <a:tc gridSpan="2">
                  <a:txBody>
                    <a:bodyPr/>
                    <a:lstStyle/>
                    <a:p>
                      <a:pPr algn="just">
                        <a:spcBef>
                          <a:spcPts val="600"/>
                        </a:spcBef>
                        <a:spcAft>
                          <a:spcPts val="300"/>
                        </a:spcAft>
                      </a:pPr>
                      <a:r>
                        <a:rPr lang="cs-CZ" sz="1400" u="sng" dirty="0">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2078994635"/>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VSK.D1</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V některých případech byly identifikovány dlouhé časové prodlevy na straně NAÚ při akreditacích programu. Z pohledu škol je tento problém identifkován především v části sestavení a setkání hodnotící komise.</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6334054"/>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VSK.D2</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Jako problematické se jeví sestavování komisí především u specifických studijních programů (zpravidla s přesahem do vícero vzdělávacích oblastí), kde je obtížné najít relevantní hodnotitele.</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477006"/>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VSK.D3</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Viditelný rozdíl v přístupu k hodnocení studijních programů mezi jednotlivými hodnoticími komisemi.</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6743093"/>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VSK.D4</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Neexistence dílčích lhůt pro jednotlivé kroky v rámci vypořádání akreditací na straně NAÚ (celková lhůta je 120 dnů), tzn., že vysoké školy si nemohou být jisté, kdy očekávat zpětnou vazbu od NAU v jednotlivých krocích.</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9984807"/>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VSK.D5</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a:effectLst/>
                          <a:latin typeface="Calibri" panose="020F0502020204030204" pitchFamily="34" charset="0"/>
                          <a:ea typeface="Calibri" panose="020F0502020204030204" pitchFamily="34" charset="0"/>
                          <a:cs typeface="Times New Roman" panose="02020603050405020304" pitchFamily="18" charset="0"/>
                        </a:rPr>
                        <a:t>Nízká motivace hodnotitelů k zapojení se do akreditačního procesu, kdy část expertů ze seznamu hodnotitelů je dlouhodobě nečinná. </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2064712"/>
                  </a:ext>
                </a:extLst>
              </a:tr>
              <a:tr h="0">
                <a:tc>
                  <a:txBody>
                    <a:bodyPr/>
                    <a:lstStyle/>
                    <a:p>
                      <a:pPr algn="just">
                        <a:spcBef>
                          <a:spcPts val="600"/>
                        </a:spcBef>
                        <a:spcAft>
                          <a:spcPts val="300"/>
                        </a:spcAft>
                      </a:pPr>
                      <a:r>
                        <a:rPr lang="cs-CZ" sz="1400" u="sng">
                          <a:effectLst/>
                          <a:latin typeface="Calibri" panose="020F0502020204030204" pitchFamily="34" charset="0"/>
                          <a:ea typeface="Calibri" panose="020F0502020204030204" pitchFamily="34" charset="0"/>
                          <a:cs typeface="Times New Roman" panose="02020603050405020304" pitchFamily="18" charset="0"/>
                        </a:rPr>
                        <a:t>VSK.D6</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Nízké finanční ohodnocení práce hodnotitelů může potenciálně vést ke snižování kvality provedených hodnocení.</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6279566"/>
                  </a:ext>
                </a:extLst>
              </a:tr>
            </a:tbl>
          </a:graphicData>
        </a:graphic>
      </p:graphicFrame>
    </p:spTree>
    <p:extLst>
      <p:ext uri="{BB962C8B-B14F-4D97-AF65-F5344CB8AC3E}">
        <p14:creationId xmlns:p14="http://schemas.microsoft.com/office/powerpoint/2010/main" val="1426178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19477"/>
            <a:ext cx="10515600" cy="2852737"/>
          </a:xfrm>
        </p:spPr>
        <p:txBody>
          <a:bodyPr>
            <a:normAutofit/>
          </a:bodyPr>
          <a:lstStyle/>
          <a:p>
            <a:pPr algn="ctr"/>
            <a:r>
              <a:rPr lang="cs-CZ" sz="2800" b="1" dirty="0">
                <a:latin typeface="Segoe UI" panose="020B0502040204020203" pitchFamily="34" charset="0"/>
                <a:ea typeface="Segoe UI" panose="020B0502040204020203" pitchFamily="34" charset="0"/>
                <a:cs typeface="Segoe UI" panose="020B0502040204020203" pitchFamily="34" charset="0"/>
              </a:rPr>
              <a:t>Děkujeme za pozornost</a:t>
            </a:r>
          </a:p>
        </p:txBody>
      </p:sp>
      <p:sp>
        <p:nvSpPr>
          <p:cNvPr id="5" name="Zástupný symbol pro číslo snímku 4"/>
          <p:cNvSpPr>
            <a:spLocks noGrp="1"/>
          </p:cNvSpPr>
          <p:nvPr>
            <p:ph type="sldNum" sz="quarter" idx="12"/>
          </p:nvPr>
        </p:nvSpPr>
        <p:spPr/>
        <p:txBody>
          <a:bodyPr/>
          <a:lstStyle/>
          <a:p>
            <a:fld id="{1960897A-FC92-4628-A9C4-F0D60DAD5DAF}" type="slidenum">
              <a:rPr lang="cs-CZ" smtClean="0"/>
              <a:t>26</a:t>
            </a:fld>
            <a:endParaRPr lang="cs-CZ" dirty="0"/>
          </a:p>
        </p:txBody>
      </p:sp>
      <p:sp>
        <p:nvSpPr>
          <p:cNvPr id="7" name="TextovéPole 6"/>
          <p:cNvSpPr txBox="1"/>
          <p:nvPr/>
        </p:nvSpPr>
        <p:spPr>
          <a:xfrm>
            <a:off x="4452068" y="4139496"/>
            <a:ext cx="3506525" cy="1546577"/>
          </a:xfrm>
          <a:prstGeom prst="rect">
            <a:avLst/>
          </a:prstGeom>
          <a:noFill/>
        </p:spPr>
        <p:txBody>
          <a:bodyPr wrap="square" rtlCol="0">
            <a:spAutoFit/>
          </a:bodyPr>
          <a:lstStyle/>
          <a:p>
            <a:r>
              <a:rPr lang="cs-CZ" sz="1050" b="1" dirty="0">
                <a:latin typeface="Segoe UI" panose="020B0502040204020203" pitchFamily="34" charset="0"/>
                <a:ea typeface="Segoe UI" panose="020B0502040204020203" pitchFamily="34" charset="0"/>
                <a:cs typeface="Segoe UI" panose="020B0502040204020203" pitchFamily="34" charset="0"/>
              </a:rPr>
              <a:t>PROCES – Centrum pro rozvoj obcí a regionů, s.r.o.</a:t>
            </a:r>
          </a:p>
          <a:p>
            <a:r>
              <a:rPr lang="cs-CZ" sz="1050" dirty="0">
                <a:latin typeface="Segoe UI" panose="020B0502040204020203" pitchFamily="34" charset="0"/>
                <a:ea typeface="Segoe UI" panose="020B0502040204020203" pitchFamily="34" charset="0"/>
                <a:cs typeface="Segoe UI" panose="020B0502040204020203" pitchFamily="34" charset="0"/>
              </a:rPr>
              <a:t>Ing. Petr Proske</a:t>
            </a:r>
          </a:p>
          <a:p>
            <a:endParaRPr lang="cs-CZ" sz="1050" dirty="0">
              <a:latin typeface="Segoe UI" panose="020B0502040204020203" pitchFamily="34" charset="0"/>
              <a:ea typeface="Segoe UI" panose="020B0502040204020203" pitchFamily="34" charset="0"/>
              <a:cs typeface="Segoe UI" panose="020B0502040204020203" pitchFamily="34" charset="0"/>
            </a:endParaRPr>
          </a:p>
          <a:p>
            <a:r>
              <a:rPr lang="cs-CZ" sz="1050" dirty="0">
                <a:latin typeface="Segoe UI" panose="020B0502040204020203" pitchFamily="34" charset="0"/>
                <a:ea typeface="Segoe UI" panose="020B0502040204020203" pitchFamily="34" charset="0"/>
                <a:cs typeface="Segoe UI" panose="020B0502040204020203" pitchFamily="34" charset="0"/>
              </a:rPr>
              <a:t>Tel.: 	+420 737 929 844</a:t>
            </a:r>
          </a:p>
          <a:p>
            <a:r>
              <a:rPr lang="cs-CZ" sz="1050" dirty="0">
                <a:latin typeface="Segoe UI" panose="020B0502040204020203" pitchFamily="34" charset="0"/>
                <a:ea typeface="Segoe UI" panose="020B0502040204020203" pitchFamily="34" charset="0"/>
                <a:cs typeface="Segoe UI" panose="020B0502040204020203" pitchFamily="34" charset="0"/>
              </a:rPr>
              <a:t>E-mail:	</a:t>
            </a:r>
            <a:r>
              <a:rPr lang="cs-CZ" sz="1050" dirty="0">
                <a:latin typeface="Segoe UI" panose="020B0502040204020203" pitchFamily="34" charset="0"/>
                <a:ea typeface="Segoe UI" panose="020B0502040204020203" pitchFamily="34" charset="0"/>
                <a:cs typeface="Segoe UI" panose="020B0502040204020203" pitchFamily="34" charset="0"/>
                <a:hlinkClick r:id="rId2"/>
              </a:rPr>
              <a:t>petr.proske@rozvoj-obce.cz</a:t>
            </a:r>
            <a:endParaRPr lang="cs-CZ" sz="1050" dirty="0">
              <a:latin typeface="Segoe UI" panose="020B0502040204020203" pitchFamily="34" charset="0"/>
              <a:ea typeface="Segoe UI" panose="020B0502040204020203" pitchFamily="34" charset="0"/>
              <a:cs typeface="Segoe UI" panose="020B0502040204020203" pitchFamily="34" charset="0"/>
            </a:endParaRPr>
          </a:p>
          <a:p>
            <a:endParaRPr lang="cs-CZ" sz="1050" dirty="0">
              <a:latin typeface="Segoe UI" panose="020B0502040204020203" pitchFamily="34" charset="0"/>
              <a:ea typeface="Segoe UI" panose="020B0502040204020203" pitchFamily="34" charset="0"/>
              <a:cs typeface="Segoe UI" panose="020B0502040204020203" pitchFamily="34" charset="0"/>
            </a:endParaRPr>
          </a:p>
          <a:p>
            <a:endParaRPr lang="cs-CZ" sz="1050" dirty="0">
              <a:latin typeface="Segoe UI" panose="020B0502040204020203" pitchFamily="34" charset="0"/>
              <a:ea typeface="Segoe UI" panose="020B0502040204020203" pitchFamily="34" charset="0"/>
              <a:cs typeface="Segoe UI" panose="020B0502040204020203" pitchFamily="34" charset="0"/>
            </a:endParaRPr>
          </a:p>
          <a:p>
            <a:r>
              <a:rPr lang="cs-CZ" sz="1050" dirty="0">
                <a:latin typeface="Segoe UI" panose="020B0502040204020203" pitchFamily="34" charset="0"/>
                <a:ea typeface="Segoe UI" panose="020B0502040204020203" pitchFamily="34" charset="0"/>
                <a:cs typeface="Segoe UI" panose="020B0502040204020203" pitchFamily="34" charset="0"/>
              </a:rPr>
              <a:t>Web.: 	</a:t>
            </a:r>
            <a:r>
              <a:rPr lang="cs-CZ" sz="1050" dirty="0">
                <a:latin typeface="Segoe UI" panose="020B0502040204020203" pitchFamily="34" charset="0"/>
                <a:ea typeface="Segoe UI" panose="020B0502040204020203" pitchFamily="34" charset="0"/>
                <a:cs typeface="Segoe UI" panose="020B0502040204020203" pitchFamily="34" charset="0"/>
                <a:hlinkClick r:id="rId3"/>
              </a:rPr>
              <a:t>www.rozvoj-obce.cz</a:t>
            </a:r>
            <a:endParaRPr lang="cs-CZ" sz="1050" dirty="0">
              <a:latin typeface="Segoe UI" panose="020B0502040204020203" pitchFamily="34" charset="0"/>
              <a:ea typeface="Segoe UI" panose="020B0502040204020203" pitchFamily="34" charset="0"/>
              <a:cs typeface="Segoe UI" panose="020B0502040204020203" pitchFamily="34" charset="0"/>
            </a:endParaRPr>
          </a:p>
          <a:p>
            <a:endParaRPr lang="cs-CZ" sz="1050" dirty="0">
              <a:latin typeface="Segoe UI" panose="020B0502040204020203" pitchFamily="34" charset="0"/>
              <a:ea typeface="Segoe UI" panose="020B0502040204020203" pitchFamily="34" charset="0"/>
              <a:cs typeface="Segoe UI" panose="020B0502040204020203" pitchFamily="34" charset="0"/>
            </a:endParaRPr>
          </a:p>
        </p:txBody>
      </p:sp>
      <p:pic>
        <p:nvPicPr>
          <p:cNvPr id="10" name="Obrázek 9"/>
          <p:cNvPicPr>
            <a:picLocks noChangeAspect="1"/>
          </p:cNvPicPr>
          <p:nvPr/>
        </p:nvPicPr>
        <p:blipFill>
          <a:blip r:embed="rId4"/>
          <a:stretch>
            <a:fillRect/>
          </a:stretch>
        </p:blipFill>
        <p:spPr>
          <a:xfrm>
            <a:off x="5245127" y="3244932"/>
            <a:ext cx="1920406" cy="621846"/>
          </a:xfrm>
          <a:prstGeom prst="rect">
            <a:avLst/>
          </a:prstGeom>
        </p:spPr>
      </p:pic>
    </p:spTree>
    <p:extLst>
      <p:ext uri="{BB962C8B-B14F-4D97-AF65-F5344CB8AC3E}">
        <p14:creationId xmlns:p14="http://schemas.microsoft.com/office/powerpoint/2010/main" val="2662908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3</a:t>
            </a:fld>
            <a:endParaRPr lang="cs-CZ"/>
          </a:p>
        </p:txBody>
      </p:sp>
      <p:sp>
        <p:nvSpPr>
          <p:cNvPr id="6" name="Nadpis 1">
            <a:extLst>
              <a:ext uri="{FF2B5EF4-FFF2-40B4-BE49-F238E27FC236}">
                <a16:creationId xmlns:a16="http://schemas.microsoft.com/office/drawing/2014/main" id="{85BCDEC1-555E-4F61-BA7C-57AD60D30D62}"/>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Průběh realizace analytického úkolu:</a:t>
            </a:r>
          </a:p>
        </p:txBody>
      </p:sp>
      <p:sp>
        <p:nvSpPr>
          <p:cNvPr id="7" name="Zástupný symbol pro obsah 2">
            <a:extLst>
              <a:ext uri="{FF2B5EF4-FFF2-40B4-BE49-F238E27FC236}">
                <a16:creationId xmlns:a16="http://schemas.microsoft.com/office/drawing/2014/main" id="{D74C5EDB-C3CE-4F99-A5B7-0862297709DF}"/>
              </a:ext>
            </a:extLst>
          </p:cNvPr>
          <p:cNvSpPr txBox="1">
            <a:spLocks/>
          </p:cNvSpPr>
          <p:nvPr/>
        </p:nvSpPr>
        <p:spPr>
          <a:xfrm>
            <a:off x="678581" y="954158"/>
            <a:ext cx="5268406" cy="5890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Analytická zakázka je realizována prostřednictvím dílčích navazujících kroků, viz následující schéma:</a:t>
            </a:r>
            <a:endParaRPr lang="cs-CZ" sz="1400" i="1" dirty="0">
              <a:latin typeface="Segoe UI" panose="020B0502040204020203" pitchFamily="34" charset="0"/>
              <a:ea typeface="Segoe UI" panose="020B0502040204020203" pitchFamily="34" charset="0"/>
              <a:cs typeface="Segoe UI" panose="020B0502040204020203" pitchFamily="34" charset="0"/>
            </a:endParaRPr>
          </a:p>
        </p:txBody>
      </p:sp>
      <p:sp>
        <p:nvSpPr>
          <p:cNvPr id="9" name="Zástupný symbol pro obsah 2">
            <a:extLst>
              <a:ext uri="{FF2B5EF4-FFF2-40B4-BE49-F238E27FC236}">
                <a16:creationId xmlns:a16="http://schemas.microsoft.com/office/drawing/2014/main" id="{3A9F39C1-9D71-46DC-838C-6A99CDAC2D93}"/>
              </a:ext>
            </a:extLst>
          </p:cNvPr>
          <p:cNvSpPr txBox="1">
            <a:spLocks/>
          </p:cNvSpPr>
          <p:nvPr/>
        </p:nvSpPr>
        <p:spPr>
          <a:xfrm>
            <a:off x="6096000" y="954158"/>
            <a:ext cx="5268406" cy="92504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Do spolupráce na analýze bylo zapojeno celkem </a:t>
            </a:r>
            <a:r>
              <a:rPr lang="cs-CZ" sz="1800" b="1" dirty="0">
                <a:latin typeface="Segoe UI" panose="020B0502040204020203" pitchFamily="34" charset="0"/>
                <a:ea typeface="Segoe UI" panose="020B0502040204020203" pitchFamily="34" charset="0"/>
                <a:cs typeface="Segoe UI" panose="020B0502040204020203" pitchFamily="34" charset="0"/>
              </a:rPr>
              <a:t>13 vysokých škol</a:t>
            </a:r>
            <a:r>
              <a:rPr lang="cs-CZ" sz="1800" dirty="0">
                <a:latin typeface="Segoe UI" panose="020B0502040204020203" pitchFamily="34" charset="0"/>
                <a:ea typeface="Segoe UI" panose="020B0502040204020203" pitchFamily="34" charset="0"/>
                <a:cs typeface="Segoe UI" panose="020B0502040204020203" pitchFamily="34" charset="0"/>
              </a:rPr>
              <a:t>. Přehled realizovaných aktivit terénního šetření včetně oslovených cílových skupin:</a:t>
            </a:r>
            <a:endParaRPr lang="cs-CZ" sz="1400" i="1" dirty="0">
              <a:latin typeface="Segoe UI" panose="020B0502040204020203" pitchFamily="34" charset="0"/>
              <a:ea typeface="Segoe UI" panose="020B0502040204020203" pitchFamily="34" charset="0"/>
              <a:cs typeface="Segoe UI" panose="020B0502040204020203" pitchFamily="34" charset="0"/>
            </a:endParaRPr>
          </a:p>
        </p:txBody>
      </p:sp>
      <p:pic>
        <p:nvPicPr>
          <p:cNvPr id="3" name="Obrázek 2">
            <a:extLst>
              <a:ext uri="{FF2B5EF4-FFF2-40B4-BE49-F238E27FC236}">
                <a16:creationId xmlns:a16="http://schemas.microsoft.com/office/drawing/2014/main" id="{75F86373-55B0-443E-AF33-ACB4B518D4A8}"/>
              </a:ext>
            </a:extLst>
          </p:cNvPr>
          <p:cNvPicPr>
            <a:picLocks noChangeAspect="1"/>
          </p:cNvPicPr>
          <p:nvPr/>
        </p:nvPicPr>
        <p:blipFill>
          <a:blip r:embed="rId2"/>
          <a:stretch>
            <a:fillRect/>
          </a:stretch>
        </p:blipFill>
        <p:spPr>
          <a:xfrm>
            <a:off x="704852" y="1677123"/>
            <a:ext cx="5240330" cy="2462878"/>
          </a:xfrm>
          <a:prstGeom prst="rect">
            <a:avLst/>
          </a:prstGeom>
        </p:spPr>
      </p:pic>
      <p:sp>
        <p:nvSpPr>
          <p:cNvPr id="12" name="Zástupný symbol pro obsah 2">
            <a:extLst>
              <a:ext uri="{FF2B5EF4-FFF2-40B4-BE49-F238E27FC236}">
                <a16:creationId xmlns:a16="http://schemas.microsoft.com/office/drawing/2014/main" id="{0EE550E4-4A30-40EB-AFE7-53E237742A0C}"/>
              </a:ext>
            </a:extLst>
          </p:cNvPr>
          <p:cNvSpPr txBox="1">
            <a:spLocks/>
          </p:cNvSpPr>
          <p:nvPr/>
        </p:nvSpPr>
        <p:spPr>
          <a:xfrm>
            <a:off x="676776" y="4504958"/>
            <a:ext cx="5268406" cy="1577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Cílem tohoto </a:t>
            </a:r>
            <a:r>
              <a:rPr lang="cs-CZ" sz="1800" b="1" dirty="0">
                <a:latin typeface="Segoe UI" panose="020B0502040204020203" pitchFamily="34" charset="0"/>
                <a:ea typeface="Segoe UI" panose="020B0502040204020203" pitchFamily="34" charset="0"/>
                <a:cs typeface="Segoe UI" panose="020B0502040204020203" pitchFamily="34" charset="0"/>
              </a:rPr>
              <a:t>workshopu</a:t>
            </a:r>
            <a:r>
              <a:rPr lang="cs-CZ" sz="1800" dirty="0">
                <a:latin typeface="Segoe UI" panose="020B0502040204020203" pitchFamily="34" charset="0"/>
                <a:ea typeface="Segoe UI" panose="020B0502040204020203" pitchFamily="34" charset="0"/>
                <a:cs typeface="Segoe UI" panose="020B0502040204020203" pitchFamily="34" charset="0"/>
              </a:rPr>
              <a:t> je představení shrnutí hlavních zjištění a prostřednictvím diskuze sběr dalších informací pro finalizaci závěrů a případných doporučení.</a:t>
            </a:r>
            <a:endParaRPr lang="cs-CZ" sz="1400" i="1" dirty="0">
              <a:latin typeface="Segoe UI" panose="020B0502040204020203" pitchFamily="34" charset="0"/>
              <a:ea typeface="Segoe UI" panose="020B0502040204020203" pitchFamily="34" charset="0"/>
              <a:cs typeface="Segoe UI" panose="020B0502040204020203" pitchFamily="34" charset="0"/>
            </a:endParaRPr>
          </a:p>
        </p:txBody>
      </p:sp>
      <p:graphicFrame>
        <p:nvGraphicFramePr>
          <p:cNvPr id="10" name="Tabulka 9">
            <a:extLst>
              <a:ext uri="{FF2B5EF4-FFF2-40B4-BE49-F238E27FC236}">
                <a16:creationId xmlns:a16="http://schemas.microsoft.com/office/drawing/2014/main" id="{4AAE68FC-6EF9-4488-BF29-4F0800997024}"/>
              </a:ext>
            </a:extLst>
          </p:cNvPr>
          <p:cNvGraphicFramePr>
            <a:graphicFrameLocks noGrp="1"/>
          </p:cNvGraphicFramePr>
          <p:nvPr>
            <p:extLst>
              <p:ext uri="{D42A27DB-BD31-4B8C-83A1-F6EECF244321}">
                <p14:modId xmlns:p14="http://schemas.microsoft.com/office/powerpoint/2010/main" val="2867368643"/>
              </p:ext>
            </p:extLst>
          </p:nvPr>
        </p:nvGraphicFramePr>
        <p:xfrm>
          <a:off x="6176712" y="1879200"/>
          <a:ext cx="5187693" cy="3139675"/>
        </p:xfrm>
        <a:graphic>
          <a:graphicData uri="http://schemas.openxmlformats.org/drawingml/2006/table">
            <a:tbl>
              <a:tblPr firstRow="1" firstCol="1" bandRow="1"/>
              <a:tblGrid>
                <a:gridCol w="3323286">
                  <a:extLst>
                    <a:ext uri="{9D8B030D-6E8A-4147-A177-3AD203B41FA5}">
                      <a16:colId xmlns:a16="http://schemas.microsoft.com/office/drawing/2014/main" val="336417250"/>
                    </a:ext>
                  </a:extLst>
                </a:gridCol>
                <a:gridCol w="1864407">
                  <a:extLst>
                    <a:ext uri="{9D8B030D-6E8A-4147-A177-3AD203B41FA5}">
                      <a16:colId xmlns:a16="http://schemas.microsoft.com/office/drawing/2014/main" val="423370938"/>
                    </a:ext>
                  </a:extLst>
                </a:gridCol>
              </a:tblGrid>
              <a:tr h="448525">
                <a:tc>
                  <a:txBody>
                    <a:bodyPr/>
                    <a:lstStyle/>
                    <a:p>
                      <a:pPr algn="l">
                        <a:lnSpc>
                          <a:spcPct val="107000"/>
                        </a:lnSpc>
                        <a:spcAft>
                          <a:spcPts val="1000"/>
                        </a:spcAft>
                      </a:pPr>
                      <a:r>
                        <a:rPr lang="cs-CZ"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Aktivita:</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a:lnSpc>
                          <a:spcPct val="107000"/>
                        </a:lnSpc>
                        <a:spcAft>
                          <a:spcPts val="1000"/>
                        </a:spcAft>
                      </a:pPr>
                      <a:r>
                        <a:rPr lang="cs-CZ"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Respondenti</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88277262"/>
                  </a:ext>
                </a:extLst>
              </a:tr>
              <a:tr h="448525">
                <a:tc>
                  <a:txBody>
                    <a:bodyPr/>
                    <a:lstStyle/>
                    <a:p>
                      <a:pPr algn="just">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Individuální rozhovory (VŠ)</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7486695"/>
                  </a:ext>
                </a:extLst>
              </a:tr>
              <a:tr h="448525">
                <a:tc>
                  <a:txBody>
                    <a:bodyPr/>
                    <a:lstStyle/>
                    <a:p>
                      <a:pPr algn="just">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Fokusní skupiny (VŠ)</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 osob v rámci 3 FS</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1969237"/>
                  </a:ext>
                </a:extLst>
              </a:tr>
              <a:tr h="448525">
                <a:tc>
                  <a:txBody>
                    <a:bodyPr/>
                    <a:lstStyle/>
                    <a:p>
                      <a:pPr algn="just">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Individuální rozhovory (NAÚ)</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25452"/>
                  </a:ext>
                </a:extLst>
              </a:tr>
              <a:tr h="448525">
                <a:tc>
                  <a:txBody>
                    <a:bodyPr/>
                    <a:lstStyle/>
                    <a:p>
                      <a:pPr algn="just">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Individuální rozhovory (Praxe)</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1373889"/>
                  </a:ext>
                </a:extLst>
              </a:tr>
              <a:tr h="448525">
                <a:tc>
                  <a:txBody>
                    <a:bodyPr/>
                    <a:lstStyle/>
                    <a:p>
                      <a:pPr algn="just">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Dotazníkové šetření (VŠ)</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2 347</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9756751"/>
                  </a:ext>
                </a:extLst>
              </a:tr>
              <a:tr h="448525">
                <a:tc>
                  <a:txBody>
                    <a:bodyPr/>
                    <a:lstStyle/>
                    <a:p>
                      <a:pPr algn="just">
                        <a:lnSpc>
                          <a:spcPct val="107000"/>
                        </a:lnSpc>
                        <a:spcAft>
                          <a:spcPts val="1000"/>
                        </a:spcAft>
                      </a:pPr>
                      <a:r>
                        <a:rPr lang="cs-CZ"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Dotazníkové šetření (SŠ)</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1000"/>
                        </a:spcAft>
                      </a:pPr>
                      <a:r>
                        <a:rPr lang="cs-CZ"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113</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1049637"/>
                  </a:ext>
                </a:extLst>
              </a:tr>
            </a:tbl>
          </a:graphicData>
        </a:graphic>
      </p:graphicFrame>
    </p:spTree>
    <p:extLst>
      <p:ext uri="{BB962C8B-B14F-4D97-AF65-F5344CB8AC3E}">
        <p14:creationId xmlns:p14="http://schemas.microsoft.com/office/powerpoint/2010/main" val="2651705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5D6941EC-C690-4137-B47E-E25C46EE61AE}"/>
              </a:ext>
            </a:extLst>
          </p:cNvPr>
          <p:cNvSpPr>
            <a:spLocks noGrp="1"/>
          </p:cNvSpPr>
          <p:nvPr>
            <p:ph type="sldNum" sz="quarter" idx="12"/>
          </p:nvPr>
        </p:nvSpPr>
        <p:spPr/>
        <p:txBody>
          <a:bodyPr/>
          <a:lstStyle/>
          <a:p>
            <a:fld id="{1960897A-FC92-4628-A9C4-F0D60DAD5DAF}" type="slidenum">
              <a:rPr lang="cs-CZ" smtClean="0"/>
              <a:t>4</a:t>
            </a:fld>
            <a:endParaRPr lang="cs-CZ"/>
          </a:p>
        </p:txBody>
      </p:sp>
      <p:sp>
        <p:nvSpPr>
          <p:cNvPr id="6" name="Nadpis 1">
            <a:extLst>
              <a:ext uri="{FF2B5EF4-FFF2-40B4-BE49-F238E27FC236}">
                <a16:creationId xmlns:a16="http://schemas.microsoft.com/office/drawing/2014/main" id="{E4F0BBC6-BA45-4733-9739-B6C7AE5493DE}"/>
              </a:ext>
            </a:extLst>
          </p:cNvPr>
          <p:cNvSpPr txBox="1">
            <a:spLocks/>
          </p:cNvSpPr>
          <p:nvPr/>
        </p:nvSpPr>
        <p:spPr>
          <a:xfrm>
            <a:off x="1574400" y="122003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s-CZ" sz="3200" b="1" dirty="0">
                <a:latin typeface="Segoe UI" panose="020B0502040204020203" pitchFamily="34" charset="0"/>
                <a:ea typeface="Segoe UI" panose="020B0502040204020203" pitchFamily="34" charset="0"/>
                <a:cs typeface="Segoe UI" panose="020B0502040204020203" pitchFamily="34" charset="0"/>
              </a:rPr>
              <a:t>Profesně zaměřené studijní programy</a:t>
            </a:r>
            <a:endParaRPr lang="cs-CZ" sz="28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96951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5</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profesně zaměřených studijních programů:</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Na základě provedených kvalitativních šetření s vysokými školami však byly identifikovány nově vzniklé studijní programy profesního zaměření, které byly vytvořeny na základě poptávky ze strany zaměstnavatelů a na základě školami provedených analýz trhu. Lze tak předpokládat, že </a:t>
            </a:r>
            <a:r>
              <a:rPr lang="cs-CZ" sz="1800" b="1" dirty="0">
                <a:latin typeface="Segoe UI" panose="020B0502040204020203" pitchFamily="34" charset="0"/>
                <a:ea typeface="Segoe UI" panose="020B0502040204020203" pitchFamily="34" charset="0"/>
                <a:cs typeface="Segoe UI" panose="020B0502040204020203" pitchFamily="34" charset="0"/>
              </a:rPr>
              <a:t>dochází k rozvoji programů zaměřených na profesní profil absolventa</a:t>
            </a:r>
            <a:r>
              <a:rPr lang="cs-CZ" sz="1800" dirty="0">
                <a:latin typeface="Segoe UI" panose="020B0502040204020203" pitchFamily="34" charset="0"/>
                <a:ea typeface="Segoe UI" panose="020B0502040204020203" pitchFamily="34" charset="0"/>
                <a:cs typeface="Segoe UI" panose="020B0502040204020203" pitchFamily="34" charset="0"/>
              </a:rPr>
              <a:t>.</a:t>
            </a:r>
          </a:p>
          <a:p>
            <a:pPr marL="0" indent="0" algn="just">
              <a:buFont typeface="Arial" panose="020B0604020202020204" pitchFamily="34" charset="0"/>
              <a:buNone/>
            </a:pPr>
            <a:endParaRPr lang="cs-CZ" sz="1800" dirty="0">
              <a:latin typeface="Segoe UI" panose="020B0502040204020203" pitchFamily="34" charset="0"/>
              <a:ea typeface="Segoe UI" panose="020B0502040204020203" pitchFamily="34" charset="0"/>
              <a:cs typeface="Segoe UI" panose="020B0502040204020203" pitchFamily="34" charset="0"/>
            </a:endParaRPr>
          </a:p>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Z celkové statistiky nově akreditovaných studijních programů na vysokých školách v Česku vyplývá, že profesně změřené studijní programy jsou doménou především menších vysokých škol především s regionálním významem či soukromých vysokých škol.</a:t>
            </a:r>
          </a:p>
          <a:p>
            <a:pPr marL="0" indent="0" algn="just">
              <a:buFont typeface="Arial" panose="020B0604020202020204" pitchFamily="34" charset="0"/>
              <a:buNone/>
            </a:pPr>
            <a:endParaRPr lang="cs-CZ" sz="1800" dirty="0">
              <a:latin typeface="Segoe UI" panose="020B0502040204020203" pitchFamily="34" charset="0"/>
              <a:ea typeface="Segoe UI" panose="020B0502040204020203" pitchFamily="34" charset="0"/>
              <a:cs typeface="Segoe UI" panose="020B0502040204020203" pitchFamily="34" charset="0"/>
            </a:endParaRPr>
          </a:p>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Z pohledu </a:t>
            </a:r>
            <a:r>
              <a:rPr lang="cs-CZ" sz="1800" b="1" dirty="0">
                <a:latin typeface="Segoe UI" panose="020B0502040204020203" pitchFamily="34" charset="0"/>
                <a:ea typeface="Segoe UI" panose="020B0502040204020203" pitchFamily="34" charset="0"/>
                <a:cs typeface="Segoe UI" panose="020B0502040204020203" pitchFamily="34" charset="0"/>
              </a:rPr>
              <a:t>motivace vysokých škol k akreditaci profesně změřených studijních programů</a:t>
            </a:r>
            <a:r>
              <a:rPr lang="cs-CZ" sz="1800" dirty="0">
                <a:latin typeface="Segoe UI" panose="020B0502040204020203" pitchFamily="34" charset="0"/>
                <a:ea typeface="Segoe UI" panose="020B0502040204020203" pitchFamily="34" charset="0"/>
                <a:cs typeface="Segoe UI" panose="020B0502040204020203" pitchFamily="34" charset="0"/>
              </a:rPr>
              <a:t> lze identifikovat tři hlavní důvody k akreditaci těchto programů:</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Studijní programy historicky splňují definici profesně zaměřených studijních programů</a:t>
            </a:r>
          </a:p>
          <a:p>
            <a:pPr algn="just">
              <a:buFont typeface="Wingdings" panose="05000000000000000000" pitchFamily="2" charset="2"/>
              <a:buChar char="Ø"/>
            </a:pPr>
            <a:r>
              <a:rPr lang="cs-CZ" sz="1800" dirty="0">
                <a:latin typeface="Segoe UI" panose="020B0502040204020203" pitchFamily="34" charset="0"/>
                <a:cs typeface="Segoe UI" panose="020B0502040204020203" pitchFamily="34" charset="0"/>
              </a:rPr>
              <a:t>Studijní programy jsou určeny pro regulovaná povolání:</a:t>
            </a:r>
          </a:p>
          <a:p>
            <a:pPr algn="just">
              <a:buFont typeface="Wingdings" panose="05000000000000000000" pitchFamily="2" charset="2"/>
              <a:buChar char="Ø"/>
            </a:pPr>
            <a:r>
              <a:rPr lang="pl-PL" sz="1800" dirty="0">
                <a:latin typeface="Segoe UI" panose="020B0502040204020203" pitchFamily="34" charset="0"/>
                <a:cs typeface="Segoe UI" panose="020B0502040204020203" pitchFamily="34" charset="0"/>
              </a:rPr>
              <a:t>O profesně zaměřené programy je zájem ze strany zaměstnavatelů</a:t>
            </a:r>
            <a:r>
              <a:rPr lang="cs-CZ" sz="1800" dirty="0">
                <a:latin typeface="Segoe UI" panose="020B0502040204020203" pitchFamily="34" charset="0"/>
                <a:cs typeface="Segoe UI" panose="020B0502040204020203" pitchFamily="34" charset="0"/>
              </a:rPr>
              <a:t> </a:t>
            </a:r>
          </a:p>
          <a:p>
            <a:pPr algn="just">
              <a:buFont typeface="Wingdings" panose="05000000000000000000" pitchFamily="2" charset="2"/>
              <a:buChar char="Ø"/>
            </a:pPr>
            <a:endParaRPr lang="cs-CZ" sz="1800" dirty="0">
              <a:latin typeface="Segoe UI" panose="020B0502040204020203" pitchFamily="34" charset="0"/>
              <a:cs typeface="Segoe UI" panose="020B0502040204020203" pitchFamily="34" charset="0"/>
            </a:endParaRPr>
          </a:p>
          <a:p>
            <a:pPr marL="0" indent="0" algn="just">
              <a:buNone/>
            </a:pPr>
            <a:r>
              <a:rPr lang="cs-CZ" sz="1800" dirty="0">
                <a:latin typeface="Segoe UI" panose="020B0502040204020203" pitchFamily="34" charset="0"/>
                <a:cs typeface="Segoe UI" panose="020B0502040204020203" pitchFamily="34" charset="0"/>
              </a:rPr>
              <a:t>Co se týče formální stránky případné motivace škol k realizaci profesně zaměřených studijních programů, nelze tvrdit, že do určité míry „zjednodušené“ požadavky na náležitosti profesních programů (například nižší požadavek na akademický titul garanta studijního programu či tvůrčí činnost pracoviště) by byly motivací, proč tyto studijní programy akreditovat jako profesní, pokud nesplňují nároky na akademicky zaměřené studijní programy. </a:t>
            </a:r>
          </a:p>
        </p:txBody>
      </p:sp>
    </p:spTree>
    <p:extLst>
      <p:ext uri="{BB962C8B-B14F-4D97-AF65-F5344CB8AC3E}">
        <p14:creationId xmlns:p14="http://schemas.microsoft.com/office/powerpoint/2010/main" val="3803657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6</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profesně zaměřených studijních programů:</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Dle provedené analýzy lze souhlasit s tvrzením, že </a:t>
            </a:r>
            <a:r>
              <a:rPr lang="cs-CZ" sz="1800" b="1" dirty="0">
                <a:latin typeface="Segoe UI" panose="020B0502040204020203" pitchFamily="34" charset="0"/>
                <a:ea typeface="Segoe UI" panose="020B0502040204020203" pitchFamily="34" charset="0"/>
                <a:cs typeface="Segoe UI" panose="020B0502040204020203" pitchFamily="34" charset="0"/>
              </a:rPr>
              <a:t>se profesně zaměřené studijní programy skutečně odlišují od programů akademických</a:t>
            </a:r>
            <a:r>
              <a:rPr lang="cs-CZ" sz="1800" dirty="0">
                <a:latin typeface="Segoe UI" panose="020B0502040204020203" pitchFamily="34" charset="0"/>
                <a:ea typeface="Segoe UI" panose="020B0502040204020203" pitchFamily="34" charset="0"/>
                <a:cs typeface="Segoe UI" panose="020B0502040204020203" pitchFamily="34" charset="0"/>
              </a:rPr>
              <a:t>. V rámci profesních studijních programů je oproti akademickým kladen důraz především v následujících oblastech:</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Důraz na praxe studentů, mnohdy svým rozsahem přesahující minimální hranici stanovenou příslušnými standardy, kdy tato délka praxe vychází právě z potřeby pokrytí všech aktivit pro výkon dané profese.</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Důraz na praktickou výuku v rámci výuky přímo na vysoké škole.</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Obsah teoretických předmětů je stanoven na takovou úroveň, která je potřebná pro aplikaci v rámci praktických činností relevantní profese.</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Cílem je připravit absolventa na výkon určené profese v konkrétním oboru.</a:t>
            </a:r>
          </a:p>
          <a:p>
            <a:pPr algn="just">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Snaha o provázání závěrečných prací (bakalářských a diplomových) s praktickými případy, ideálně ve spojení se studentskou praxí realizovanou v rámci studia. Řešení konkrétních případů aplikovatelných do praxe.</a:t>
            </a:r>
          </a:p>
          <a:p>
            <a:pPr marL="0" indent="0" algn="just">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V rámci analýzy byly identifikovány také případy, kdy vysoké školy považují </a:t>
            </a:r>
            <a:r>
              <a:rPr lang="cs-CZ" sz="1800" b="1" dirty="0">
                <a:latin typeface="Segoe UI" panose="020B0502040204020203" pitchFamily="34" charset="0"/>
                <a:ea typeface="Segoe UI" panose="020B0502040204020203" pitchFamily="34" charset="0"/>
                <a:cs typeface="Segoe UI" panose="020B0502040204020203" pitchFamily="34" charset="0"/>
              </a:rPr>
              <a:t>rozdíl mezi akademickými a profesními programy za nejasný</a:t>
            </a:r>
            <a:r>
              <a:rPr lang="cs-CZ" sz="1800" dirty="0">
                <a:latin typeface="Segoe UI" panose="020B0502040204020203" pitchFamily="34" charset="0"/>
                <a:ea typeface="Segoe UI" panose="020B0502040204020203" pitchFamily="34" charset="0"/>
                <a:cs typeface="Segoe UI" panose="020B0502040204020203" pitchFamily="34" charset="0"/>
              </a:rPr>
              <a:t>. Zmiňovány jsou například programy, které obsahují praktickou výuku splňující příslušný standard, tak i značný objem teoretické přípravy (například pedagogické obory). Vysoké školy se poté přiklánějí spíše k akademicky zaměřeným programům, mimo jiné také kvůli určitému negativnímu pohledu na prestiž škol s profesními programy. </a:t>
            </a: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65147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ABF5973B-5E7B-4083-AFB7-EDB8CC57ABDD}"/>
              </a:ext>
            </a:extLst>
          </p:cNvPr>
          <p:cNvSpPr>
            <a:spLocks noGrp="1"/>
          </p:cNvSpPr>
          <p:nvPr>
            <p:ph type="sldNum" sz="quarter" idx="12"/>
          </p:nvPr>
        </p:nvSpPr>
        <p:spPr/>
        <p:txBody>
          <a:bodyPr/>
          <a:lstStyle/>
          <a:p>
            <a:fld id="{1960897A-FC92-4628-A9C4-F0D60DAD5DAF}" type="slidenum">
              <a:rPr lang="cs-CZ" smtClean="0"/>
              <a:t>7</a:t>
            </a:fld>
            <a:endParaRPr lang="cs-CZ"/>
          </a:p>
        </p:txBody>
      </p:sp>
      <p:sp>
        <p:nvSpPr>
          <p:cNvPr id="3" name="Nadpis 1">
            <a:extLst>
              <a:ext uri="{FF2B5EF4-FFF2-40B4-BE49-F238E27FC236}">
                <a16:creationId xmlns:a16="http://schemas.microsoft.com/office/drawing/2014/main" id="{5954AC26-104D-4D31-A7C9-48D9E3EBFD3F}"/>
              </a:ext>
            </a:extLst>
          </p:cNvPr>
          <p:cNvSpPr>
            <a:spLocks noGrp="1"/>
          </p:cNvSpPr>
          <p:nvPr>
            <p:ph type="title"/>
          </p:nvPr>
        </p:nvSpPr>
        <p:spPr>
          <a:xfrm>
            <a:off x="704851" y="365126"/>
            <a:ext cx="10515600" cy="589032"/>
          </a:xfrm>
        </p:spPr>
        <p:txBody>
          <a:bodyPr>
            <a:normAutofit/>
          </a:bodyPr>
          <a:lstStyle/>
          <a:p>
            <a:r>
              <a:rPr lang="cs-CZ" sz="2400" b="1" u="sng" dirty="0">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Závěry v oblasti profesně zaměřených studijních programů:</a:t>
            </a:r>
          </a:p>
        </p:txBody>
      </p:sp>
      <p:sp>
        <p:nvSpPr>
          <p:cNvPr id="7" name="Zástupný symbol pro obsah 2">
            <a:extLst>
              <a:ext uri="{FF2B5EF4-FFF2-40B4-BE49-F238E27FC236}">
                <a16:creationId xmlns:a16="http://schemas.microsoft.com/office/drawing/2014/main" id="{78A3FD12-49D6-4D9B-BBB4-FBFD3D6F0C11}"/>
              </a:ext>
            </a:extLst>
          </p:cNvPr>
          <p:cNvSpPr txBox="1">
            <a:spLocks/>
          </p:cNvSpPr>
          <p:nvPr/>
        </p:nvSpPr>
        <p:spPr>
          <a:xfrm>
            <a:off x="786581" y="954158"/>
            <a:ext cx="10808568" cy="540219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Z provedeného dotazníkového šetření  se studenty VŠ vyplývá, že pod pojmem „profesně zaměřený studijní program“ si představují především následující:</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Studijní program s vyšším podílem odborné praxe v rámci studia (cca 75 % respondentů).</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Studijní program s vyšší uplatnitelností v praxi (cca 60 % respondentů). </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Daleko více respondentů považuje profesní programy jako obory s vyšší prestiží (cca 17 % respondentů), než naopak, čili než respondentů, kteří profesní programy považují za méně prestižní (cca 3 % respondentů).</a:t>
            </a:r>
          </a:p>
          <a:p>
            <a:pPr marL="0" indent="0" algn="just">
              <a:lnSpc>
                <a:spcPct val="100000"/>
              </a:lnSpc>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Nutno podoktnout, že výše uvedené hodnoty se vztahují k vlastní definici profesního studijního programu jednotlivých studentů, jelikož samotnou definici stanovenou MŠMT nejsou studenti schopni rozlišit.</a:t>
            </a:r>
          </a:p>
          <a:p>
            <a:pPr marL="0" indent="0" algn="just">
              <a:lnSpc>
                <a:spcPct val="100000"/>
              </a:lnSpc>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S tím souvisí také přístup vysokých škol k vlastní prezentaci těchto programů, kdy nevyužívají definici profesního programu, ale prezentují jeho výhody. Z dotazníkového šetření se studenty vyplývá, že </a:t>
            </a:r>
            <a:r>
              <a:rPr lang="cs-CZ" sz="1800" b="1" dirty="0">
                <a:latin typeface="Segoe UI" panose="020B0502040204020203" pitchFamily="34" charset="0"/>
                <a:ea typeface="Segoe UI" panose="020B0502040204020203" pitchFamily="34" charset="0"/>
                <a:cs typeface="Segoe UI" panose="020B0502040204020203" pitchFamily="34" charset="0"/>
              </a:rPr>
              <a:t>pro výběr studia jsou důležité především následující náležitosti</a:t>
            </a:r>
            <a:r>
              <a:rPr lang="cs-CZ" sz="1800" dirty="0">
                <a:latin typeface="Segoe UI" panose="020B0502040204020203" pitchFamily="34" charset="0"/>
                <a:ea typeface="Segoe UI" panose="020B0502040204020203" pitchFamily="34" charset="0"/>
                <a:cs typeface="Segoe UI" panose="020B0502040204020203" pitchFamily="34" charset="0"/>
              </a:rPr>
              <a:t>:</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Vlastní zájem</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Uplatitelnost na trhu práce </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Rozsah odborných znalostí, které studium nabízí</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Soulad obsahu studia se svými vlastními zájmy</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Vysoký podíl odborné praxe v rámci studia</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Vyšší šance zisku pracovního místa v oboru po absolvování studia</a:t>
            </a:r>
          </a:p>
          <a:p>
            <a:pPr algn="just">
              <a:lnSpc>
                <a:spcPct val="100000"/>
              </a:lnSpc>
              <a:buFont typeface="Wingdings" panose="05000000000000000000" pitchFamily="2" charset="2"/>
              <a:buChar char="Ø"/>
            </a:pPr>
            <a:r>
              <a:rPr lang="cs-CZ" sz="1800" dirty="0">
                <a:latin typeface="Segoe UI" panose="020B0502040204020203" pitchFamily="34" charset="0"/>
                <a:ea typeface="Segoe UI" panose="020B0502040204020203" pitchFamily="34" charset="0"/>
                <a:cs typeface="Segoe UI" panose="020B0502040204020203" pitchFamily="34" charset="0"/>
              </a:rPr>
              <a:t>Dosažení vyšší mzdy v zaměstnání po absolvování studia</a:t>
            </a:r>
          </a:p>
          <a:p>
            <a:pPr marL="0" indent="0" algn="just">
              <a:lnSpc>
                <a:spcPct val="100000"/>
              </a:lnSpc>
              <a:buFont typeface="Arial" panose="020B0604020202020204" pitchFamily="34" charset="0"/>
              <a:buNone/>
            </a:pPr>
            <a:r>
              <a:rPr lang="cs-CZ" sz="1800" dirty="0">
                <a:latin typeface="Segoe UI" panose="020B0502040204020203" pitchFamily="34" charset="0"/>
                <a:ea typeface="Segoe UI" panose="020B0502040204020203" pitchFamily="34" charset="0"/>
                <a:cs typeface="Segoe UI" panose="020B0502040204020203" pitchFamily="34" charset="0"/>
              </a:rPr>
              <a:t>Z výše uvedeného vyplývá, že mají studenti zájem o náležitosti, které mohou profesní programy nabídnout. </a:t>
            </a:r>
            <a:r>
              <a:rPr lang="cs-CZ" sz="1800" b="1" dirty="0">
                <a:latin typeface="Segoe UI" panose="020B0502040204020203" pitchFamily="34" charset="0"/>
                <a:ea typeface="Segoe UI" panose="020B0502040204020203" pitchFamily="34" charset="0"/>
                <a:cs typeface="Segoe UI" panose="020B0502040204020203" pitchFamily="34" charset="0"/>
              </a:rPr>
              <a:t>Potenciál pro zvyšování počtu studentů profesních programů spočívá především v tom, jakým způsobem je vysoká škola tato specifika potenciálním uchazečům prodat</a:t>
            </a:r>
            <a:r>
              <a:rPr lang="cs-CZ" sz="1800" dirty="0">
                <a:latin typeface="Segoe UI" panose="020B0502040204020203" pitchFamily="34" charset="0"/>
                <a:ea typeface="Segoe UI" panose="020B0502040204020203" pitchFamily="34" charset="0"/>
                <a:cs typeface="Segoe UI" panose="020B0502040204020203" pitchFamily="34" charset="0"/>
              </a:rPr>
              <a:t> (a následně splnit to, co od studia a jeho absolvování očekávají).</a:t>
            </a:r>
          </a:p>
          <a:p>
            <a:pPr marL="0" indent="0" algn="just">
              <a:buFont typeface="Arial" panose="020B0604020202020204" pitchFamily="34" charset="0"/>
              <a:buNone/>
            </a:pPr>
            <a:endParaRPr lang="cs-CZ"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560953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5D6941EC-C690-4137-B47E-E25C46EE61AE}"/>
              </a:ext>
            </a:extLst>
          </p:cNvPr>
          <p:cNvSpPr>
            <a:spLocks noGrp="1"/>
          </p:cNvSpPr>
          <p:nvPr>
            <p:ph type="sldNum" sz="quarter" idx="12"/>
          </p:nvPr>
        </p:nvSpPr>
        <p:spPr/>
        <p:txBody>
          <a:bodyPr/>
          <a:lstStyle/>
          <a:p>
            <a:fld id="{1960897A-FC92-4628-A9C4-F0D60DAD5DAF}" type="slidenum">
              <a:rPr lang="cs-CZ" smtClean="0"/>
              <a:t>8</a:t>
            </a:fld>
            <a:endParaRPr lang="cs-CZ"/>
          </a:p>
        </p:txBody>
      </p:sp>
      <p:sp>
        <p:nvSpPr>
          <p:cNvPr id="6" name="Nadpis 1">
            <a:extLst>
              <a:ext uri="{FF2B5EF4-FFF2-40B4-BE49-F238E27FC236}">
                <a16:creationId xmlns:a16="http://schemas.microsoft.com/office/drawing/2014/main" id="{E4F0BBC6-BA45-4733-9739-B6C7AE5493DE}"/>
              </a:ext>
            </a:extLst>
          </p:cNvPr>
          <p:cNvSpPr txBox="1">
            <a:spLocks/>
          </p:cNvSpPr>
          <p:nvPr/>
        </p:nvSpPr>
        <p:spPr>
          <a:xfrm>
            <a:off x="1574400" y="122003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s-CZ" sz="3200" b="1" dirty="0">
                <a:latin typeface="Segoe UI" panose="020B0502040204020203" pitchFamily="34" charset="0"/>
                <a:ea typeface="Segoe UI" panose="020B0502040204020203" pitchFamily="34" charset="0"/>
                <a:cs typeface="Segoe UI" panose="020B0502040204020203" pitchFamily="34" charset="0"/>
              </a:rPr>
              <a:t>Identifikovaná problematická místa a návrh doporučení v oblasti profesních studijních programů</a:t>
            </a:r>
            <a:endParaRPr lang="cs-CZ" sz="28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692460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DEE6D372-FBE7-4E13-B9E1-48EBABC5C021}"/>
              </a:ext>
            </a:extLst>
          </p:cNvPr>
          <p:cNvSpPr>
            <a:spLocks noGrp="1"/>
          </p:cNvSpPr>
          <p:nvPr>
            <p:ph type="sldNum" sz="quarter" idx="12"/>
          </p:nvPr>
        </p:nvSpPr>
        <p:spPr/>
        <p:txBody>
          <a:bodyPr/>
          <a:lstStyle/>
          <a:p>
            <a:fld id="{1960897A-FC92-4628-A9C4-F0D60DAD5DAF}" type="slidenum">
              <a:rPr lang="cs-CZ" smtClean="0"/>
              <a:t>9</a:t>
            </a:fld>
            <a:endParaRPr lang="cs-CZ"/>
          </a:p>
        </p:txBody>
      </p:sp>
      <p:graphicFrame>
        <p:nvGraphicFramePr>
          <p:cNvPr id="6" name="Tabulka 5">
            <a:extLst>
              <a:ext uri="{FF2B5EF4-FFF2-40B4-BE49-F238E27FC236}">
                <a16:creationId xmlns:a16="http://schemas.microsoft.com/office/drawing/2014/main" id="{4F5EF1F7-5804-438D-AABF-BCF66487E9D9}"/>
              </a:ext>
            </a:extLst>
          </p:cNvPr>
          <p:cNvGraphicFramePr>
            <a:graphicFrameLocks noGrp="1"/>
          </p:cNvGraphicFramePr>
          <p:nvPr>
            <p:extLst>
              <p:ext uri="{D42A27DB-BD31-4B8C-83A1-F6EECF244321}">
                <p14:modId xmlns:p14="http://schemas.microsoft.com/office/powerpoint/2010/main" val="3323389292"/>
              </p:ext>
            </p:extLst>
          </p:nvPr>
        </p:nvGraphicFramePr>
        <p:xfrm>
          <a:off x="238014" y="255314"/>
          <a:ext cx="11115786" cy="3002280"/>
        </p:xfrm>
        <a:graphic>
          <a:graphicData uri="http://schemas.openxmlformats.org/drawingml/2006/table">
            <a:tbl>
              <a:tblPr firstRow="1" firstCol="1" bandRow="1"/>
              <a:tblGrid>
                <a:gridCol w="1306582">
                  <a:extLst>
                    <a:ext uri="{9D8B030D-6E8A-4147-A177-3AD203B41FA5}">
                      <a16:colId xmlns:a16="http://schemas.microsoft.com/office/drawing/2014/main" val="4025206842"/>
                    </a:ext>
                  </a:extLst>
                </a:gridCol>
                <a:gridCol w="9809204">
                  <a:extLst>
                    <a:ext uri="{9D8B030D-6E8A-4147-A177-3AD203B41FA5}">
                      <a16:colId xmlns:a16="http://schemas.microsoft.com/office/drawing/2014/main" val="381360670"/>
                    </a:ext>
                  </a:extLst>
                </a:gridCol>
              </a:tblGrid>
              <a:tr h="0">
                <a:tc gridSpan="2">
                  <a:txBody>
                    <a:bodyPr/>
                    <a:lstStyle/>
                    <a:p>
                      <a:pPr algn="just">
                        <a:spcBef>
                          <a:spcPts val="600"/>
                        </a:spcBef>
                        <a:spcAft>
                          <a:spcPts val="300"/>
                        </a:spcAft>
                      </a:pPr>
                      <a:r>
                        <a:rPr lang="cs-CZ" sz="1400" b="1" dirty="0">
                          <a:effectLst/>
                          <a:latin typeface="Calibri" panose="020F0502020204030204" pitchFamily="34" charset="0"/>
                          <a:ea typeface="Calibri" panose="020F0502020204030204" pitchFamily="34" charset="0"/>
                          <a:cs typeface="Times New Roman" panose="02020603050405020304" pitchFamily="18" charset="0"/>
                        </a:rPr>
                        <a:t>Závěr </a:t>
                      </a:r>
                      <a:r>
                        <a:rPr lang="cs-C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PSP.A: Pohled na profesně zaměřené studijní programy ze strany vysokých škol a dalších aktérů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přes faktický vznik profesně zaměřených studijních programů (cca 10 % ze všech nových studijních programů) a zájmu uchazečů o tyto studijní programy, mají na některých školách tyto studijní programy jakési stigma méněcennosti, které v kombinaci s nízkým povědomím o skutečné podobě těchto programů, dobré praxi, či dlouhodobých plánech s těmito programy ze strany MŠMT a dalších aktérů, atd., představují poměrně výrazný limit pro rozšiřování podílu profesně změřených studijních programů na vysokých školách. </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300"/>
                        </a:spcAft>
                      </a:pPr>
                      <a:r>
                        <a:rPr lang="cs-CZ" sz="14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Detailní přehled dílčích závěrů v této oblasti je uveden níže.</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cs-CZ"/>
                    </a:p>
                  </a:txBody>
                  <a:tcPr/>
                </a:tc>
                <a:extLst>
                  <a:ext uri="{0D108BD9-81ED-4DB2-BD59-A6C34878D82A}">
                    <a16:rowId xmlns:a16="http://schemas.microsoft.com/office/drawing/2014/main" val="999220504"/>
                  </a:ext>
                </a:extLst>
              </a:tr>
              <a:tr h="0">
                <a:tc gridSpan="2">
                  <a:txBody>
                    <a:bodyPr/>
                    <a:lstStyle/>
                    <a:p>
                      <a:pPr algn="just">
                        <a:spcBef>
                          <a:spcPts val="600"/>
                        </a:spcBef>
                        <a:spcAft>
                          <a:spcPts val="300"/>
                        </a:spcAft>
                      </a:pPr>
                      <a:r>
                        <a:rPr lang="cs-CZ" sz="1400" u="sng" dirty="0">
                          <a:effectLst/>
                          <a:latin typeface="Calibri" panose="020F0502020204030204" pitchFamily="34" charset="0"/>
                          <a:ea typeface="Calibri" panose="020F0502020204030204" pitchFamily="34" charset="0"/>
                          <a:cs typeface="Times New Roman" panose="02020603050405020304" pitchFamily="18" charset="0"/>
                        </a:rPr>
                        <a:t>Dílčí závěry:</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extLst>
                  <a:ext uri="{0D108BD9-81ED-4DB2-BD59-A6C34878D82A}">
                    <a16:rowId xmlns:a16="http://schemas.microsoft.com/office/drawing/2014/main" val="621533843"/>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PSP.A1</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Profesně zaměřené studijní programy mají mezi některými vysokými školami stigma „méněcenného“ typu studijního programu. Tento pohled představuje významnou bariéru pro rozšiřování tohoto typu studijních programů v ČR.</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5201199"/>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PSP.A2</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Obavy vysokých škol z negativních dopadů případného zavádění profesně zaměřených studijních programů, například v oblasti prestiže, financování, atd., plynoucí z nejasné komunikace MŠMT v oblasti témat profesně zaměřených studijních programů.</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3040400"/>
                  </a:ext>
                </a:extLst>
              </a:tr>
              <a:tr h="0">
                <a:tc>
                  <a:txBody>
                    <a:bodyPr/>
                    <a:lstStyle/>
                    <a:p>
                      <a:pPr algn="just">
                        <a:spcBef>
                          <a:spcPts val="600"/>
                        </a:spcBef>
                        <a:spcAft>
                          <a:spcPts val="300"/>
                        </a:spcAft>
                      </a:pPr>
                      <a:r>
                        <a:rPr lang="cs-CZ" sz="1200" u="sng">
                          <a:effectLst/>
                          <a:latin typeface="Calibri" panose="020F0502020204030204" pitchFamily="34" charset="0"/>
                          <a:ea typeface="Calibri" panose="020F0502020204030204" pitchFamily="34" charset="0"/>
                          <a:cs typeface="Times New Roman" panose="02020603050405020304" pitchFamily="18" charset="0"/>
                        </a:rPr>
                        <a:t>PSP.A3</a:t>
                      </a:r>
                      <a:endParaRPr lang="cs-CZ"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300"/>
                        </a:spcAft>
                      </a:pPr>
                      <a:r>
                        <a:rPr lang="cs-CZ" sz="1400" i="1" dirty="0">
                          <a:effectLst/>
                          <a:latin typeface="Calibri" panose="020F0502020204030204" pitchFamily="34" charset="0"/>
                          <a:ea typeface="Calibri" panose="020F0502020204030204" pitchFamily="34" charset="0"/>
                          <a:cs typeface="Times New Roman" panose="02020603050405020304" pitchFamily="18" charset="0"/>
                        </a:rPr>
                        <a:t>Existence řady studijních programů, akreditovaných jako akademické studijní programy, které by však ze své podstaty a zaměření mohly být akreditované jako profesní, a naopak.</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5245583"/>
                  </a:ext>
                </a:extLst>
              </a:tr>
            </a:tbl>
          </a:graphicData>
        </a:graphic>
      </p:graphicFrame>
      <p:graphicFrame>
        <p:nvGraphicFramePr>
          <p:cNvPr id="7" name="Tabulka 6">
            <a:extLst>
              <a:ext uri="{FF2B5EF4-FFF2-40B4-BE49-F238E27FC236}">
                <a16:creationId xmlns:a16="http://schemas.microsoft.com/office/drawing/2014/main" id="{3F1FB43D-0039-47D6-B8B1-757FEC2D820C}"/>
              </a:ext>
            </a:extLst>
          </p:cNvPr>
          <p:cNvGraphicFramePr>
            <a:graphicFrameLocks noGrp="1"/>
          </p:cNvGraphicFramePr>
          <p:nvPr>
            <p:extLst>
              <p:ext uri="{D42A27DB-BD31-4B8C-83A1-F6EECF244321}">
                <p14:modId xmlns:p14="http://schemas.microsoft.com/office/powerpoint/2010/main" val="1596758387"/>
              </p:ext>
            </p:extLst>
          </p:nvPr>
        </p:nvGraphicFramePr>
        <p:xfrm>
          <a:off x="238014" y="3790515"/>
          <a:ext cx="11115786" cy="1855597"/>
        </p:xfrm>
        <a:graphic>
          <a:graphicData uri="http://schemas.openxmlformats.org/drawingml/2006/table">
            <a:tbl>
              <a:tblPr firstRow="1" firstCol="1" bandRow="1"/>
              <a:tblGrid>
                <a:gridCol w="1126163">
                  <a:extLst>
                    <a:ext uri="{9D8B030D-6E8A-4147-A177-3AD203B41FA5}">
                      <a16:colId xmlns:a16="http://schemas.microsoft.com/office/drawing/2014/main" val="3583019776"/>
                    </a:ext>
                  </a:extLst>
                </a:gridCol>
                <a:gridCol w="9989623">
                  <a:extLst>
                    <a:ext uri="{9D8B030D-6E8A-4147-A177-3AD203B41FA5}">
                      <a16:colId xmlns:a16="http://schemas.microsoft.com/office/drawing/2014/main" val="2720625400"/>
                    </a:ext>
                  </a:extLst>
                </a:gridCol>
              </a:tblGrid>
              <a:tr h="0">
                <a:tc>
                  <a:txBody>
                    <a:bodyPr/>
                    <a:lstStyle/>
                    <a:p>
                      <a:pPr algn="just">
                        <a:lnSpc>
                          <a:spcPct val="107000"/>
                        </a:lnSpc>
                        <a:spcBef>
                          <a:spcPts val="200"/>
                        </a:spcBef>
                        <a:spcAft>
                          <a:spcPts val="100"/>
                        </a:spcAft>
                      </a:pPr>
                      <a:r>
                        <a:rPr lang="cs-C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Kód</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Bef>
                          <a:spcPts val="200"/>
                        </a:spcBef>
                        <a:spcAft>
                          <a:spcPts val="100"/>
                        </a:spcAft>
                      </a:pPr>
                      <a:r>
                        <a:rPr lang="cs-CZ"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Doporučení</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51857986"/>
                  </a:ext>
                </a:extLst>
              </a:tr>
              <a:tr h="905510">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A.A</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Detailně zpracovat definice profesně zaměřených studijních programů a efektivně tyto definice interpretovat vysokým školám.</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0970602"/>
                  </a:ext>
                </a:extLst>
              </a:tr>
              <a:tr h="0">
                <a:tc>
                  <a:txBody>
                    <a:bodyPr/>
                    <a:lstStyle/>
                    <a:p>
                      <a:pPr algn="l">
                        <a:lnSpc>
                          <a:spcPct val="107000"/>
                        </a:lnSpc>
                        <a:spcBef>
                          <a:spcPts val="200"/>
                        </a:spcBef>
                        <a:spcAft>
                          <a:spcPts val="100"/>
                        </a:spcAft>
                      </a:pPr>
                      <a:r>
                        <a:rPr lang="cs-CZ"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A.B</a:t>
                      </a:r>
                      <a:endParaRPr lang="cs-CZ" sz="140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Bef>
                          <a:spcPts val="200"/>
                        </a:spcBef>
                        <a:spcAft>
                          <a:spcPts val="100"/>
                        </a:spcAft>
                      </a:pPr>
                      <a:r>
                        <a:rPr lang="cs-CZ" sz="1400" dirty="0">
                          <a:solidFill>
                            <a:srgbClr val="000000"/>
                          </a:solidFill>
                          <a:effectLst/>
                          <a:latin typeface="Calibri" panose="020F0502020204030204" pitchFamily="34" charset="0"/>
                          <a:ea typeface="Times New Roman" panose="02020603050405020304" pitchFamily="18" charset="0"/>
                          <a:cs typeface="Segoe UI" panose="020B0502040204020203" pitchFamily="34" charset="0"/>
                        </a:rPr>
                        <a:t>Prostřednictvím efektivní a věcně správné komunikace změnit pohled vysokých škol na profesně zaměřené studijní programy a odstranit tak stigma s nimi spojené. Jasná deklarace MŠMT k budoucímu vývoji a podpoře profesních studijních programů pro eliminaci nejistoty vysokých škol z budoucího vývoje v této oblasti.</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19050" marT="9525"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2305941"/>
                  </a:ext>
                </a:extLst>
              </a:tr>
            </a:tbl>
          </a:graphicData>
        </a:graphic>
      </p:graphicFrame>
    </p:spTree>
    <p:extLst>
      <p:ext uri="{BB962C8B-B14F-4D97-AF65-F5344CB8AC3E}">
        <p14:creationId xmlns:p14="http://schemas.microsoft.com/office/powerpoint/2010/main" val="343840450"/>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10CA98376D84445B27235C23C5DAEEA" ma:contentTypeVersion="3" ma:contentTypeDescription="Vytvoří nový dokument" ma:contentTypeScope="" ma:versionID="26bec60fd599d9bf8ccd2066ea928388">
  <xsd:schema xmlns:xsd="http://www.w3.org/2001/XMLSchema" xmlns:xs="http://www.w3.org/2001/XMLSchema" xmlns:p="http://schemas.microsoft.com/office/2006/metadata/properties" xmlns:ns2="0104a4cd-1400-468e-be1b-c7aad71d7d5a" targetNamespace="http://schemas.microsoft.com/office/2006/metadata/properties" ma:root="true" ma:fieldsID="5b2268967c3d466a78734da71f64c258" ns2:_="">
    <xsd:import namespace="0104a4cd-1400-468e-be1b-c7aad71d7d5a"/>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4a4cd-1400-468e-be1b-c7aad71d7d5a" elementFormDefault="qualified">
    <xsd:import namespace="http://schemas.microsoft.com/office/2006/documentManagement/types"/>
    <xsd:import namespace="http://schemas.microsoft.com/office/infopath/2007/PartnerControls"/>
    <xsd:element name="_dlc_DocId" ma:index="8" nillable="true" ma:displayName="Hodnota ID dokumentu" ma:description="Hodnota ID dokumentu přiřazená této položce" ma:internalName="_dlc_DocId" ma:readOnly="true">
      <xsd:simpleType>
        <xsd:restriction base="dms:Text"/>
      </xsd:simpleType>
    </xsd:element>
    <xsd:element name="_dlc_DocIdUrl" ma:index="9" nillable="true" ma:displayName="ID dokumentu" ma:description="Trvalý odkaz na tento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Zachovat ID" ma:description="Ponechat ID po přidání"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ma:index="11" ma:displayName="Komentář"/>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ct:contentTypeSchema xmlns:ct="http://schemas.microsoft.com/office/2006/metadata/contentType" xmlns:ma="http://schemas.microsoft.com/office/2006/metadata/properties/metaAttributes" ct:_="" ma:_="" ma:contentTypeName="Dokument" ma:contentTypeID="0x01010057DDB228EDFBF942AE2CAB8DCF032849" ma:contentTypeVersion="4" ma:contentTypeDescription="Vytvoří nový dokument" ma:contentTypeScope="" ma:versionID="39b1675a003c671c9f3fe528ac89d4bd">
  <xsd:schema xmlns:xsd="http://www.w3.org/2001/XMLSchema" xmlns:xs="http://www.w3.org/2001/XMLSchema" xmlns:p="http://schemas.microsoft.com/office/2006/metadata/properties" xmlns:ns2="2a76c687-d8d5-4085-ac58-41f8ea85725d" xmlns:ns3="1026970c-2dbf-4e21-8a7a-b329fdc43319" targetNamespace="http://schemas.microsoft.com/office/2006/metadata/properties" ma:root="true" ma:fieldsID="06b4336d4e8c8a1d7aed49b1f4693913" ns2:_="" ns3:_="">
    <xsd:import namespace="2a76c687-d8d5-4085-ac58-41f8ea85725d"/>
    <xsd:import namespace="1026970c-2dbf-4e21-8a7a-b329fdc4331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76c687-d8d5-4085-ac58-41f8ea8572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26970c-2dbf-4e21-8a7a-b329fdc43319" elementFormDefault="qualified">
    <xsd:import namespace="http://schemas.microsoft.com/office/2006/documentManagement/types"/>
    <xsd:import namespace="http://schemas.microsoft.com/office/infopath/2007/PartnerControls"/>
    <xsd:element name="SharedWithUsers" ma:index="10"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CED5F1E-AF48-49C5-9F50-DD86C84452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4a4cd-1400-468e-be1b-c7aad71d7d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EA7C69-78FE-454F-883E-7F4B0B115767}"/>
</file>

<file path=customXml/itemProps3.xml><?xml version="1.0" encoding="utf-8"?>
<ds:datastoreItem xmlns:ds="http://schemas.openxmlformats.org/officeDocument/2006/customXml" ds:itemID="{989BD5FF-256F-4B1A-BE94-0BF733FED5FC}">
  <ds:schemaRefs>
    <ds:schemaRef ds:uri="http://schemas.microsoft.com/sharepoint/v3/contenttype/forms"/>
  </ds:schemaRefs>
</ds:datastoreItem>
</file>

<file path=customXml/itemProps4.xml><?xml version="1.0" encoding="utf-8"?>
<ds:datastoreItem xmlns:ds="http://schemas.openxmlformats.org/officeDocument/2006/customXml" ds:itemID="{FF3A6274-E2F8-4186-8B25-85711B29322D}">
  <ds:schemaRefs>
    <ds:schemaRef ds:uri="http://schemas.microsoft.com/office/infopath/2007/PartnerControls"/>
    <ds:schemaRef ds:uri="http://purl.org/dc/elements/1.1/"/>
    <ds:schemaRef ds:uri="http://purl.org/dc/terms/"/>
    <ds:schemaRef ds:uri="http://www.w3.org/XML/1998/namespace"/>
    <ds:schemaRef ds:uri="http://schemas.microsoft.com/office/2006/documentManagement/types"/>
    <ds:schemaRef ds:uri="http://purl.org/dc/dcmitype/"/>
    <ds:schemaRef ds:uri="http://schemas.openxmlformats.org/package/2006/metadata/core-properties"/>
    <ds:schemaRef ds:uri="0104a4cd-1400-468e-be1b-c7aad71d7d5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3414</TotalTime>
  <Words>6043</Words>
  <Application>Microsoft Office PowerPoint</Application>
  <PresentationFormat>Širokoúhlá obrazovka</PresentationFormat>
  <Paragraphs>354</Paragraphs>
  <Slides>26</Slides>
  <Notes>16</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26</vt:i4>
      </vt:variant>
    </vt:vector>
  </HeadingPairs>
  <TitlesOfParts>
    <vt:vector size="32" baseType="lpstr">
      <vt:lpstr>Arial</vt:lpstr>
      <vt:lpstr>Calibri</vt:lpstr>
      <vt:lpstr>Calibri Light</vt:lpstr>
      <vt:lpstr>Segoe UI</vt:lpstr>
      <vt:lpstr>Wingdings</vt:lpstr>
      <vt:lpstr>Motiv Office</vt:lpstr>
      <vt:lpstr>TITSMSMT933: Hodnocení dopadu systémových změn ve vysokém školství od roku 2016</vt:lpstr>
      <vt:lpstr>Zadání analytického úkolu:</vt:lpstr>
      <vt:lpstr>Průběh realizace analytického úkolu:</vt:lpstr>
      <vt:lpstr>Prezentace aplikace PowerPoint</vt:lpstr>
      <vt:lpstr>Závěry v oblasti profesně zaměřených studijních programů:</vt:lpstr>
      <vt:lpstr>Závěry v oblasti profesně zaměřených studijních programů:</vt:lpstr>
      <vt:lpstr>Závěry v oblasti profesně zaměřených studijních programů:</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Závěry v oblasti institucionální akreditace:</vt:lpstr>
      <vt:lpstr>Závěry v oblasti institucionální akreditace:</vt:lpstr>
      <vt:lpstr>Prezentace aplikace PowerPoint</vt:lpstr>
      <vt:lpstr>Prezentace aplikace PowerPoint</vt:lpstr>
      <vt:lpstr>Závěry v oblasti vnitřních systémů zajišťování kvality:</vt:lpstr>
      <vt:lpstr>Závěry v oblasti vnitřních systémů zajišťování kvality:</vt:lpstr>
      <vt:lpstr>Závěry v oblasti vnitřních systémů zajišťování kvality:</vt:lpstr>
      <vt:lpstr>Prezentace aplikace PowerPoint</vt:lpstr>
      <vt:lpstr>Prezentace aplikace PowerPoint</vt:lpstr>
      <vt:lpstr>Prezentace aplikace PowerPoint</vt:lpstr>
      <vt:lpstr>Prezentace aplikace PowerPoint</vt:lpstr>
      <vt:lpstr>Prezentace aplikace PowerPoint</vt:lpstr>
      <vt:lpstr>Děkujeme za pozornost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Petr Proske</dc:creator>
  <cp:lastModifiedBy>Petr Proske</cp:lastModifiedBy>
  <cp:revision>125</cp:revision>
  <cp:lastPrinted>2019-06-11T14:23:21Z</cp:lastPrinted>
  <dcterms:created xsi:type="dcterms:W3CDTF">2018-09-17T10:14:12Z</dcterms:created>
  <dcterms:modified xsi:type="dcterms:W3CDTF">2022-03-30T06:53:40Z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0x01010057DDB228EDFBF942AE2CAB8DCF032849</vt:lpwstr>
  </property>
  <property fmtid="{D5CDD505-2E9C-101B-9397-08002B2CF9AE}" pid="3" name="_dlc_DocIdItemGuid">
    <vt:lpwstr>d8452473-5444-4c75-9c33-1569158ad749</vt:lpwstr>
  </property>
</Properties>
</file>