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30" r:id="rId2"/>
    <p:sldId id="671" r:id="rId3"/>
    <p:sldId id="745" r:id="rId4"/>
    <p:sldId id="839" r:id="rId5"/>
    <p:sldId id="686" r:id="rId6"/>
    <p:sldId id="835" r:id="rId7"/>
    <p:sldId id="840" r:id="rId8"/>
    <p:sldId id="688" r:id="rId9"/>
    <p:sldId id="841" r:id="rId10"/>
    <p:sldId id="836" r:id="rId11"/>
    <p:sldId id="829" r:id="rId12"/>
    <p:sldId id="692" r:id="rId13"/>
    <p:sldId id="810" r:id="rId14"/>
    <p:sldId id="852" r:id="rId15"/>
    <p:sldId id="842" r:id="rId16"/>
    <p:sldId id="823" r:id="rId17"/>
    <p:sldId id="824" r:id="rId18"/>
    <p:sldId id="806" r:id="rId19"/>
    <p:sldId id="844" r:id="rId20"/>
    <p:sldId id="845" r:id="rId21"/>
    <p:sldId id="846" r:id="rId22"/>
    <p:sldId id="847" r:id="rId23"/>
    <p:sldId id="848" r:id="rId24"/>
    <p:sldId id="849" r:id="rId25"/>
    <p:sldId id="850" r:id="rId26"/>
    <p:sldId id="851" r:id="rId27"/>
    <p:sldId id="805" r:id="rId28"/>
    <p:sldId id="821" r:id="rId29"/>
    <p:sldId id="838" r:id="rId30"/>
    <p:sldId id="672" r:id="rId31"/>
  </p:sldIdLst>
  <p:sldSz cx="12192000" cy="6858000"/>
  <p:notesSz cx="6886575" cy="100171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9D1F69-6A5F-631F-0C9B-7901DDE10120}" name="Křeček Pavel" initials="KP" userId="S::krecekp@msmt.cz::ab834fc3-ad00-479d-b231-29b953f25c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89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Změny financování </a:t>
            </a:r>
            <a:br>
              <a:rPr lang="cs-CZ"/>
            </a:br>
            <a:r>
              <a:rPr lang="cs-CZ"/>
              <a:t>regionálního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022800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80462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9599" y="1825625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  <a:lvl2pPr marL="108000" indent="0">
              <a:buNone/>
              <a:defRPr/>
            </a:lvl2pPr>
            <a:lvl3pPr marL="612000" indent="-180000">
              <a:defRPr/>
            </a:lvl3pPr>
            <a:lvl4pPr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>
              <a:buFont typeface="Arial" panose="020B0604020202020204" pitchFamily="34" charset="0"/>
              <a:buNone/>
              <a:defRPr baseline="0"/>
            </a:lvl5pPr>
            <a:lvl6pPr marL="1260000"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</a:lstStyle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  <a:p>
            <a:pPr lvl="2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6678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667" y="944564"/>
            <a:ext cx="10515600" cy="60991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2100" baseline="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 userDrawn="1"/>
        </p:nvGraphicFramePr>
        <p:xfrm>
          <a:off x="729599" y="3546686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322085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461595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286468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713302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04159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019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39826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21575588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9599" y="1825625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4"/>
          </p:nvPr>
        </p:nvSpPr>
        <p:spPr>
          <a:xfrm>
            <a:off x="719667" y="4636559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076174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9599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0964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80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78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3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871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23BD8D3-A9DD-40CB-A396-ADCE34852C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21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2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595">
          <p15:clr>
            <a:srgbClr val="F26B43"/>
          </p15:clr>
        </p15:guide>
        <p15:guide id="4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smt.gov.cz/uploads/vestniky/MSMT_06_2024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smt.gov.cz/dokumenty/vestnik-msmt-05-202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skolstvi-v-cr/ekonomika-skolstvi/prezentace-k-reforme-financovani-regionalniho-skolstvi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Anezka.Vysinska@msmt.cz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smt.cz/vzdelavani/skolstvi-v-cr/statistika-skolstvi" TargetMode="External"/><Relationship Id="rId3" Type="http://schemas.openxmlformats.org/officeDocument/2006/relationships/hyperlink" Target="https://www.msmt.cz/vzdelavani/skolstvi-v-cr/ekonomika-skolstvi/normativy-1" TargetMode="External"/><Relationship Id="rId7" Type="http://schemas.openxmlformats.org/officeDocument/2006/relationships/hyperlink" Target="https://www.msmt.cz/vzdelavani/skolstvi-v-cr/ekonomika-skolstvi/prezentace-k-reforme-financovani-regionalniho-skolstvi" TargetMode="External"/><Relationship Id="rId2" Type="http://schemas.openxmlformats.org/officeDocument/2006/relationships/hyperlink" Target="https://www.msmt.cz/vzdelavani/skolstvi-v-cr/ekonomika-skolstvi/rozpoc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smt.cz/vzdelavani/skolstvi-v-cr/ekonomika-skolstvi/metodiky-k-reforme-financovani-regionalniho-skolstvi" TargetMode="External"/><Relationship Id="rId5" Type="http://schemas.openxmlformats.org/officeDocument/2006/relationships/hyperlink" Target="https://www.msmt.cz/dokumenty/smernice-ministerstva-skolstvi-mladeze-a-telovychovy-c-j" TargetMode="External"/><Relationship Id="rId4" Type="http://schemas.openxmlformats.org/officeDocument/2006/relationships/hyperlink" Target="https://www.msmt.cz/ministerstvo/urednik" TargetMode="External"/><Relationship Id="rId9" Type="http://schemas.openxmlformats.org/officeDocument/2006/relationships/hyperlink" Target="http://toiler.uiv.cz/help/rgs.as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357" y="1119591"/>
            <a:ext cx="7824000" cy="1614278"/>
          </a:xfrm>
        </p:spPr>
        <p:txBody>
          <a:bodyPr/>
          <a:lstStyle/>
          <a:p>
            <a:r>
              <a:rPr lang="cs-CZ" cap="all" dirty="0">
                <a:latin typeface="Calibri"/>
                <a:cs typeface="Calibri"/>
              </a:rPr>
              <a:t>seminář k problematice financování škol a školských zařízení zřizovaných obcemi a dobrovolnými svazky obcí  </a:t>
            </a:r>
            <a:endParaRPr lang="cs-CZ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cs-CZ" dirty="0">
                <a:latin typeface="Calibri"/>
                <a:cs typeface="Calibri"/>
              </a:rPr>
              <a:t>18. ZÁŘÍ 2024</a:t>
            </a:r>
          </a:p>
          <a:p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9376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1EB50-3CBB-6E3B-F678-58A818A7F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rozpočtu školám a školským zařízením od 1. 9.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D039CC-DFFD-83D3-732D-50E06F5B7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Postup je dán směrnicí MŠMT – právnická osoba zřízená obcí žádá KÚ prostřednictvím OÚ ORP</a:t>
            </a:r>
          </a:p>
          <a:p>
            <a:r>
              <a:rPr lang="cs-CZ" dirty="0"/>
              <a:t>Požadavky na zvýšení rozpočtu je nutno posuzovat za celou právnickou osobu jako celku</a:t>
            </a:r>
          </a:p>
          <a:p>
            <a:r>
              <a:rPr lang="cs-CZ" dirty="0"/>
              <a:t>Změny v důsledku snížení </a:t>
            </a:r>
            <a:r>
              <a:rPr lang="cs-CZ" dirty="0" err="1"/>
              <a:t>PHmax</a:t>
            </a:r>
            <a:r>
              <a:rPr lang="cs-CZ" dirty="0"/>
              <a:t> v základních školách – jak postupovat</a:t>
            </a:r>
          </a:p>
          <a:p>
            <a:r>
              <a:rPr lang="cs-CZ" dirty="0"/>
              <a:t>Zvýšení rozsahu pedagogické práce v MŠ, ZŠ a ŠD</a:t>
            </a:r>
          </a:p>
          <a:p>
            <a:pPr lvl="2" algn="just">
              <a:spcAft>
                <a:spcPts val="800"/>
              </a:spcAft>
            </a:pPr>
            <a:r>
              <a:rPr lang="cs-CZ" dirty="0"/>
              <a:t>s pedagogem je uzavřena pracovní smlouva, tj. dochází ke zvýšení </a:t>
            </a:r>
            <a:r>
              <a:rPr lang="cs-CZ" dirty="0" err="1"/>
              <a:t>PHškoly</a:t>
            </a:r>
            <a:r>
              <a:rPr lang="cs-CZ" dirty="0"/>
              <a:t> v rámci </a:t>
            </a:r>
            <a:r>
              <a:rPr lang="cs-CZ" dirty="0" err="1"/>
              <a:t>PHmax</a:t>
            </a:r>
            <a:r>
              <a:rPr lang="cs-CZ" dirty="0"/>
              <a:t> (resp. </a:t>
            </a:r>
            <a:r>
              <a:rPr lang="cs-CZ" dirty="0" err="1"/>
              <a:t>PHasistent</a:t>
            </a:r>
            <a:r>
              <a:rPr lang="cs-CZ" dirty="0"/>
              <a:t> v rámci </a:t>
            </a:r>
            <a:r>
              <a:rPr lang="cs-CZ" dirty="0" err="1"/>
              <a:t>PHAmax</a:t>
            </a:r>
            <a:r>
              <a:rPr lang="cs-CZ" dirty="0"/>
              <a:t>) 	</a:t>
            </a:r>
            <a:r>
              <a:rPr lang="cs-CZ" i="1" dirty="0"/>
              <a:t>(tyto změny může KÚ zohlednit v žádosti podle kritéria II.5)</a:t>
            </a:r>
          </a:p>
          <a:p>
            <a:pPr lvl="2" algn="just">
              <a:spcAft>
                <a:spcPts val="800"/>
              </a:spcAft>
            </a:pPr>
            <a:r>
              <a:rPr lang="cs-CZ" dirty="0"/>
              <a:t>s pedagogem je uzavřena DPČ/DPP a hodiny jsou v rámci </a:t>
            </a:r>
            <a:r>
              <a:rPr lang="cs-CZ" dirty="0" err="1"/>
              <a:t>PHmax</a:t>
            </a:r>
            <a:r>
              <a:rPr lang="cs-CZ" dirty="0"/>
              <a:t> (resp. </a:t>
            </a:r>
            <a:r>
              <a:rPr lang="cs-CZ" dirty="0" err="1"/>
              <a:t>PHAmax</a:t>
            </a:r>
            <a:r>
              <a:rPr lang="cs-CZ" dirty="0"/>
              <a:t>) – zvýšení prostředků na OON vč. příslušenství</a:t>
            </a:r>
          </a:p>
          <a:p>
            <a:pPr lvl="2">
              <a:spcAft>
                <a:spcPts val="800"/>
              </a:spcAft>
            </a:pPr>
            <a:r>
              <a:rPr lang="cs-CZ" dirty="0"/>
              <a:t>Vykazuje se v odpovídajících oddílech výkazu P 1c-01 k 30. 9. 2024</a:t>
            </a:r>
          </a:p>
          <a:p>
            <a:r>
              <a:rPr lang="cs-CZ" dirty="0"/>
              <a:t>Změny ve školských zařízeních, ZUŠ a nepedagogické práci lze zohlednit při změně výkonů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79018C-20A4-9BA5-A38A-8BF7FEF1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944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EA94B-901D-09E3-A116-5D5B3515A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Podpůrná opatření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9B481D-10DD-5563-28F7-CCCA659F9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Nárůst výdajů za podpůrná opatření za všechny zřizovatele v průběhu roku 2024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71C383E-CDF8-27E0-F659-8F559131F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11</a:t>
            </a:fld>
            <a:endParaRPr lang="cs-CZ"/>
          </a:p>
        </p:txBody>
      </p:sp>
      <p:graphicFrame>
        <p:nvGraphicFramePr>
          <p:cNvPr id="6" name="Zástupný obsah 4">
            <a:extLst>
              <a:ext uri="{FF2B5EF4-FFF2-40B4-BE49-F238E27FC236}">
                <a16:creationId xmlns:a16="http://schemas.microsoft.com/office/drawing/2014/main" id="{A6718297-7DAC-733B-A027-C923DD9AE9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250184"/>
              </p:ext>
            </p:extLst>
          </p:nvPr>
        </p:nvGraphicFramePr>
        <p:xfrm>
          <a:off x="1048410" y="2293698"/>
          <a:ext cx="9646603" cy="3001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62333">
                  <a:extLst>
                    <a:ext uri="{9D8B030D-6E8A-4147-A177-3AD203B41FA5}">
                      <a16:colId xmlns:a16="http://schemas.microsoft.com/office/drawing/2014/main" val="2005221927"/>
                    </a:ext>
                  </a:extLst>
                </a:gridCol>
                <a:gridCol w="1054359">
                  <a:extLst>
                    <a:ext uri="{9D8B030D-6E8A-4147-A177-3AD203B41FA5}">
                      <a16:colId xmlns:a16="http://schemas.microsoft.com/office/drawing/2014/main" val="775522695"/>
                    </a:ext>
                  </a:extLst>
                </a:gridCol>
                <a:gridCol w="1156996">
                  <a:extLst>
                    <a:ext uri="{9D8B030D-6E8A-4147-A177-3AD203B41FA5}">
                      <a16:colId xmlns:a16="http://schemas.microsoft.com/office/drawing/2014/main" val="3718829552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714328242"/>
                    </a:ext>
                  </a:extLst>
                </a:gridCol>
                <a:gridCol w="1138335">
                  <a:extLst>
                    <a:ext uri="{9D8B030D-6E8A-4147-A177-3AD203B41FA5}">
                      <a16:colId xmlns:a16="http://schemas.microsoft.com/office/drawing/2014/main" val="1901332963"/>
                    </a:ext>
                  </a:extLst>
                </a:gridCol>
                <a:gridCol w="1063690">
                  <a:extLst>
                    <a:ext uri="{9D8B030D-6E8A-4147-A177-3AD203B41FA5}">
                      <a16:colId xmlns:a16="http://schemas.microsoft.com/office/drawing/2014/main" val="4024713203"/>
                    </a:ext>
                  </a:extLst>
                </a:gridCol>
                <a:gridCol w="991176">
                  <a:extLst>
                    <a:ext uri="{9D8B030D-6E8A-4147-A177-3AD203B41FA5}">
                      <a16:colId xmlns:a16="http://schemas.microsoft.com/office/drawing/2014/main" val="285973500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NIV celkem </a:t>
                      </a:r>
                    </a:p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v 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MP vč. </a:t>
                      </a:r>
                      <a:r>
                        <a:rPr lang="cs-CZ" sz="1200" u="none" strike="noStrike" dirty="0" err="1">
                          <a:effectLst/>
                        </a:rPr>
                        <a:t>odv</a:t>
                      </a:r>
                      <a:r>
                        <a:rPr lang="cs-CZ" sz="12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v 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Platy bez odv. v Kč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Odvody celkem v 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ONIV v 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Limit </a:t>
                      </a:r>
                      <a:r>
                        <a:rPr lang="cs-CZ" sz="1200" u="none" strike="noStrike" dirty="0" err="1">
                          <a:effectLst/>
                        </a:rPr>
                        <a:t>zam</a:t>
                      </a:r>
                      <a:r>
                        <a:rPr lang="cs-CZ" sz="1200" u="none" strike="noStrike" dirty="0">
                          <a:effectLst/>
                        </a:rPr>
                        <a:t>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1181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Podpůrná opatření poskytovaná od ledna 2024 *)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11 123 056 616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11 119 986 066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8 249 237 036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2 870 749 030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3 070 550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23 442,77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127971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Podpůrná opatření poskytovaná od února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144 990 361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141 674 011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105 099 191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36 574 820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3 316 350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292,60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528645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Podpůrná opatření poskytovaná od března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85 130 060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82 539 110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61 230 652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21 308 458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2 590 950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168,25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314633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Podpůrná opatření poskytovaná od dubna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72 637 126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70 553 226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52 339 079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18 214 148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2 083 900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146,04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471334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Podpůrná opatření poskytovaná od května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44 526 288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42 445 738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31 487 852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10 957 886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2 080 550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265197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Podpůrná opatření poskytovaná od června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7 707 795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6 158 795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4 568 790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1 590 005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1 549 000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577751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Podpůrná opatření poskytovaná od července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-67 581 036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-68 872 486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-51 092 265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-17 780 222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1 291 450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-141,80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887138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Podpůrná opatření poskytovaná od srpna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-21 957 363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-22 175 163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-16 450 398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-5 724 765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217 800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-46,84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0521712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Podpůrná opatření poskytovaná od září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125 209 659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104 256 229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77 341 398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26 914 831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20 953 430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214,11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2326672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Celkem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11 513 719 507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11 476 565 527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8 513 761 334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2 962 804 193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37 153 980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24 173,01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706594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75D1F66F-FFF9-33C3-63CF-EE65E39DB6A5}"/>
              </a:ext>
            </a:extLst>
          </p:cNvPr>
          <p:cNvSpPr txBox="1"/>
          <p:nvPr/>
        </p:nvSpPr>
        <p:spPr>
          <a:xfrm>
            <a:off x="1048410" y="5417957"/>
            <a:ext cx="5539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*) zahrnuta všechna podpůrná opatření poskytovaná k 1. 1. 2024</a:t>
            </a:r>
          </a:p>
        </p:txBody>
      </p:sp>
    </p:spTree>
    <p:extLst>
      <p:ext uri="{BB962C8B-B14F-4D97-AF65-F5344CB8AC3E}">
        <p14:creationId xmlns:p14="http://schemas.microsoft.com/office/powerpoint/2010/main" val="1730628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7EBDD-EF12-5E2C-F808-D2EE7E8DA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poskytnuté finanční prostředky školám v roce 2024 </a:t>
            </a:r>
            <a:br>
              <a:rPr lang="cs-CZ" dirty="0"/>
            </a:br>
            <a:r>
              <a:rPr lang="cs-CZ" dirty="0"/>
              <a:t>Ukrajinský asistent pedagoga – období leden až srpen 2024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208ECA7E-36AB-7581-C042-A11563467B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262588"/>
              </p:ext>
            </p:extLst>
          </p:nvPr>
        </p:nvGraphicFramePr>
        <p:xfrm>
          <a:off x="2004291" y="1632495"/>
          <a:ext cx="6176741" cy="4344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1727">
                  <a:extLst>
                    <a:ext uri="{9D8B030D-6E8A-4147-A177-3AD203B41FA5}">
                      <a16:colId xmlns:a16="http://schemas.microsoft.com/office/drawing/2014/main" val="252107303"/>
                    </a:ext>
                  </a:extLst>
                </a:gridCol>
                <a:gridCol w="2262507">
                  <a:extLst>
                    <a:ext uri="{9D8B030D-6E8A-4147-A177-3AD203B41FA5}">
                      <a16:colId xmlns:a16="http://schemas.microsoft.com/office/drawing/2014/main" val="1783685973"/>
                    </a:ext>
                  </a:extLst>
                </a:gridCol>
                <a:gridCol w="2262507">
                  <a:extLst>
                    <a:ext uri="{9D8B030D-6E8A-4147-A177-3AD203B41FA5}">
                      <a16:colId xmlns:a16="http://schemas.microsoft.com/office/drawing/2014/main" val="2085260270"/>
                    </a:ext>
                  </a:extLst>
                </a:gridCol>
              </a:tblGrid>
              <a:tr h="29151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Kraj 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NIV celkem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platy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extLst>
                  <a:ext uri="{0D108BD9-81ED-4DB2-BD59-A6C34878D82A}">
                    <a16:rowId xmlns:a16="http://schemas.microsoft.com/office/drawing/2014/main" val="487324848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hl. m. Praha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53 082 449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39 378 680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6100328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Středočeský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27 553 059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20 439 960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4099509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Jihočeský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10 429 690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7 737 160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3781981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Plzeňský 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9 184 354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6 813 320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16004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Karlovarský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7 783 350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5 774 000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2655794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Ústecký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11 363 691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8 430 040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0263112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Liberecký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13 543 029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10 046 760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5895630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Královéhradecký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9 807 021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7 275 240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7429068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Pardubický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8 561 685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6 351 400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8709141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Vysočina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6 693 682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4 965 640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8149770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Jihomoravský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17 279 037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12 818 280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5646139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Olomoucký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6 693 681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4 965 640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8397084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Zlínský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5 292 678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3 926 320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8854638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Moravskoslezský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11 830 692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8 776 480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3852887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u="none" strike="noStrike" dirty="0">
                          <a:effectLst/>
                        </a:rPr>
                        <a:t>  CELKEM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199 098 098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147 698 920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6882409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4E7AD8A-488E-C33A-8E08-5F4F551BF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269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2BCED-5D17-4969-5E25-43FDE3C1C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finanční prostředky na adaptační a integrační aktivity cizinců s dočasnou ochranou ve školách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104A30-7ED1-1BEA-8401-DB0F91A99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39900"/>
            <a:ext cx="10515600" cy="4351338"/>
          </a:xfrm>
        </p:spPr>
        <p:txBody>
          <a:bodyPr/>
          <a:lstStyle/>
          <a:p>
            <a:r>
              <a:rPr lang="cs-CZ" dirty="0"/>
              <a:t>Zveřejněno ve Věstníku MŠMT 20. června 2024 – </a:t>
            </a:r>
            <a:r>
              <a:rPr lang="cs-CZ" dirty="0">
                <a:hlinkClick r:id="rId2"/>
              </a:rPr>
              <a:t>MSMT_06_2024.pdf (gov.cz)</a:t>
            </a:r>
            <a:endParaRPr lang="cs-CZ" dirty="0"/>
          </a:p>
          <a:p>
            <a:r>
              <a:rPr lang="cs-CZ" dirty="0"/>
              <a:t>Školy s větším zastoupením ukrajinských dětí a žáků – alespoň 10 cizinců s dočasnou ochranou a zároveň tvoří podíl těchto cizinců alespoň 10 % ze všech dětí a žáků právnické osoby</a:t>
            </a:r>
          </a:p>
          <a:p>
            <a:r>
              <a:rPr lang="cs-CZ" dirty="0"/>
              <a:t>Období září až prosinec 2024.</a:t>
            </a:r>
          </a:p>
          <a:p>
            <a:r>
              <a:rPr lang="cs-CZ" dirty="0"/>
              <a:t>Použití prostředků na:</a:t>
            </a:r>
          </a:p>
          <a:p>
            <a:pPr lvl="2"/>
            <a:r>
              <a:rPr lang="cs-CZ" dirty="0"/>
              <a:t>platy, ostatní osobní náklady, zákonné odvody a příděl do fondu kulturních a sociálních potřeb pedagogických pracovníků a nepedagogických zaměstnanců, jejichž náplní práce je podpora adaptace a integrace cizinců s dočasnou ochranou ve škole</a:t>
            </a:r>
          </a:p>
          <a:p>
            <a:pPr lvl="2">
              <a:spcAft>
                <a:spcPts val="800"/>
              </a:spcAft>
            </a:pPr>
            <a:r>
              <a:rPr lang="cs-CZ" dirty="0"/>
              <a:t>ostatní neinvestiční výdaje podporující adaptační a integrační aktivity (učebnice, učební pomůcky, DVPP a další výdaje vymezené v § 160, odst. 1 písm. c) a d) školského zákona)</a:t>
            </a:r>
          </a:p>
          <a:p>
            <a:r>
              <a:rPr lang="cs-CZ" dirty="0"/>
              <a:t>Prostředky budou školám poskytnuty krajskými úřady/MHMP nejpozději do 15. října 2024 – účelový znak 33 095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F9AF81-252F-F81B-BA68-36838DBF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810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7898C4-7F4B-F1A2-41C5-0C06E8B2E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finanční prostředky na adaptační a integrační aktivity cizinců s dočasnou ochranou ve školách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38DEEA-6330-AE1B-95DB-25F473995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finanční prostředky jsou stanoveny právnickým osobám na základě již proběhlého sběru v dubnu 2024, a není možné zahrnout jiné právnické osoby. </a:t>
            </a:r>
          </a:p>
          <a:p>
            <a:endParaRPr lang="cs-CZ" dirty="0"/>
          </a:p>
          <a:p>
            <a:r>
              <a:rPr lang="cs-CZ" dirty="0"/>
              <a:t>Každá právnická osoba si určí sama, kolik prostředků použije pro pedagogické pracovníky, nepedagogické zaměstnance a ostatní neinvestiční výdaje.</a:t>
            </a:r>
          </a:p>
          <a:p>
            <a:r>
              <a:rPr lang="cs-CZ" dirty="0"/>
              <a:t>Každá právnická osoba rozdělí finanční prostředky mezi jednotlivé ukazatele (platy, OON, odvody, příděl do FKSP, ONIV) dle svého uvážení. Výše odvodů (33,8 %) a přídělu do FKSP (1 %) pak musí odpovídat použitému objemu prostředků na platy a OON.</a:t>
            </a:r>
          </a:p>
          <a:p>
            <a:r>
              <a:rPr lang="cs-CZ" dirty="0"/>
              <a:t>Závazné ukazatele se u těchto prostředků nestanovují, není tedy třeba o změnu jejich žádat. </a:t>
            </a:r>
          </a:p>
          <a:p>
            <a:r>
              <a:rPr lang="cs-CZ" dirty="0"/>
              <a:t>Závazný je pouze účel, na který lze finanční prostředky použít – uvedeno ve Věstníku MŠMT.</a:t>
            </a:r>
          </a:p>
          <a:p>
            <a:r>
              <a:rPr lang="cs-CZ" dirty="0"/>
              <a:t>Právnická osoba vykáže použití prostředků na platy a OON ve výkaze P 1-01 dle skutečnosti.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E089C56-4E10-7F80-7E3C-9020DAB6F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316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052C25-47AA-D1E6-17A2-FEA76E548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prostředky na adaptační a integrační aktivity cizinců s dočasnou ochranou ve školách</a:t>
            </a:r>
            <a:endParaRPr lang="cs-CZ" dirty="0">
              <a:highlight>
                <a:srgbClr val="FFFF00"/>
              </a:highlight>
            </a:endParaRP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25C3D7D0-469E-EA2C-6B45-D313708DCE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005754"/>
              </p:ext>
            </p:extLst>
          </p:nvPr>
        </p:nvGraphicFramePr>
        <p:xfrm>
          <a:off x="3807252" y="1660782"/>
          <a:ext cx="4114438" cy="442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190">
                  <a:extLst>
                    <a:ext uri="{9D8B030D-6E8A-4147-A177-3AD203B41FA5}">
                      <a16:colId xmlns:a16="http://schemas.microsoft.com/office/drawing/2014/main" val="2754774703"/>
                    </a:ext>
                  </a:extLst>
                </a:gridCol>
                <a:gridCol w="1980248">
                  <a:extLst>
                    <a:ext uri="{9D8B030D-6E8A-4147-A177-3AD203B41FA5}">
                      <a16:colId xmlns:a16="http://schemas.microsoft.com/office/drawing/2014/main" val="3562281509"/>
                    </a:ext>
                  </a:extLst>
                </a:gridCol>
              </a:tblGrid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8459" marR="8459" marT="845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NIV celkem v Kč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530241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hl. m. Praha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16 146 000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1189271205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Středočeský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  4 157 250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675664879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Jihočeský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  2 006 750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1982844258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Plzeňský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  5 261 250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1412084123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Karlovarský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  4 766 750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465461634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Ústecký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  2 512 750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1070782257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Liberecký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  2 449 500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2300836475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Královehradecký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  1 293 750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3055221047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Pardubický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  1 581 250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3520734720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Kraj Vysočina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  2 035 500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2606745532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Jihomoravský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  4 128 500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2256457585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Olomoucký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     195 500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1411127330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Zlínský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     345 000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4098041111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Moravskoslezský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u="none" strike="noStrike" dirty="0">
                          <a:effectLst/>
                        </a:rPr>
                        <a:t>         2 093 000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3033079507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Celkem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       48 972 750 Kč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/>
                </a:tc>
                <a:extLst>
                  <a:ext uri="{0D108BD9-81ED-4DB2-BD59-A6C34878D82A}">
                    <a16:rowId xmlns:a16="http://schemas.microsoft.com/office/drawing/2014/main" val="3581180812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4FB2FA1-B321-4858-B00B-344FD8916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325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2BCED-5D17-4969-5E25-43FDE3C1C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Provázející učitelé ve školách v roce 2024 – pouze školy zapojené do pokusného ověřování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104A30-7ED1-1BEA-8401-DB0F91A99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39900"/>
            <a:ext cx="10515600" cy="4351338"/>
          </a:xfrm>
        </p:spPr>
        <p:txBody>
          <a:bodyPr/>
          <a:lstStyle/>
          <a:p>
            <a:pPr algn="just"/>
            <a:r>
              <a:rPr lang="en-US" dirty="0"/>
              <a:t>M</a:t>
            </a:r>
            <a:r>
              <a:rPr lang="cs-CZ" dirty="0"/>
              <a:t>ŠMT poskytne na období září až prosinec 2024 na základě § 161 odst. 7 školského zákona další finanční prostředky na financování provázejících učitelů a zajištění pedagogických praxí v mateřských, základních a středních školách zřízených krajem, obcí nebo dobrovolným svazkem obcí</a:t>
            </a:r>
          </a:p>
          <a:p>
            <a:pPr algn="just"/>
            <a:r>
              <a:rPr lang="cs-CZ" dirty="0"/>
              <a:t>Podmínky, kritéria a účel byly zveřejněny ve Věstníku MŠMT 05/2024 dne 3. června 2024</a:t>
            </a:r>
          </a:p>
          <a:p>
            <a:pPr marL="396000" lvl="3" indent="0" algn="just">
              <a:spcAft>
                <a:spcPts val="800"/>
              </a:spcAft>
              <a:buNone/>
            </a:pPr>
            <a:r>
              <a:rPr lang="cs-CZ" dirty="0">
                <a:hlinkClick r:id="rId2"/>
              </a:rPr>
              <a:t>https://msmt.gov.cz/dokumenty/vestnik-msmt-05-2024</a:t>
            </a:r>
            <a:endParaRPr lang="cs-CZ" dirty="0"/>
          </a:p>
          <a:p>
            <a:pPr marL="396000" lvl="3" indent="0" algn="just">
              <a:spcAft>
                <a:spcPts val="800"/>
              </a:spcAft>
              <a:buNone/>
            </a:pPr>
            <a:r>
              <a:rPr lang="cs-CZ" dirty="0"/>
              <a:t>Údaje předají právnické osoby v mimořádném šetření prostřednictvím systému pro sběr dat od 16. do 30. září 2024</a:t>
            </a:r>
            <a:endParaRPr lang="en-US" dirty="0"/>
          </a:p>
          <a:p>
            <a:pPr algn="just"/>
            <a:r>
              <a:rPr lang="cs-CZ" dirty="0"/>
              <a:t>Prostředky budou zaslány na účty krajů v říjnu 2024 pod samostatným ÚZ</a:t>
            </a:r>
          </a:p>
          <a:p>
            <a:pPr algn="just"/>
            <a:r>
              <a:rPr lang="cs-CZ" dirty="0"/>
              <a:t>Další finanční prostředky budou právnickým osobám krajskými úřady a MHMP poskytnuty nejpozději do 30. listopadu 2024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F9AF81-252F-F81B-BA68-36838DBF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366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357" y="1119591"/>
            <a:ext cx="7824000" cy="2467992"/>
          </a:xfrm>
        </p:spPr>
        <p:txBody>
          <a:bodyPr/>
          <a:lstStyle/>
          <a:p>
            <a:r>
              <a:rPr lang="cs-CZ" cap="all" dirty="0">
                <a:latin typeface="Calibri"/>
                <a:cs typeface="Calibri"/>
              </a:rPr>
              <a:t>Legislativní změny</a:t>
            </a:r>
            <a:br>
              <a:rPr lang="cs-CZ" cap="all" dirty="0">
                <a:latin typeface="Calibri"/>
                <a:cs typeface="Calibri"/>
              </a:rPr>
            </a:br>
            <a:endParaRPr lang="cs-CZ" cap="all" dirty="0">
              <a:latin typeface="Calibri"/>
              <a:cs typeface="Calibri"/>
            </a:endParaRPr>
          </a:p>
          <a:p>
            <a:endParaRPr lang="cs-CZ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0FAFEDF-1793-AC0E-8316-4002DA00E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866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2868B-1CF1-867B-D51B-050AD2FAA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změny v roce 2024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6803E3-BFAD-7468-09DD-3EDAE38A2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cs-CZ" dirty="0"/>
              <a:t>Účinnost od 1. září 2024</a:t>
            </a:r>
          </a:p>
          <a:p>
            <a:r>
              <a:rPr lang="cs-CZ" dirty="0"/>
              <a:t>Nařízení vlády č. 123/2018 Sb., o stanovení maximálního počtu hodin výuky financovaného ze státního rozpočtu pro základní školu, střední školu a konzervatoř zřizovanou krajem, obcí nebo svazkem obcí – snížení </a:t>
            </a:r>
            <a:r>
              <a:rPr lang="cs-CZ" dirty="0" err="1"/>
              <a:t>PHmax</a:t>
            </a:r>
            <a:r>
              <a:rPr lang="cs-CZ" dirty="0"/>
              <a:t> cca o 5 %</a:t>
            </a:r>
          </a:p>
          <a:p>
            <a:r>
              <a:rPr lang="cs-CZ" dirty="0"/>
              <a:t>Vyhláška č. 48/2005 Sb., o  základním vzdělávání a  některých náležitostech plnění povinné školní docházky – úprava podmínek jazykové podpory v základních školách a nárok na jazykovou podporu rovněž pro děti v  přípravných třídách (§ 9a – § 11c) – promítnuto do směrnice MŠMT </a:t>
            </a:r>
          </a:p>
          <a:p>
            <a:r>
              <a:rPr lang="cs-CZ" dirty="0"/>
              <a:t>Vyhláška č. 13/2005 Sb., o středním vzdělávání a vzdělávání v konzervatoři – na dobu neurčitou se prodlužuje jazyková příprava cizinců, kteří se v ČR vzdělávají maximálně 36 měsíců, žáci cizinci budou mít nárok na 400 hodin výuky v  určených školách – promítnuto do směrnice MŠMT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4783B5-C973-7E02-6452-CD89E89E6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683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9576FB-74C5-191B-08F3-6C7775574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Aktuálně připravované legislativní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3D4E36-58D3-E9FB-0CDF-9373E8979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návaznosti na změny v bezplatné jazykové přípravě dětí a žáků cizinců bude vydána nová směrnice: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směrnice Ministerstva školství, mládeže a tělovýchovy č. j. MSMT-12077/2024 o závazných zásadách </a:t>
            </a:r>
            <a:br>
              <a:rPr lang="cs-CZ" dirty="0"/>
            </a:br>
            <a:r>
              <a:rPr lang="cs-CZ" dirty="0"/>
              <a:t>pro rozpisy a návrhy rozpisů finančních prostředků státního rozpočtu krajskými úřady a obecními úřady obcí s rozšířenou působností</a:t>
            </a:r>
            <a:br>
              <a:rPr lang="cs-CZ" dirty="0"/>
            </a:br>
            <a:br>
              <a:rPr lang="cs-CZ" dirty="0"/>
            </a:br>
            <a:r>
              <a:rPr lang="cs-CZ" dirty="0"/>
              <a:t>Směrnice bude zveřejněn ve Věstníku vlády pro orgány krajů a orgány obcí do konce září 2024. </a:t>
            </a:r>
          </a:p>
          <a:p>
            <a:pPr marL="108000" indent="0">
              <a:buNone/>
            </a:pPr>
            <a:r>
              <a:rPr lang="cs-CZ"/>
              <a:t>    Účinnost </a:t>
            </a:r>
            <a:r>
              <a:rPr lang="cs-CZ" dirty="0"/>
              <a:t>směrnice bude od 1. října 2024.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DE2EB6-DDE4-9A1B-EA08-A49949F7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107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BC7F9-5EC3-41BA-907E-295DD9561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578192"/>
            <a:ext cx="10838169" cy="622138"/>
          </a:xfrm>
        </p:spPr>
        <p:txBody>
          <a:bodyPr/>
          <a:lstStyle/>
          <a:p>
            <a:r>
              <a:rPr lang="cs-CZ" dirty="0"/>
              <a:t>Program SEMINÁŘE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9C3DDA-22C3-402F-A165-0469D5D11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200330"/>
            <a:ext cx="10515600" cy="485591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Rozpočet 2024 – stručná informace, úpravy rozpočtu od nového školního roku, přesuny mezi závaznými ukazateli v závěru roku</a:t>
            </a:r>
          </a:p>
          <a:p>
            <a:pPr>
              <a:spcAft>
                <a:spcPts val="600"/>
              </a:spcAft>
            </a:pPr>
            <a:r>
              <a:rPr lang="cs-CZ" dirty="0"/>
              <a:t>Nová směrnice MŠMT, o závazných zásadách pro rozpisy a návrhy rozpisů finančních prostředků státního rozpočtu krajskými úřady a obecními úřady obcí s rozšířenou působností</a:t>
            </a:r>
          </a:p>
          <a:p>
            <a:pPr>
              <a:spcAft>
                <a:spcPts val="600"/>
              </a:spcAft>
            </a:pPr>
            <a:r>
              <a:rPr lang="cs-CZ" dirty="0"/>
              <a:t>Legislativní změny ve školství</a:t>
            </a:r>
          </a:p>
          <a:p>
            <a:pPr>
              <a:spcAft>
                <a:spcPts val="600"/>
              </a:spcAft>
            </a:pPr>
            <a:r>
              <a:rPr lang="cs-CZ" dirty="0"/>
              <a:t>Dotazy a diskuze</a:t>
            </a:r>
          </a:p>
          <a:p>
            <a:endParaRPr lang="cs-CZ" b="1" dirty="0"/>
          </a:p>
          <a:p>
            <a:pPr marL="108000" indent="0">
              <a:buNone/>
            </a:pPr>
            <a:endParaRPr lang="cs-CZ" i="1" dirty="0"/>
          </a:p>
          <a:p>
            <a:pPr marL="108000" indent="0">
              <a:buNone/>
            </a:pPr>
            <a:endParaRPr lang="cs-CZ" i="1" dirty="0"/>
          </a:p>
          <a:p>
            <a:pPr marL="108000" indent="0">
              <a:buNone/>
            </a:pPr>
            <a:r>
              <a:rPr lang="cs-CZ" i="1" dirty="0"/>
              <a:t>Prezentace bude po skončení semináře ke stažení zde </a:t>
            </a:r>
          </a:p>
          <a:p>
            <a:pPr marL="108000" indent="0">
              <a:buNone/>
            </a:pPr>
            <a:r>
              <a:rPr lang="cs-CZ" sz="1600" i="1" dirty="0">
                <a:hlinkClick r:id="rId2"/>
              </a:rPr>
              <a:t>https://www.msmt.cz/vzdelavani/skolstvi-v-cr/ekonomika-skolstvi/prezentace-k-reforme-financovani-regionalniho-skolstvi</a:t>
            </a:r>
            <a:endParaRPr lang="cs-CZ" sz="1600" i="1" dirty="0"/>
          </a:p>
          <a:p>
            <a:endParaRPr lang="cs-CZ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63FCC9-BFED-41BE-9F2D-34E7F916E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8277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B81CF7-348C-8349-2090-29C9DF319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942392"/>
            <a:ext cx="10515600" cy="5234571"/>
          </a:xfrm>
        </p:spPr>
        <p:txBody>
          <a:bodyPr/>
          <a:lstStyle/>
          <a:p>
            <a:pPr marL="108000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cs-CZ" sz="17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Čl. XV</a:t>
            </a:r>
            <a:endParaRPr lang="cs-CZ" sz="17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8000" indent="0" algn="ctr">
              <a:spcAft>
                <a:spcPts val="600"/>
              </a:spcAft>
              <a:buNone/>
            </a:pPr>
            <a:r>
              <a:rPr lang="cs-CZ" sz="17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Zohlednění vzdělávání cizinců a osob pobývajících dlouhodobě v zahraničí</a:t>
            </a:r>
            <a:endParaRPr lang="cs-CZ" sz="17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(1) Krajský úřad na vrub rezervy dále upraví v nezbytném rozsahu rozpis rozpočtu právnické osoby vykonávající činnost školy, pokud tato právnická osoba zajišťuje v souladu s </a:t>
            </a: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a) § 20 odst. 5 až 7 školského zákona bezplatnou přípravu žáků cizinců a osob pobývajících dlouhodobě v zahraničí k jejich začlenění do základního vzdělávání, zahrnující výuku českého jazyka přizpůsobenou potřebám těchto žáků, </a:t>
            </a: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b) § 11c vyhlášky č. 48/2005 Sb., o základním vzdělávání a některých náležitostech plnění povinné školní docházky, ve znění pozdějších předpisů, jazykovou přípravu dětí cizinců v přípravných třídách, nebo </a:t>
            </a: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c) </a:t>
            </a:r>
            <a:r>
              <a:rPr lang="cs-CZ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 6a až 6d vyhlášky č. 13/2005 Sb., o středním vzdělávání a vzdělávání v konzervatoři, ve znění pozdějších předpisů, bezplatnou přípravu žáků cizinců a osob pobývajících dlouhodobě v zahraničí k jejich začlenění do středního vzdělávání, zahrnující výuku českého jazyka přizpůsobenou potřebám těchto žáků.</a:t>
            </a: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(2) Úpravy podle odstavce 1 provádí krajský úřad na návrh</a:t>
            </a: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a) právnické osoby zřizované krajem, nebo</a:t>
            </a: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b) obecního úřadu v případě právnické osoby zřizované obcí nebo svazkem obcí.</a:t>
            </a:r>
          </a:p>
          <a:p>
            <a:pPr marL="108000" indent="0">
              <a:buNone/>
            </a:pPr>
            <a:endParaRPr lang="cs-CZ" dirty="0">
              <a:highlight>
                <a:srgbClr val="FFFF00"/>
              </a:highligh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174DF21-A39E-69A9-F3A4-85AFE143F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627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86939-6EEE-D464-1BA3-3432B6E9C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Aktuálně navrhované legislativní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FDE95D-2DAE-0328-5A79-0F86048A7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cs-CZ" dirty="0"/>
              <a:t>Návrh změn školského zákona – projednáno LRV, v evidenci pro jednání vlády</a:t>
            </a:r>
          </a:p>
          <a:p>
            <a:pPr marL="108000" indent="0">
              <a:buNone/>
            </a:pPr>
            <a:endParaRPr lang="cs-CZ" dirty="0"/>
          </a:p>
          <a:p>
            <a:pPr marL="108000" indent="0">
              <a:buNone/>
            </a:pPr>
            <a:endParaRPr lang="cs-CZ" dirty="0"/>
          </a:p>
          <a:p>
            <a:pPr marL="108000" indent="0">
              <a:buNone/>
            </a:pPr>
            <a:r>
              <a:rPr lang="cs-CZ" dirty="0"/>
              <a:t>Návrh obsahuje například:</a:t>
            </a:r>
          </a:p>
          <a:p>
            <a:r>
              <a:rPr lang="cs-CZ" dirty="0"/>
              <a:t>Financování školních psychologů a školních speciálních pedagogů</a:t>
            </a:r>
          </a:p>
          <a:p>
            <a:r>
              <a:rPr lang="cs-CZ" dirty="0"/>
              <a:t>Indexaci škol</a:t>
            </a:r>
          </a:p>
          <a:p>
            <a:r>
              <a:rPr lang="cs-CZ" dirty="0"/>
              <a:t>Možnost v případě potřeby pružně regulovat počet hodin výuky financovaný konkrétní škole ze státního rozpočtu, a to jeho zafixováním či jinou úpravou prostřednictvím nařízení vlády</a:t>
            </a:r>
          </a:p>
          <a:p>
            <a:r>
              <a:rPr lang="cs-CZ" dirty="0"/>
              <a:t>Republikový normativ pro zařízení školního stravování</a:t>
            </a:r>
          </a:p>
          <a:p>
            <a:r>
              <a:rPr lang="cs-CZ" dirty="0"/>
              <a:t>Účinnost nejdříve od 1. ledna 2026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34AD87-219A-3F11-0CF8-473FCCCE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460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2E285E-2BBC-E1BC-0847-8152A36E4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Aktuálně navrhované legislativní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4721BA-C89B-47D3-2E16-9A1E87AE7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cs-CZ" dirty="0"/>
              <a:t>Návrh změn školského zákona – proběhlo mezirezortní připomínkové řízení</a:t>
            </a:r>
          </a:p>
          <a:p>
            <a:pPr marL="108000" indent="0">
              <a:buNone/>
            </a:pPr>
            <a:endParaRPr lang="cs-CZ" dirty="0"/>
          </a:p>
          <a:p>
            <a:pPr marL="108000" indent="0">
              <a:buNone/>
            </a:pPr>
            <a:r>
              <a:rPr lang="cs-CZ" dirty="0"/>
              <a:t>Návrh obsahuje například:</a:t>
            </a:r>
          </a:p>
          <a:p>
            <a:r>
              <a:rPr lang="cs-CZ" dirty="0"/>
              <a:t>Kritérium minimální velikosti školy pro obce, které mají zřízeny dvě a více právnických osob vykonávajících činnost mateřské, základní nebo střední školy </a:t>
            </a:r>
          </a:p>
          <a:p>
            <a:r>
              <a:rPr lang="cs-CZ" dirty="0"/>
              <a:t>Učitel metodik</a:t>
            </a:r>
          </a:p>
          <a:p>
            <a:r>
              <a:rPr lang="cs-CZ" dirty="0"/>
              <a:t>Účinnost navrhována od 1. ledna 2026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11D82F-FA04-D7FD-3894-31353969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708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357" y="1119591"/>
            <a:ext cx="7824000" cy="1063772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  <a:latin typeface="Calibri"/>
                <a:cs typeface="Calibri"/>
              </a:rPr>
              <a:t>DOTAZY účastníků z chatu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0FAFEDF-1793-AC0E-8316-4002DA00E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6594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7824F3-9C19-2969-47BF-55C796C2B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k podpůrným pedagogickým profesím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B39B49-62B6-39F7-FAB7-2DD3F0990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Byla plánovaná změna systému financování podpory prostřednictvím asistenta pedagoga v "běžných třídách" (podpůrné opatření) od roku 2025. Proběhne tato změny v následujících letech?</a:t>
            </a:r>
            <a:br>
              <a:rPr lang="cs-CZ" dirty="0"/>
            </a:br>
            <a:r>
              <a:rPr lang="cs-CZ" i="1" dirty="0"/>
              <a:t>Na této změně nebyla nalezena politická shoda, legislativní proces tedy dále nepokračuje. Na systému financování asistentů pedagoga se tedy od roku 2025 nic nemění.</a:t>
            </a:r>
          </a:p>
          <a:p>
            <a:endParaRPr lang="cs-CZ" i="1" dirty="0"/>
          </a:p>
          <a:p>
            <a:r>
              <a:rPr lang="cs-CZ" dirty="0"/>
              <a:t>Chtěla bych se zeptat, jak bude od nového roku možné financovat speciální pedagogy a psychology, když není možné o ně žádat v JAK II.? </a:t>
            </a:r>
            <a:br>
              <a:rPr lang="cs-CZ" dirty="0"/>
            </a:br>
            <a:r>
              <a:rPr lang="cs-CZ" i="1" dirty="0"/>
              <a:t>Předpokládáme, že do konce září k tomuto bude ze strany MŠMT poskytnuta školám informace, jakým způsobem bude toto v roce 2025 řešeno. Systémové řešení je předmětem novely školského zákona, která ale nebude účinná od 1.1.2025 (bude v blízké době teprve projednána vládou) – také viz snímek 20.</a:t>
            </a:r>
          </a:p>
          <a:p>
            <a:endParaRPr lang="cs-CZ" i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67E866-B4C8-427A-096D-CF2263347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1629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888838-46FF-61BE-9435-619920285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k limitu počtu zaměstnanců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35F65F-7666-DDED-1398-372AC1D48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Zůstane v roce 2025 limit zaměstnanců pouze orientačním ukazatelem?</a:t>
            </a:r>
            <a:br>
              <a:rPr lang="cs-CZ" dirty="0"/>
            </a:br>
            <a:r>
              <a:rPr lang="cs-CZ" i="1" dirty="0"/>
              <a:t>MŠMT o to bude znovu usilovat, návrh Ministerstva financí předložený vládě je stanovit ukazatele pro rok 2025 jako závazné.</a:t>
            </a:r>
            <a:br>
              <a:rPr lang="cs-CZ" i="1" dirty="0"/>
            </a:br>
            <a:r>
              <a:rPr lang="cs-CZ" i="1" dirty="0"/>
              <a:t>Na doplnění lze uvést, že vláda ČR na svém jednání dne 10. 7. 2024 schválila Vládní prorůstová opatření (č. j. OVA 554/24), v rámci nichž schválila mj. Komplexní reformní kroky ke zkvalitnění regionálního školství. Jedním z kroků uvedených v materiálu je vládní opatření z února 2024, spočívající v umožnění ředitelům škol dle konkrétních potřeb školy lépe rozložit pracovní úvazky.</a:t>
            </a:r>
          </a:p>
          <a:p>
            <a:endParaRPr lang="cs-CZ" dirty="0"/>
          </a:p>
          <a:p>
            <a:r>
              <a:rPr lang="cs-CZ" dirty="0"/>
              <a:t>V případě znovuzavedení závazného ukazatele počtu nepedagogických pracovníků uvažujete o návratu na původní hodnoty, nebo letošní snížené hodnoty, které následně vyvolaly zrušení limitů.</a:t>
            </a:r>
            <a:br>
              <a:rPr lang="cs-CZ" dirty="0"/>
            </a:br>
            <a:r>
              <a:rPr lang="cs-CZ" i="1" dirty="0"/>
              <a:t>Toto téma je ještě předmětem politické debaty ohledně návrhu zákona o státním rozpočtu ČR na rok 2025. Návrat k hodnotám roku 2023 ale nepředpokládáme, nicméně bude o tom ještě vedena politická debata na úrovni vlády.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8182D88-FB99-4392-37C2-9FC9681BF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308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3C80D4-7D9F-8C55-8E84-9AB53212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k nepedagogické práci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29FE1D-BF6C-42A6-C287-850FD0F8C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Takže to znamená, že v případě, že by vláda nezměnila svůj postoj a limit počtu zaměstnanců bude v roce 2025 závazný a bude ve stejné výši jako v roce 2024, budeme v úplně stejné pozici jako na začátku letošního roku ("škrtnuté", ale obsazené pozice se již do rozpisu rozpočtu nevrátí)</a:t>
            </a:r>
            <a:br>
              <a:rPr lang="cs-CZ" dirty="0"/>
            </a:br>
            <a:r>
              <a:rPr lang="cs-CZ" i="1" dirty="0"/>
              <a:t>Ano, může se to stát, proto toto téma nepovažuje pan ministr za uzavřené a bude o tom ještě na úrovni vlády vedena debata.</a:t>
            </a:r>
          </a:p>
          <a:p>
            <a:r>
              <a:rPr lang="cs-CZ" dirty="0"/>
              <a:t>Je od roku 2025 plánována změna normativů na nepedagogické pracovníky?</a:t>
            </a:r>
            <a:br>
              <a:rPr lang="cs-CZ" dirty="0"/>
            </a:br>
            <a:r>
              <a:rPr lang="cs-CZ" i="1" dirty="0"/>
              <a:t>Toto závisí na výsledné podobě zákona o státním rozpočtu ČR na rok 2025</a:t>
            </a:r>
          </a:p>
          <a:p>
            <a:endParaRPr lang="cs-CZ" dirty="0"/>
          </a:p>
          <a:p>
            <a:r>
              <a:rPr lang="cs-CZ" dirty="0"/>
              <a:t>Stále se uvažuje o převodu financování části nepedagogických pracovníků ze státu na samosprávy a s tím spojenou změnu v rozpočtovém určení daní?</a:t>
            </a:r>
            <a:br>
              <a:rPr lang="cs-CZ" dirty="0"/>
            </a:br>
            <a:r>
              <a:rPr lang="cs-CZ" i="1" dirty="0"/>
              <a:t>Ano, na změně způsobu financování nepedagogické práce ve školách a školských zařízení je na úrovni vlády shoda, nicméně je to vázáno na změny v rozpočtovém určení daní. Od 1.1.2025 se tedy nic nemění. O tomto tématu budou dále probíhat politické diskuse.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150B31D-AF27-AA34-E21D-FC2178791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677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357" y="1119591"/>
            <a:ext cx="7824000" cy="1063772"/>
          </a:xfrm>
        </p:spPr>
        <p:txBody>
          <a:bodyPr/>
          <a:lstStyle/>
          <a:p>
            <a:r>
              <a:rPr lang="cs-CZ" dirty="0"/>
              <a:t>RŮZNÉ</a:t>
            </a:r>
            <a:endParaRPr lang="cs-CZ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0FAFEDF-1793-AC0E-8316-4002DA00E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4403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0BFC9-8C5B-119C-B7EB-53B87729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Pravidelné </a:t>
            </a:r>
            <a:r>
              <a:rPr lang="cs-CZ" dirty="0" err="1"/>
              <a:t>seminářE</a:t>
            </a:r>
            <a:r>
              <a:rPr lang="cs-CZ" dirty="0"/>
              <a:t> k problematice financování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696966-4E79-E9C3-17CA-699D29182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září</a:t>
            </a:r>
          </a:p>
          <a:p>
            <a:r>
              <a:rPr lang="cs-CZ" dirty="0"/>
              <a:t>březen</a:t>
            </a:r>
          </a:p>
          <a:p>
            <a:endParaRPr lang="cs-CZ" dirty="0"/>
          </a:p>
          <a:p>
            <a:r>
              <a:rPr lang="cs-CZ" dirty="0"/>
              <a:t>Návrh dalšího termínu – středa 19. března 2025, 9:00 – 11:00</a:t>
            </a:r>
          </a:p>
          <a:p>
            <a:endParaRPr lang="cs-CZ" dirty="0"/>
          </a:p>
          <a:p>
            <a:r>
              <a:rPr lang="cs-CZ" dirty="0"/>
              <a:t>Návrh témat – prosíme zasílat na e-mail </a:t>
            </a:r>
            <a:r>
              <a:rPr lang="cs-CZ" dirty="0" err="1">
                <a:hlinkClick r:id="rId2"/>
              </a:rPr>
              <a:t>Anezka.Vysinska</a:t>
            </a:r>
            <a:r>
              <a:rPr lang="en-US" dirty="0">
                <a:hlinkClick r:id="rId2"/>
              </a:rPr>
              <a:t>@msmt.cz</a:t>
            </a:r>
            <a:r>
              <a:rPr lang="en-US" dirty="0"/>
              <a:t> do </a:t>
            </a:r>
            <a:r>
              <a:rPr lang="cs-CZ" dirty="0"/>
              <a:t>12</a:t>
            </a:r>
            <a:r>
              <a:rPr lang="en-US" dirty="0"/>
              <a:t>. </a:t>
            </a:r>
            <a:r>
              <a:rPr lang="cs-CZ" dirty="0"/>
              <a:t>března 2025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441FE70-0028-FE8F-2C56-970EC78AF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038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89FF7-BFB7-694E-2A1A-C8B4CD6E1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odkazy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2B829-0CDD-D2A8-1C33-EEFB32F83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Rozpočet </a:t>
            </a:r>
            <a:r>
              <a:rPr lang="cs-CZ" dirty="0" err="1"/>
              <a:t>RgŠ</a:t>
            </a:r>
            <a:r>
              <a:rPr lang="cs-CZ" dirty="0"/>
              <a:t> ÚSC, principy rozpisu, finanční prostředky pro školy a školní družiny</a:t>
            </a:r>
          </a:p>
          <a:p>
            <a:pPr marL="396000" lvl="3" indent="0">
              <a:spcAft>
                <a:spcPts val="600"/>
              </a:spcAft>
              <a:buNone/>
            </a:pPr>
            <a:r>
              <a:rPr lang="cs-CZ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https://www.msmt.cz/vzdelavani/skolstvi-v-cr/ekonomika-skolstvi/rozpocet</a:t>
            </a:r>
            <a:r>
              <a:rPr lang="cs-CZ" sz="1600" dirty="0"/>
              <a:t> </a:t>
            </a:r>
          </a:p>
          <a:p>
            <a:pPr>
              <a:spcAft>
                <a:spcPts val="600"/>
              </a:spcAft>
            </a:pPr>
            <a:r>
              <a:rPr lang="cs-CZ" dirty="0"/>
              <a:t>Normativy pro </a:t>
            </a:r>
            <a:r>
              <a:rPr lang="cs-CZ" dirty="0" err="1"/>
              <a:t>RgŠ</a:t>
            </a:r>
            <a:r>
              <a:rPr lang="cs-CZ" dirty="0"/>
              <a:t> ÚSC vč. NFN podpůrných opatření, porovnání krajských normativů</a:t>
            </a:r>
          </a:p>
          <a:p>
            <a:pPr marL="396000" lvl="3" indent="0">
              <a:spcAft>
                <a:spcPts val="600"/>
              </a:spcAft>
              <a:buNone/>
            </a:pPr>
            <a:r>
              <a:rPr lang="cs-CZ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https://www.msmt.cz/vzdelavani/skolstvi-v-cr/ekonomika-skolstvi/normativy-1</a:t>
            </a:r>
            <a:endParaRPr lang="cs-CZ" sz="1600" dirty="0"/>
          </a:p>
          <a:p>
            <a:pPr>
              <a:spcAft>
                <a:spcPts val="600"/>
              </a:spcAft>
            </a:pPr>
            <a:r>
              <a:rPr lang="cs-CZ" dirty="0"/>
              <a:t>Legislativa		</a:t>
            </a:r>
            <a:r>
              <a:rPr lang="cs-CZ" sz="16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https://www.msmt.cz/ministerstvo/urednik</a:t>
            </a:r>
            <a:endParaRPr lang="cs-CZ" sz="1600" dirty="0"/>
          </a:p>
          <a:p>
            <a:pPr>
              <a:spcAft>
                <a:spcPts val="600"/>
              </a:spcAft>
            </a:pPr>
            <a:r>
              <a:rPr lang="cs-CZ" dirty="0"/>
              <a:t>Směrnice MŠMT	</a:t>
            </a:r>
            <a:r>
              <a:rPr lang="cs-CZ" sz="16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https://www.msmt.cz/dokumenty/smernice-ministerstva-skolstvi-mladeze-a-telovychovy-c-j</a:t>
            </a:r>
            <a:endParaRPr lang="cs-CZ" sz="1600" dirty="0"/>
          </a:p>
          <a:p>
            <a:pPr>
              <a:spcAft>
                <a:spcPts val="600"/>
              </a:spcAft>
            </a:pPr>
            <a:r>
              <a:rPr lang="cs-CZ" dirty="0"/>
              <a:t>Metodiky k </a:t>
            </a:r>
            <a:r>
              <a:rPr lang="cs-CZ" dirty="0" err="1"/>
              <a:t>PHmax</a:t>
            </a:r>
            <a:r>
              <a:rPr lang="cs-CZ" dirty="0"/>
              <a:t> a </a:t>
            </a:r>
            <a:r>
              <a:rPr lang="cs-CZ" dirty="0" err="1"/>
              <a:t>PHAmax</a:t>
            </a:r>
            <a:endParaRPr lang="cs-CZ" dirty="0"/>
          </a:p>
          <a:p>
            <a:pPr marL="396000" lvl="3" indent="0">
              <a:spcAft>
                <a:spcPts val="600"/>
              </a:spcAft>
              <a:buNone/>
            </a:pPr>
            <a:r>
              <a:rPr lang="cs-CZ" sz="16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https://www.msmt.cz/vzdelavani/skolstvi-v-cr/ekonomika-skolstvi/metodiky-k-reforme-financovani-regionalniho-skolstvi</a:t>
            </a:r>
            <a:endParaRPr lang="cs-CZ" sz="1600" dirty="0"/>
          </a:p>
          <a:p>
            <a:pPr>
              <a:spcAft>
                <a:spcPts val="600"/>
              </a:spcAft>
            </a:pPr>
            <a:r>
              <a:rPr lang="cs-CZ" dirty="0"/>
              <a:t>Prezentace k financování </a:t>
            </a:r>
            <a:r>
              <a:rPr lang="cs-CZ" dirty="0" err="1"/>
              <a:t>RgŠ</a:t>
            </a:r>
            <a:r>
              <a:rPr lang="cs-CZ" dirty="0"/>
              <a:t> ÚSC, ze seminářů pro OÚ ORP</a:t>
            </a:r>
          </a:p>
          <a:p>
            <a:pPr marL="396000" lvl="3" indent="0">
              <a:spcAft>
                <a:spcPts val="600"/>
              </a:spcAft>
              <a:buNone/>
            </a:pPr>
            <a:r>
              <a:rPr lang="cs-CZ" sz="16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https://www.msmt.cz/vzdelavani/skolstvi-v-cr/ekonomika-skolstvi/prezentace-k-reforme-financovani-regionalniho-skolstvi</a:t>
            </a:r>
            <a:endParaRPr lang="cs-CZ" sz="1600" dirty="0"/>
          </a:p>
          <a:p>
            <a:pPr>
              <a:spcAft>
                <a:spcPts val="600"/>
              </a:spcAft>
            </a:pPr>
            <a:r>
              <a:rPr lang="cs-CZ" dirty="0"/>
              <a:t>Statistika školství 	</a:t>
            </a:r>
            <a:r>
              <a:rPr lang="cs-CZ" sz="16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https://www.msmt.cz/vzdelavani/skolstvi-v-cr/statistika-skolstvi</a:t>
            </a:r>
            <a:endParaRPr lang="cs-CZ" sz="1600" dirty="0"/>
          </a:p>
          <a:p>
            <a:pPr>
              <a:spcAft>
                <a:spcPts val="600"/>
              </a:spcAft>
            </a:pPr>
            <a:r>
              <a:rPr lang="cs-CZ" dirty="0"/>
              <a:t>Informace ke sběru dat 	</a:t>
            </a:r>
            <a:r>
              <a:rPr lang="cs-CZ" sz="1600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http://toiler.uiv.cz/help/rgs.asp</a:t>
            </a: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8D51CC-C368-6153-6FC5-C0B71BBD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595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357" y="1119591"/>
            <a:ext cx="7824000" cy="2467992"/>
          </a:xfrm>
        </p:spPr>
        <p:txBody>
          <a:bodyPr/>
          <a:lstStyle/>
          <a:p>
            <a:r>
              <a:rPr lang="cs-CZ" cap="all" dirty="0">
                <a:latin typeface="Calibri"/>
                <a:cs typeface="Calibri"/>
              </a:rPr>
              <a:t>rozpočet </a:t>
            </a:r>
            <a:r>
              <a:rPr lang="cs-CZ" cap="all" dirty="0" err="1">
                <a:latin typeface="Calibri"/>
                <a:cs typeface="Calibri"/>
              </a:rPr>
              <a:t>R</a:t>
            </a:r>
            <a:r>
              <a:rPr lang="cs-CZ" cap="none" dirty="0" err="1">
                <a:latin typeface="Calibri"/>
                <a:cs typeface="Calibri"/>
              </a:rPr>
              <a:t>g</a:t>
            </a:r>
            <a:r>
              <a:rPr lang="cs-CZ" cap="all" dirty="0" err="1">
                <a:latin typeface="Calibri"/>
                <a:cs typeface="Calibri"/>
              </a:rPr>
              <a:t>Š</a:t>
            </a:r>
            <a:r>
              <a:rPr lang="cs-CZ" cap="all" dirty="0">
                <a:latin typeface="Calibri"/>
                <a:cs typeface="Calibri"/>
              </a:rPr>
              <a:t> ÚSC v roce 2024</a:t>
            </a:r>
            <a:br>
              <a:rPr lang="cs-CZ" cap="all" dirty="0">
                <a:latin typeface="Calibri"/>
                <a:cs typeface="Calibri"/>
              </a:rPr>
            </a:br>
            <a:endParaRPr lang="cs-CZ" cap="all" dirty="0">
              <a:latin typeface="Calibri"/>
              <a:cs typeface="Calibri"/>
            </a:endParaRPr>
          </a:p>
          <a:p>
            <a:endParaRPr lang="cs-CZ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0FAFEDF-1793-AC0E-8316-4002DA00E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1260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030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6B5F4-C496-4A4D-8B28-B553F59D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Rozpis rozpočtu R</a:t>
            </a:r>
            <a:r>
              <a:rPr lang="cs-CZ" cap="none" dirty="0"/>
              <a:t>g</a:t>
            </a:r>
            <a:r>
              <a:rPr lang="cs-CZ" dirty="0"/>
              <a:t>Š ÚSC na rok 2024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C27B1-0DA9-453F-A4F6-859FCEFA8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cs-CZ" dirty="0"/>
              <a:t>K 1. 1. 2024 celkem rozepsáno NIV		</a:t>
            </a:r>
            <a:r>
              <a:rPr lang="cs-CZ" b="1" dirty="0">
                <a:latin typeface="Calibri Light"/>
                <a:ea typeface="Calibri Light"/>
                <a:cs typeface="Calibri Light"/>
              </a:rPr>
              <a:t> 186 418 827 789 Kč </a:t>
            </a:r>
            <a:r>
              <a:rPr lang="cs-CZ" dirty="0">
                <a:latin typeface="Calibri Light"/>
                <a:ea typeface="Calibri Light"/>
                <a:cs typeface="Calibri Light"/>
              </a:rPr>
              <a:t>(tj. 99,23 %)</a:t>
            </a:r>
            <a:endParaRPr lang="cs-CZ" b="1" dirty="0"/>
          </a:p>
          <a:p>
            <a:pPr marL="396000" lvl="2" indent="0">
              <a:buNone/>
            </a:pPr>
            <a:r>
              <a:rPr lang="cs-CZ" dirty="0"/>
              <a:t>z toho</a:t>
            </a:r>
          </a:p>
          <a:p>
            <a:pPr marL="611505" lvl="2" indent="-179705"/>
            <a:r>
              <a:rPr lang="cs-CZ" dirty="0">
                <a:latin typeface="Calibri Light"/>
                <a:ea typeface="Calibri Light"/>
                <a:cs typeface="Calibri Light"/>
              </a:rPr>
              <a:t>mzdové prostředky (platy, OON) </a:t>
            </a:r>
            <a:r>
              <a:rPr lang="cs-CZ" b="1" dirty="0">
                <a:latin typeface="Calibri Light"/>
                <a:ea typeface="Calibri Light"/>
                <a:cs typeface="Calibri Light"/>
              </a:rPr>
              <a:t>	136 559 121 735 Kč</a:t>
            </a:r>
          </a:p>
          <a:p>
            <a:pPr marL="611505" lvl="2" indent="-179705">
              <a:spcAft>
                <a:spcPts val="800"/>
              </a:spcAft>
            </a:pPr>
            <a:r>
              <a:rPr lang="cs-CZ" dirty="0">
                <a:latin typeface="Calibri Light"/>
                <a:ea typeface="Calibri Light"/>
                <a:cs typeface="Calibri Light"/>
              </a:rPr>
              <a:t>ONIV </a:t>
            </a:r>
            <a:r>
              <a:rPr lang="cs-CZ" b="1" dirty="0">
                <a:latin typeface="Calibri Light"/>
                <a:ea typeface="Calibri Light"/>
                <a:cs typeface="Calibri Light"/>
              </a:rPr>
              <a:t>				    2 344 873 518 Kč</a:t>
            </a:r>
          </a:p>
          <a:p>
            <a:pPr marL="323850" indent="-215900"/>
            <a:r>
              <a:rPr lang="cs-CZ" dirty="0">
                <a:latin typeface="Calibri Light"/>
                <a:ea typeface="Calibri Light"/>
                <a:cs typeface="Calibri Light"/>
              </a:rPr>
              <a:t>Rezerva MŠMT	po rozpisu		    </a:t>
            </a:r>
            <a:r>
              <a:rPr lang="cs-CZ" b="1" dirty="0">
                <a:latin typeface="Calibri Light"/>
                <a:ea typeface="Calibri Light"/>
                <a:cs typeface="Calibri Light"/>
              </a:rPr>
              <a:t>1 452 916 785 Kč </a:t>
            </a:r>
            <a:r>
              <a:rPr lang="cs-CZ" dirty="0">
                <a:latin typeface="Calibri Light"/>
                <a:ea typeface="Calibri Light"/>
                <a:cs typeface="Calibri Light"/>
              </a:rPr>
              <a:t>(tj. 0,77 %)</a:t>
            </a:r>
          </a:p>
          <a:p>
            <a:endParaRPr lang="cs-CZ" dirty="0"/>
          </a:p>
          <a:p>
            <a:r>
              <a:rPr lang="cs-CZ" dirty="0"/>
              <a:t>V 1. – 4. úpravě byl rozpočet rezervy krajských úřadů zvýšen o </a:t>
            </a:r>
            <a:r>
              <a:rPr lang="cs-CZ" b="1" dirty="0"/>
              <a:t>267 539 679 Kč</a:t>
            </a:r>
          </a:p>
          <a:p>
            <a:endParaRPr lang="cs-CZ" dirty="0"/>
          </a:p>
          <a:p>
            <a:pPr>
              <a:spcAft>
                <a:spcPts val="0"/>
              </a:spcAft>
            </a:pPr>
            <a:r>
              <a:rPr lang="cs-CZ" dirty="0"/>
              <a:t>Po 4. úpravě rozpisu rozpočtu </a:t>
            </a:r>
            <a:r>
              <a:rPr lang="cs-CZ" dirty="0" err="1"/>
              <a:t>RgŠ</a:t>
            </a:r>
            <a:r>
              <a:rPr lang="cs-CZ" dirty="0"/>
              <a:t> ÚSC rozepsáno NIV				 	</a:t>
            </a:r>
          </a:p>
          <a:p>
            <a:pPr marL="396000" lvl="2" indent="0">
              <a:buNone/>
            </a:pPr>
            <a:r>
              <a:rPr lang="cs-CZ" dirty="0"/>
              <a:t>NIV					 186 686 390 870 Kč 	</a:t>
            </a:r>
          </a:p>
          <a:p>
            <a:pPr marL="396000" lvl="2" indent="0">
              <a:buNone/>
            </a:pPr>
            <a:r>
              <a:rPr lang="cs-CZ" dirty="0"/>
              <a:t>z toho</a:t>
            </a:r>
          </a:p>
          <a:p>
            <a:pPr lvl="2"/>
            <a:r>
              <a:rPr lang="cs-CZ" dirty="0"/>
              <a:t>mzdové prostředky (platy, OON) </a:t>
            </a:r>
            <a:r>
              <a:rPr lang="cs-CZ" b="1" dirty="0"/>
              <a:t>	</a:t>
            </a:r>
            <a:r>
              <a:rPr lang="cs-CZ" dirty="0"/>
              <a:t>  136 849 646 685 Kč</a:t>
            </a:r>
          </a:p>
          <a:p>
            <a:pPr lvl="2">
              <a:spcAft>
                <a:spcPts val="800"/>
              </a:spcAft>
            </a:pPr>
            <a:r>
              <a:rPr lang="cs-CZ" dirty="0"/>
              <a:t>ONIV 				      2 223 043 678Kč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69B842-0AD0-4230-9FB6-7A5F8EE96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719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234F9-8CCC-ABB1-884F-2BEDC359B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Úpravy rozpisu rozpočtu R</a:t>
            </a:r>
            <a:r>
              <a:rPr lang="cs-CZ" cap="none" dirty="0"/>
              <a:t>g</a:t>
            </a:r>
            <a:r>
              <a:rPr lang="cs-CZ" dirty="0"/>
              <a:t>Š ÚSC v roce 2024 – provedené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71A8A9-7B07-FFBB-E29B-5178A41C1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 úprava – na základě žádostí jednotlivých KÚ </a:t>
            </a:r>
            <a:r>
              <a:rPr lang="cs-CZ" dirty="0"/>
              <a:t>(121 476 613 Kč)</a:t>
            </a:r>
          </a:p>
          <a:p>
            <a:pPr lvl="2"/>
            <a:r>
              <a:rPr lang="cs-CZ" dirty="0"/>
              <a:t>přesuny mezi prostředky na platy, ostatními osobními náklady a neinvestičními výdaji tak, jak to požadovaly jednotlivé krajské úřady</a:t>
            </a:r>
          </a:p>
          <a:p>
            <a:pPr lvl="2"/>
            <a:r>
              <a:rPr lang="cs-CZ" dirty="0"/>
              <a:t>kritérium II.3 – výdaje v souvislosti s uplatněním ustanovení zákona č. 67/2022 Sb. </a:t>
            </a:r>
          </a:p>
          <a:p>
            <a:pPr lvl="2"/>
            <a:r>
              <a:rPr lang="cs-CZ" dirty="0"/>
              <a:t>kritérium II.4 – významné změny </a:t>
            </a:r>
          </a:p>
          <a:p>
            <a:pPr lvl="2"/>
            <a:r>
              <a:rPr lang="cs-CZ" dirty="0"/>
              <a:t>kritérium II.8 – podpůrná opatření</a:t>
            </a:r>
          </a:p>
          <a:p>
            <a:pPr marL="108000" indent="0">
              <a:buNone/>
            </a:pPr>
            <a:endParaRPr lang="cs-CZ" dirty="0"/>
          </a:p>
          <a:p>
            <a:r>
              <a:rPr lang="cs-CZ" b="1" dirty="0"/>
              <a:t>2. úprava – na základě žádostí jednotlivých KÚ </a:t>
            </a:r>
            <a:r>
              <a:rPr lang="cs-CZ" dirty="0"/>
              <a:t>(70 001 479 Kč)</a:t>
            </a:r>
            <a:endParaRPr lang="cs-CZ" b="1" dirty="0"/>
          </a:p>
          <a:p>
            <a:pPr lvl="2"/>
            <a:r>
              <a:rPr lang="cs-CZ" dirty="0"/>
              <a:t>přesuny mezi prostředky na platy, ostatními osobními náklady a neinvestičními výdaji tak, jak to požadovaly jednotlivé krajské úřady</a:t>
            </a:r>
          </a:p>
          <a:p>
            <a:pPr lvl="2"/>
            <a:r>
              <a:rPr lang="cs-CZ" dirty="0"/>
              <a:t>kritérium II.3 – výdaje v souvislosti s uplatněním ustanovení zákona č. 67/2022 Sb. </a:t>
            </a:r>
          </a:p>
          <a:p>
            <a:pPr lvl="2"/>
            <a:r>
              <a:rPr lang="cs-CZ" dirty="0"/>
              <a:t>kritérium II.6 – vzdělávání žáků cizinců v základních a středních školách</a:t>
            </a:r>
          </a:p>
          <a:p>
            <a:pPr lvl="2"/>
            <a:r>
              <a:rPr lang="cs-CZ" dirty="0"/>
              <a:t>Kritérium II.8 – podpůrná opatření</a:t>
            </a:r>
          </a:p>
          <a:p>
            <a:pPr lvl="2"/>
            <a:r>
              <a:rPr lang="cs-CZ" dirty="0"/>
              <a:t>kritérium II.10 – nepedagogická práce ve školách</a:t>
            </a:r>
          </a:p>
          <a:p>
            <a:pPr lvl="2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376E7C-D6C7-606A-4F24-09C10C346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27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234F9-8CCC-ABB1-884F-2BEDC359B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Úpravy rozpisu rozpočtu R</a:t>
            </a:r>
            <a:r>
              <a:rPr lang="cs-CZ" cap="none" dirty="0"/>
              <a:t>g</a:t>
            </a:r>
            <a:r>
              <a:rPr lang="cs-CZ" dirty="0"/>
              <a:t>Š ÚSC v roce 2024 – provedené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71A8A9-7B07-FFBB-E29B-5178A41C1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3. úprava – na základě žádostí jednotlivých KÚ </a:t>
            </a:r>
            <a:r>
              <a:rPr lang="cs-CZ" dirty="0"/>
              <a:t>(70 938 631 Kč)</a:t>
            </a:r>
            <a:endParaRPr lang="cs-CZ" b="1" dirty="0"/>
          </a:p>
          <a:p>
            <a:pPr lvl="2"/>
            <a:r>
              <a:rPr lang="cs-CZ" dirty="0"/>
              <a:t>přesuny mezi prostředky na platy, ostatními osobními náklady a neinvestičními výdaji tak, jak to požadovaly jednotlivé krajské úřady</a:t>
            </a:r>
          </a:p>
          <a:p>
            <a:pPr lvl="2"/>
            <a:r>
              <a:rPr lang="cs-CZ" dirty="0"/>
              <a:t>kritérium II.6 – vzdělávání žáků cizinců v základních a středních školách</a:t>
            </a:r>
          </a:p>
          <a:p>
            <a:pPr lvl="2"/>
            <a:r>
              <a:rPr lang="cs-CZ" dirty="0"/>
              <a:t>Kritérium II.8 – podpůrná opatření</a:t>
            </a:r>
          </a:p>
          <a:p>
            <a:pPr lvl="2"/>
            <a:r>
              <a:rPr lang="cs-CZ" dirty="0"/>
              <a:t>kritérium II.10 – nepedagogická práce ve školách</a:t>
            </a:r>
          </a:p>
          <a:p>
            <a:pPr marL="108000" indent="0">
              <a:buNone/>
            </a:pPr>
            <a:r>
              <a:rPr lang="cs-CZ" dirty="0"/>
              <a:t> </a:t>
            </a:r>
          </a:p>
          <a:p>
            <a:r>
              <a:rPr lang="cs-CZ" b="1" dirty="0"/>
              <a:t>4. úprava – bez žádostí jednotlivých KÚ </a:t>
            </a:r>
            <a:r>
              <a:rPr lang="cs-CZ" dirty="0"/>
              <a:t>(5 122 956 Kč)</a:t>
            </a:r>
            <a:endParaRPr lang="cs-CZ" b="1" dirty="0"/>
          </a:p>
          <a:p>
            <a:pPr lvl="2"/>
            <a:r>
              <a:rPr lang="cs-CZ" dirty="0"/>
              <a:t>kritérium II.2 – výdaje na maturitní zkoušku v podzimním zkušebním období roku 2024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376E7C-D6C7-606A-4F24-09C10C346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53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81CE34-F937-FC41-B70F-F8B481C46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Úpravy rozpisu rozpočtu </a:t>
            </a:r>
            <a:r>
              <a:rPr lang="cs-CZ" dirty="0" err="1"/>
              <a:t>Rgš</a:t>
            </a:r>
            <a:r>
              <a:rPr lang="cs-CZ" dirty="0"/>
              <a:t> ÚSC v roce 2024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8CE441-2B21-3D0C-BF9F-4E2AF61FB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7</a:t>
            </a:fld>
            <a:endParaRPr lang="cs-CZ"/>
          </a:p>
        </p:txBody>
      </p:sp>
      <p:graphicFrame>
        <p:nvGraphicFramePr>
          <p:cNvPr id="9" name="Zástupný obsah 4">
            <a:extLst>
              <a:ext uri="{FF2B5EF4-FFF2-40B4-BE49-F238E27FC236}">
                <a16:creationId xmlns:a16="http://schemas.microsoft.com/office/drawing/2014/main" id="{FE25516C-2BAD-C510-1A89-F2EAAD0614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352907"/>
              </p:ext>
            </p:extLst>
          </p:nvPr>
        </p:nvGraphicFramePr>
        <p:xfrm>
          <a:off x="1894114" y="1464829"/>
          <a:ext cx="7623109" cy="45864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7989">
                  <a:extLst>
                    <a:ext uri="{9D8B030D-6E8A-4147-A177-3AD203B41FA5}">
                      <a16:colId xmlns:a16="http://schemas.microsoft.com/office/drawing/2014/main" val="2754774703"/>
                    </a:ext>
                  </a:extLst>
                </a:gridCol>
                <a:gridCol w="1501280">
                  <a:extLst>
                    <a:ext uri="{9D8B030D-6E8A-4147-A177-3AD203B41FA5}">
                      <a16:colId xmlns:a16="http://schemas.microsoft.com/office/drawing/2014/main" val="3562281509"/>
                    </a:ext>
                  </a:extLst>
                </a:gridCol>
                <a:gridCol w="1501280">
                  <a:extLst>
                    <a:ext uri="{9D8B030D-6E8A-4147-A177-3AD203B41FA5}">
                      <a16:colId xmlns:a16="http://schemas.microsoft.com/office/drawing/2014/main" val="613225162"/>
                    </a:ext>
                  </a:extLst>
                </a:gridCol>
                <a:gridCol w="1501280">
                  <a:extLst>
                    <a:ext uri="{9D8B030D-6E8A-4147-A177-3AD203B41FA5}">
                      <a16:colId xmlns:a16="http://schemas.microsoft.com/office/drawing/2014/main" val="340995392"/>
                    </a:ext>
                  </a:extLst>
                </a:gridCol>
                <a:gridCol w="1501280">
                  <a:extLst>
                    <a:ext uri="{9D8B030D-6E8A-4147-A177-3AD203B41FA5}">
                      <a16:colId xmlns:a16="http://schemas.microsoft.com/office/drawing/2014/main" val="988913495"/>
                    </a:ext>
                  </a:extLst>
                </a:gridCol>
              </a:tblGrid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8459" marR="8459" marT="845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1. úprava rozpisu rozpočtu </a:t>
                      </a:r>
                      <a:r>
                        <a:rPr lang="cs-CZ" sz="1400" b="1" u="none" strike="noStrike" dirty="0" err="1">
                          <a:effectLst/>
                        </a:rPr>
                        <a:t>RgŠ</a:t>
                      </a:r>
                      <a:r>
                        <a:rPr lang="cs-CZ" sz="1400" b="1" u="none" strike="noStrike" dirty="0">
                          <a:effectLst/>
                        </a:rPr>
                        <a:t> ÚSC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u="none" strike="noStrike" dirty="0">
                          <a:effectLst/>
                        </a:rPr>
                        <a:t>2. úprava rozpisu rozpočtu </a:t>
                      </a:r>
                      <a:r>
                        <a:rPr lang="cs-CZ" sz="1400" b="1" u="none" strike="noStrike" dirty="0" err="1">
                          <a:effectLst/>
                        </a:rPr>
                        <a:t>RgŠ</a:t>
                      </a:r>
                      <a:r>
                        <a:rPr lang="cs-CZ" sz="1400" b="1" u="none" strike="noStrike" dirty="0">
                          <a:effectLst/>
                        </a:rPr>
                        <a:t> ÚSC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u="none" strike="noStrike" dirty="0">
                          <a:effectLst/>
                        </a:rPr>
                        <a:t>3. úprava rozpisu rozpočtu </a:t>
                      </a:r>
                      <a:r>
                        <a:rPr lang="cs-CZ" sz="1400" b="1" u="none" strike="noStrike" dirty="0" err="1">
                          <a:effectLst/>
                        </a:rPr>
                        <a:t>RgŠ</a:t>
                      </a:r>
                      <a:r>
                        <a:rPr lang="cs-CZ" sz="1400" b="1" u="none" strike="noStrike" dirty="0">
                          <a:effectLst/>
                        </a:rPr>
                        <a:t> ÚSC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u="none" strike="noStrike" dirty="0">
                          <a:effectLst/>
                        </a:rPr>
                        <a:t>4. úprava rozpisu rozpočtu </a:t>
                      </a:r>
                      <a:r>
                        <a:rPr lang="cs-CZ" sz="1400" b="1" u="none" strike="noStrike" dirty="0" err="1">
                          <a:effectLst/>
                        </a:rPr>
                        <a:t>RgŠ</a:t>
                      </a:r>
                      <a:r>
                        <a:rPr lang="cs-CZ" sz="1400" b="1" u="none" strike="noStrike" dirty="0">
                          <a:effectLst/>
                        </a:rPr>
                        <a:t> ÚSC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530241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hl. m. Praha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42 625 743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668 601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9271205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Středočeský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5 302 440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11 882 818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536 175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75664879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Jihočeský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7 223 980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351 491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2844258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Plzeňský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2 787 050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16 176 000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284 276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12084123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Karlovarský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6 410 151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153 707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65461634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Ústecký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1 240 498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520 687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70782257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Liberecký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8 328 939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210 017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00836475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Královehradecký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11 859 388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358 005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55221047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Pardubický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2 439 813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295 978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20734720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Kraj Vysočina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266 327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06745532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Jihomoravský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35 198 354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367 246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56457585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Olomoucký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21 590 032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263 601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11127330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Zlínský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17 560 893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13 608 818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292 721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98041111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u="none" strike="noStrike" dirty="0">
                          <a:effectLst/>
                        </a:rPr>
                        <a:t>Moravskoslezský kraj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17 741 806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40 440 000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554 124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33079507"/>
                  </a:ext>
                </a:extLst>
              </a:tr>
              <a:tr h="27675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Celkem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9" marR="8459" marT="84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121 476 613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70 001 479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70 938 631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5 122 956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1180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760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E9088-08AD-1C80-F967-BD74DEDDF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Úpravy rozpisu rozpočtu R</a:t>
            </a:r>
            <a:r>
              <a:rPr lang="cs-CZ" cap="none" dirty="0"/>
              <a:t>g</a:t>
            </a:r>
            <a:r>
              <a:rPr lang="cs-CZ" dirty="0"/>
              <a:t>Š ÚSC v roce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39DCC2-9083-D2B0-65BC-B19964D6E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Za základě žádostí </a:t>
            </a:r>
            <a:r>
              <a:rPr lang="cs-CZ" dirty="0"/>
              <a:t>zaslaných krajskými úřady do 10. 10. 2024 a do 22. 11. 2024 – </a:t>
            </a:r>
            <a:r>
              <a:rPr lang="cs-CZ" b="1" dirty="0"/>
              <a:t>přesuny mezi prostředky na platy, ostatními osobními náklady a neinvestičními výdaji </a:t>
            </a:r>
          </a:p>
          <a:p>
            <a:r>
              <a:rPr lang="cs-CZ" dirty="0"/>
              <a:t>Dle rozpočtových možností MŠMT budou zohledněny požadavky o úpravu výše rezervy podle kritérií II.3 až II.6, II.8 a II.10.</a:t>
            </a:r>
          </a:p>
          <a:p>
            <a:r>
              <a:rPr lang="cs-CZ" dirty="0"/>
              <a:t>Žádosti podle kritérií II.4, II.5 a II.10 – vč. vyčíslení dle jednotlivých právnických osob (RED IZO)</a:t>
            </a:r>
          </a:p>
          <a:p>
            <a:r>
              <a:rPr lang="cs-CZ" dirty="0"/>
              <a:t>Žádosti o zvýšení rezervy přímých výdajů – vyčíslení předpokládaných dalších potřeb pro rozpis</a:t>
            </a:r>
          </a:p>
          <a:p>
            <a:endParaRPr lang="cs-CZ" dirty="0">
              <a:highlight>
                <a:srgbClr val="FFFF00"/>
              </a:highlight>
            </a:endParaRPr>
          </a:p>
          <a:p>
            <a:r>
              <a:rPr lang="cs-CZ" dirty="0"/>
              <a:t>Zdroje MŠMT na zajištění potřeby pro:</a:t>
            </a:r>
          </a:p>
          <a:p>
            <a:pPr lvl="2"/>
            <a:r>
              <a:rPr lang="cs-CZ" dirty="0" err="1"/>
              <a:t>RgŠ</a:t>
            </a:r>
            <a:r>
              <a:rPr lang="cs-CZ" dirty="0"/>
              <a:t> ÚSC – noví učitelé ve školách, dofinancování nepedagogické práce</a:t>
            </a:r>
          </a:p>
          <a:p>
            <a:pPr lvl="2"/>
            <a:r>
              <a:rPr lang="cs-CZ" dirty="0"/>
              <a:t>soukromé školství na 4. čtvrtletí 2024 – na základě uzavřených smluv o dotaci/zvýšené dotaci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902B55E-F328-4ED8-3357-04199BC74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782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BC3BE-1649-DEC0-99D0-0CF7D762E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Příloha k žádosti o úpravu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D3017081-7C16-59D4-633C-EDA360762A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824845"/>
              </p:ext>
            </p:extLst>
          </p:nvPr>
        </p:nvGraphicFramePr>
        <p:xfrm>
          <a:off x="1073021" y="1558139"/>
          <a:ext cx="9290699" cy="4602018"/>
        </p:xfrm>
        <a:graphic>
          <a:graphicData uri="http://schemas.openxmlformats.org/drawingml/2006/table">
            <a:tbl>
              <a:tblPr/>
              <a:tblGrid>
                <a:gridCol w="660898">
                  <a:extLst>
                    <a:ext uri="{9D8B030D-6E8A-4147-A177-3AD203B41FA5}">
                      <a16:colId xmlns:a16="http://schemas.microsoft.com/office/drawing/2014/main" val="2269675234"/>
                    </a:ext>
                  </a:extLst>
                </a:gridCol>
                <a:gridCol w="4003515">
                  <a:extLst>
                    <a:ext uri="{9D8B030D-6E8A-4147-A177-3AD203B41FA5}">
                      <a16:colId xmlns:a16="http://schemas.microsoft.com/office/drawing/2014/main" val="2549798503"/>
                    </a:ext>
                  </a:extLst>
                </a:gridCol>
                <a:gridCol w="660898">
                  <a:extLst>
                    <a:ext uri="{9D8B030D-6E8A-4147-A177-3AD203B41FA5}">
                      <a16:colId xmlns:a16="http://schemas.microsoft.com/office/drawing/2014/main" val="2584825634"/>
                    </a:ext>
                  </a:extLst>
                </a:gridCol>
                <a:gridCol w="660898">
                  <a:extLst>
                    <a:ext uri="{9D8B030D-6E8A-4147-A177-3AD203B41FA5}">
                      <a16:colId xmlns:a16="http://schemas.microsoft.com/office/drawing/2014/main" val="420617916"/>
                    </a:ext>
                  </a:extLst>
                </a:gridCol>
                <a:gridCol w="660898">
                  <a:extLst>
                    <a:ext uri="{9D8B030D-6E8A-4147-A177-3AD203B41FA5}">
                      <a16:colId xmlns:a16="http://schemas.microsoft.com/office/drawing/2014/main" val="903447682"/>
                    </a:ext>
                  </a:extLst>
                </a:gridCol>
                <a:gridCol w="660898">
                  <a:extLst>
                    <a:ext uri="{9D8B030D-6E8A-4147-A177-3AD203B41FA5}">
                      <a16:colId xmlns:a16="http://schemas.microsoft.com/office/drawing/2014/main" val="2908114287"/>
                    </a:ext>
                  </a:extLst>
                </a:gridCol>
                <a:gridCol w="660898">
                  <a:extLst>
                    <a:ext uri="{9D8B030D-6E8A-4147-A177-3AD203B41FA5}">
                      <a16:colId xmlns:a16="http://schemas.microsoft.com/office/drawing/2014/main" val="3036068675"/>
                    </a:ext>
                  </a:extLst>
                </a:gridCol>
                <a:gridCol w="660898">
                  <a:extLst>
                    <a:ext uri="{9D8B030D-6E8A-4147-A177-3AD203B41FA5}">
                      <a16:colId xmlns:a16="http://schemas.microsoft.com/office/drawing/2014/main" val="4294254733"/>
                    </a:ext>
                  </a:extLst>
                </a:gridCol>
                <a:gridCol w="660898">
                  <a:extLst>
                    <a:ext uri="{9D8B030D-6E8A-4147-A177-3AD203B41FA5}">
                      <a16:colId xmlns:a16="http://schemas.microsoft.com/office/drawing/2014/main" val="3929765373"/>
                    </a:ext>
                  </a:extLst>
                </a:gridCol>
              </a:tblGrid>
              <a:tr h="16698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Rozpis rozpočtu RgŠ ÚSC ve struktuře ukazatelů pro rok 2024 - po 3. úpravě</a:t>
                      </a: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Příloha</a:t>
                      </a: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380299"/>
                  </a:ext>
                </a:extLst>
              </a:tr>
              <a:tr h="166983"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Kraj:   </a:t>
                      </a: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Vyberte kraj ze seznamu</a:t>
                      </a: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605442"/>
                  </a:ext>
                </a:extLst>
              </a:tr>
              <a:tr h="99278"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 Kč</a:t>
                      </a: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23909"/>
                  </a:ext>
                </a:extLst>
              </a:tr>
              <a:tr h="1669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Rozpočet 2024 - ÚZ 33 353 přímé výdaje na vzdělávání v RgŠ ÚSC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NIV celkem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MP celkem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z toho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Zákonné odvody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Příděl FKSP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ONIV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817660"/>
                  </a:ext>
                </a:extLst>
              </a:tr>
              <a:tr h="166983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platy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OON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919508"/>
                  </a:ext>
                </a:extLst>
              </a:tr>
              <a:tr h="16698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1.      Úvodní rozpis rozpočtu k 1. 1. 2024 z MŠMT včetně rezervy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178708"/>
                  </a:ext>
                </a:extLst>
              </a:tr>
              <a:tr h="16698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2.      Úpravy rozpisu rozpočtu celkem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891879"/>
                  </a:ext>
                </a:extLst>
              </a:tr>
              <a:tr h="16698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v tom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1. úprava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015662"/>
                  </a:ext>
                </a:extLst>
              </a:tr>
              <a:tr h="1669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2. úprava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736440"/>
                  </a:ext>
                </a:extLst>
              </a:tr>
              <a:tr h="1669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3. úprava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723963"/>
                  </a:ext>
                </a:extLst>
              </a:tr>
              <a:tr h="662131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3.      Rozpis rozpočtu RgŠ ÚSC ve struktuře ukazatelů pro rok 2024 - po úpravách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05400"/>
                  </a:ext>
                </a:extLst>
              </a:tr>
              <a:tr h="16698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4.      Rozepsáno školám a školským zařízením k 30. 9. 2024 celkem 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450659"/>
                  </a:ext>
                </a:extLst>
              </a:tr>
              <a:tr h="166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ahoma" panose="020B0604030504040204" pitchFamily="34" charset="0"/>
                        </a:rPr>
                        <a:t>z toho podpůrná opatření*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826011"/>
                  </a:ext>
                </a:extLst>
              </a:tr>
              <a:tr h="1669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2F2F2"/>
                          </a:highlight>
                          <a:latin typeface="Tahoma" panose="020B0604030504040204" pitchFamily="34" charset="0"/>
                        </a:rPr>
                        <a:t>z toho prostředky vynaložené v souvislosti s válečným konfliktem na Ukrajině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011295"/>
                  </a:ext>
                </a:extLst>
              </a:tr>
              <a:tr h="16698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5.      Stav rezervy k 30. 9. 2024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73895"/>
                  </a:ext>
                </a:extLst>
              </a:tr>
              <a:tr h="16698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6.      Předpoklad pro rozpis po 30. 9. 2024 celkem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049267"/>
                  </a:ext>
                </a:extLst>
              </a:tr>
              <a:tr h="16698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v tom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848899"/>
                  </a:ext>
                </a:extLst>
              </a:tr>
              <a:tr h="1669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230488"/>
                  </a:ext>
                </a:extLst>
              </a:tr>
              <a:tr h="1669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352849"/>
                  </a:ext>
                </a:extLst>
              </a:tr>
              <a:tr h="1669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55770"/>
                  </a:ext>
                </a:extLst>
              </a:tr>
              <a:tr h="1669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739811"/>
                  </a:ext>
                </a:extLst>
              </a:tr>
              <a:tr h="1669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591266"/>
                  </a:ext>
                </a:extLst>
              </a:tr>
              <a:tr h="1669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812241"/>
                  </a:ext>
                </a:extLst>
              </a:tr>
              <a:tr h="1669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E2EFDA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040444"/>
                  </a:ext>
                </a:extLst>
              </a:tr>
              <a:tr h="16698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5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ahoma" panose="020B0604030504040204" pitchFamily="34" charset="0"/>
                        </a:rPr>
                        <a:t>* souhrnný údaj za podpůrná opatření podle stavu k 1.1. (tj. dle rozpisu MŠMT) a podle vykázaných údajů ve výkazu R 44-99 v průběhu roku 2024</a:t>
                      </a: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5331" marR="5331" marT="53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283157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484CB57-F3DB-2E4A-E90A-46E3B0E63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597148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6092</TotalTime>
  <Words>3631</Words>
  <Application>Microsoft Office PowerPoint</Application>
  <PresentationFormat>Širokoúhlá obrazovka</PresentationFormat>
  <Paragraphs>607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Tahoma</vt:lpstr>
      <vt:lpstr>Vlastní návrh</vt:lpstr>
      <vt:lpstr>seminář k problematice financování škol a školských zařízení zřizovaných obcemi a dobrovolnými svazky obcí  </vt:lpstr>
      <vt:lpstr>Program SEMINÁŘE</vt:lpstr>
      <vt:lpstr>rozpočet RgŠ ÚSC v roce 2024  </vt:lpstr>
      <vt:lpstr>Rozpis rozpočtu RgŠ ÚSC na rok 2024</vt:lpstr>
      <vt:lpstr>Úpravy rozpisu rozpočtu RgŠ ÚSC v roce 2024 – provedené </vt:lpstr>
      <vt:lpstr>Úpravy rozpisu rozpočtu RgŠ ÚSC v roce 2024 – provedené</vt:lpstr>
      <vt:lpstr>Úpravy rozpisu rozpočtu Rgš ÚSC v roce 2024</vt:lpstr>
      <vt:lpstr>Další Úpravy rozpisu rozpočtu RgŠ ÚSC v roce 2024</vt:lpstr>
      <vt:lpstr>Příloha k žádosti o úpravu</vt:lpstr>
      <vt:lpstr>Změny rozpočtu školám a školským zařízením od 1. 9. 2024</vt:lpstr>
      <vt:lpstr>Podpůrná opatření v roce 2024</vt:lpstr>
      <vt:lpstr>Další poskytnuté finanční prostředky školám v roce 2024  Ukrajinský asistent pedagoga – období leden až srpen 2024</vt:lpstr>
      <vt:lpstr>Další finanční prostředky na adaptační a integrační aktivity cizinců s dočasnou ochranou ve školách</vt:lpstr>
      <vt:lpstr>Další finanční prostředky na adaptační a integrační aktivity cizinců s dočasnou ochranou ve školách</vt:lpstr>
      <vt:lpstr>finanční prostředky na adaptační a integrační aktivity cizinců s dočasnou ochranou ve školách</vt:lpstr>
      <vt:lpstr>Provázející učitelé ve školách v roce 2024 – pouze školy zapojené do pokusného ověřování </vt:lpstr>
      <vt:lpstr>Legislativní změny  </vt:lpstr>
      <vt:lpstr>Legislativní změny v roce 2024 </vt:lpstr>
      <vt:lpstr>Aktuálně připravované legislativní změny</vt:lpstr>
      <vt:lpstr>Prezentace aplikace PowerPoint</vt:lpstr>
      <vt:lpstr>Aktuálně navrhované legislativní změny</vt:lpstr>
      <vt:lpstr>Aktuálně navrhované legislativní změny</vt:lpstr>
      <vt:lpstr>DOTAZY účastníků z chatu</vt:lpstr>
      <vt:lpstr>Dotazy k podpůrným pedagogickým profesím</vt:lpstr>
      <vt:lpstr>Dotazy k limitu počtu zaměstnanců</vt:lpstr>
      <vt:lpstr>Dotazy k nepedagogické práci</vt:lpstr>
      <vt:lpstr>RŮZNÉ</vt:lpstr>
      <vt:lpstr>Pravidelné seminářE k problematice financování</vt:lpstr>
      <vt:lpstr>Důležité odkazy</vt:lpstr>
      <vt:lpstr>Prezentace aplikace PowerPoint</vt:lpstr>
    </vt:vector>
  </TitlesOfParts>
  <Company>MSMT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porada MŠMT s vedoucími odborů školství krajských úřadů  a Magistrátu hl. m. Prahy</dc:title>
  <dc:creator>Sedláčková Drahomíra</dc:creator>
  <cp:lastModifiedBy>Cahová Lenka</cp:lastModifiedBy>
  <cp:revision>217</cp:revision>
  <cp:lastPrinted>2024-09-17T06:41:43Z</cp:lastPrinted>
  <dcterms:created xsi:type="dcterms:W3CDTF">2023-01-23T14:28:08Z</dcterms:created>
  <dcterms:modified xsi:type="dcterms:W3CDTF">2024-09-25T13:00:52Z</dcterms:modified>
</cp:coreProperties>
</file>