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610" r:id="rId4"/>
    <p:sldId id="624" r:id="rId5"/>
    <p:sldId id="625" r:id="rId6"/>
    <p:sldId id="626" r:id="rId7"/>
    <p:sldId id="623" r:id="rId8"/>
    <p:sldId id="612" r:id="rId9"/>
    <p:sldId id="629" r:id="rId10"/>
    <p:sldId id="628" r:id="rId11"/>
    <p:sldId id="614" r:id="rId12"/>
    <p:sldId id="618" r:id="rId13"/>
    <p:sldId id="613" r:id="rId14"/>
    <p:sldId id="619" r:id="rId15"/>
    <p:sldId id="471" r:id="rId16"/>
    <p:sldId id="615" r:id="rId17"/>
    <p:sldId id="616" r:id="rId18"/>
    <p:sldId id="617" r:id="rId19"/>
    <p:sldId id="630" r:id="rId20"/>
    <p:sldId id="631" r:id="rId21"/>
    <p:sldId id="271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82A"/>
    <a:srgbClr val="6F1E21"/>
    <a:srgbClr val="C9353C"/>
    <a:srgbClr val="A6A6A6"/>
    <a:srgbClr val="DA3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9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670FD-B665-E74A-BB43-52FBD47DB1A4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45F07-C1BF-CF45-B79E-8A73F00599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24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C204F-1D6A-6F49-9F41-6E603DE9D32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0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C204F-1D6A-6F49-9F41-6E603DE9D32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55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25A9E5-129A-C249-AA16-3D5C5A139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290B39-3EE8-F649-BEE3-406B15C3E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18DFA7-DEF5-2E4B-BEB5-CD19807B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18F6A2-4967-2D4F-847A-6AA8976A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F1BB74-FA4B-ED46-B8FF-82D9025E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26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786C6-AFED-7546-A905-A41644A8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67492F-29B6-B644-A432-FD4D5D311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4D556-A3A0-D647-B470-DCE1743B6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D156E8-4D8A-B74B-8BB6-02D37534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AFD356-BDE2-D64D-8A62-4497F81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785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6995A12-7518-5240-94C2-961B60EC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CF04C9-4F87-4D43-9794-EF976AFC1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DB2406-0E43-F24D-B40B-459A2570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3F46DB-C245-2C49-B95E-04630A7F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C82434-25C2-3745-8C64-AF349A8D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63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AF12E-6A57-CD42-B8C4-162B99035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47829B-EF60-654E-ADA3-EB2DEB461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7160C4-5148-C14B-BEF0-6BE82A5A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C8F837-4C59-B049-A0CA-57D62E49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6C05B1-C64D-334B-B4A2-8744FBC5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146C3C6-73FA-F140-9A20-7D40A852162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4931965" cy="696561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5E2FDCB-DF88-BC49-8342-3AB7C3402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65" y="678426"/>
            <a:ext cx="4661209" cy="15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24537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337BB-FC72-E442-86C2-ADE67D86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4F2BEE-CDC4-FB40-A0B4-B6EDDDB29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61B0AE-E586-C44A-86D6-CEA5C7A0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A412CC-1C58-1D4E-8A05-A4B7713B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F7B67B-F7C0-7148-83D8-E319CA59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963801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BDC59-8941-0E43-B641-01C7B0E3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BEE4AD-A659-F841-A8AE-27BB63FAF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4A646-C1A5-5B40-A6C9-196A9F2B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89A26E-FF00-494E-8FF8-17794659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51A7E0-3641-3B4E-A3BB-3E569F60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230801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055812-BCCE-A44C-BBB7-A5D7DD17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C35856-15EC-1045-A1CD-834AAA99D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67964C-D78B-1049-A30F-C5B545B97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F169D2-573C-C745-AF62-4C02869B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D641C2-35B9-B847-9032-3A5B058D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D7800A-9823-C542-9F8D-664CF029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679018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E2645-4A46-414B-AD12-AD58711D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DFEF59-DE52-354F-B880-682AC956C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FC441B7-0FE9-F84F-8953-D74C8B89E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D06A8A3-2769-8D43-9F27-E5AF16A1A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064310-D7D1-294C-925E-07EF5706C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CB5DE1-517F-6B46-B679-BE7DC8CE7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1F2A18-C2B7-BD44-89EC-E2616B670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961B798-506A-0C4B-867C-D2B3596C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7163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43938-9871-044B-9723-A94B8496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7C841B-E4FE-D44E-8681-17C83646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75643B-7453-F94C-9A13-F359F3C5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6F4916-BE12-3A4E-B69B-F0466C81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146C3C6-73FA-F140-9A20-7D40A8521620}"/>
              </a:ext>
            </a:extLst>
          </p:cNvPr>
          <p:cNvSpPr>
            <a:spLocks/>
          </p:cNvSpPr>
          <p:nvPr userDrawn="1"/>
        </p:nvSpPr>
        <p:spPr bwMode="auto">
          <a:xfrm>
            <a:off x="1581" y="6186845"/>
            <a:ext cx="12189631" cy="70779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947DE20-938A-1D47-8A3F-B2A7228EA6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26655" y="6311901"/>
            <a:ext cx="734648" cy="546099"/>
          </a:xfrm>
          <a:prstGeom prst="rect">
            <a:avLst/>
          </a:prstGeom>
          <a:solidFill>
            <a:srgbClr val="9411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6" tIns="45719" rIns="91436" bIns="45719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377" rtl="0" eaLnBrk="1" latinLnBrk="0" hangingPunct="1">
              <a:defRPr sz="7100" b="0" i="0" kern="1200">
                <a:solidFill>
                  <a:srgbClr val="FFFFFF"/>
                </a:solidFill>
                <a:latin typeface="Titillium Semibold"/>
                <a:ea typeface="ＭＳ Ｐゴシック" charset="0"/>
                <a:cs typeface="Titillium Semibold"/>
                <a:sym typeface="Titillium Bold" charset="0"/>
              </a:defRPr>
            </a:lvl1pPr>
            <a:lvl2pPr marL="457189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377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566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754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85943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6pPr>
            <a:lvl7pPr marL="2743131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7pPr>
            <a:lvl8pPr marL="3200320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8pPr>
            <a:lvl9pPr marL="3657509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A9015A78-9EE4-C84E-BBCF-412904461E64}" type="slidenum">
              <a:rPr lang="en-US" sz="2000" smtClean="0">
                <a:latin typeface="Avenir" panose="02000503020000020003" pitchFamily="2" charset="0"/>
              </a:rPr>
              <a:pPr>
                <a:defRPr/>
              </a:pPr>
              <a:t>‹N›</a:t>
            </a:fld>
            <a:endParaRPr lang="en-US" sz="2000" dirty="0">
              <a:latin typeface="Avenir" panose="02000503020000020003" pitchFamily="2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266F5E4-E4DF-8043-AFF0-9690F4BF2300}"/>
              </a:ext>
            </a:extLst>
          </p:cNvPr>
          <p:cNvSpPr>
            <a:spLocks/>
          </p:cNvSpPr>
          <p:nvPr userDrawn="1"/>
        </p:nvSpPr>
        <p:spPr bwMode="auto">
          <a:xfrm>
            <a:off x="1581" y="1"/>
            <a:ext cx="12190420" cy="2047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5E2FDCB-DF88-BC49-8342-3AB7C3402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660" y="6263221"/>
            <a:ext cx="1674025" cy="5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22767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8E12054-4F45-044D-913A-1CC691F6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F51EF1-25C7-4149-B12D-417A51C08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D9F24D-87DE-A247-841A-B44AA2DD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146C3C6-73FA-F140-9A20-7D40A8521620}"/>
              </a:ext>
            </a:extLst>
          </p:cNvPr>
          <p:cNvSpPr>
            <a:spLocks/>
          </p:cNvSpPr>
          <p:nvPr userDrawn="1"/>
        </p:nvSpPr>
        <p:spPr bwMode="auto">
          <a:xfrm>
            <a:off x="1581" y="6186845"/>
            <a:ext cx="12189631" cy="70779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947DE20-938A-1D47-8A3F-B2A7228EA6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26655" y="6311901"/>
            <a:ext cx="734648" cy="546099"/>
          </a:xfrm>
          <a:prstGeom prst="rect">
            <a:avLst/>
          </a:prstGeom>
          <a:solidFill>
            <a:srgbClr val="9411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6" tIns="45719" rIns="91436" bIns="45719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377" rtl="0" eaLnBrk="1" latinLnBrk="0" hangingPunct="1">
              <a:defRPr sz="7100" b="0" i="0" kern="1200">
                <a:solidFill>
                  <a:srgbClr val="FFFFFF"/>
                </a:solidFill>
                <a:latin typeface="Titillium Semibold"/>
                <a:ea typeface="ＭＳ Ｐゴシック" charset="0"/>
                <a:cs typeface="Titillium Semibold"/>
                <a:sym typeface="Titillium Bold" charset="0"/>
              </a:defRPr>
            </a:lvl1pPr>
            <a:lvl2pPr marL="457189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377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566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754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85943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6pPr>
            <a:lvl7pPr marL="2743131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7pPr>
            <a:lvl8pPr marL="3200320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8pPr>
            <a:lvl9pPr marL="3657509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A9015A78-9EE4-C84E-BBCF-412904461E64}" type="slidenum">
              <a:rPr lang="en-US" sz="2000" smtClean="0">
                <a:latin typeface="Avenir" panose="02000503020000020003" pitchFamily="2" charset="0"/>
              </a:rPr>
              <a:pPr>
                <a:defRPr/>
              </a:pPr>
              <a:t>‹N›</a:t>
            </a:fld>
            <a:endParaRPr lang="en-US" sz="2000" dirty="0">
              <a:latin typeface="Avenir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6F5E4-E4DF-8043-AFF0-9690F4BF2300}"/>
              </a:ext>
            </a:extLst>
          </p:cNvPr>
          <p:cNvSpPr>
            <a:spLocks/>
          </p:cNvSpPr>
          <p:nvPr userDrawn="1"/>
        </p:nvSpPr>
        <p:spPr bwMode="auto">
          <a:xfrm>
            <a:off x="1581" y="1"/>
            <a:ext cx="12190420" cy="2047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900DD8-C8A9-C640-9DB3-EA4891DF239F}"/>
              </a:ext>
            </a:extLst>
          </p:cNvPr>
          <p:cNvSpPr txBox="1"/>
          <p:nvPr userDrawn="1"/>
        </p:nvSpPr>
        <p:spPr>
          <a:xfrm>
            <a:off x="542661" y="1273521"/>
            <a:ext cx="8384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venir" panose="02000503020000020003" pitchFamily="2" charset="0"/>
              </a:rPr>
              <a:t>Chi siamo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5E2FDCB-DF88-BC49-8342-3AB7C3402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660" y="6263221"/>
            <a:ext cx="1674025" cy="54057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900DD8-C8A9-C640-9DB3-EA4891DF239F}"/>
              </a:ext>
            </a:extLst>
          </p:cNvPr>
          <p:cNvSpPr txBox="1"/>
          <p:nvPr userDrawn="1"/>
        </p:nvSpPr>
        <p:spPr>
          <a:xfrm>
            <a:off x="168354" y="528801"/>
            <a:ext cx="8384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venir" panose="02000503020000020003" pitchFamily="2" charset="0"/>
              </a:rPr>
              <a:t>Chi siamo</a:t>
            </a:r>
          </a:p>
        </p:txBody>
      </p:sp>
    </p:spTree>
    <p:extLst>
      <p:ext uri="{BB962C8B-B14F-4D97-AF65-F5344CB8AC3E}">
        <p14:creationId xmlns:p14="http://schemas.microsoft.com/office/powerpoint/2010/main" val="339640820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6215FE-5074-7740-AE20-E1D4BCE2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A0042E-F7E8-7541-A381-4399AC581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EBFF5C-5572-B745-9DF2-C38A28399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5263FB-CC18-C04B-9AAA-B36BC997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08A635-EA4B-E849-9085-91F8E048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D5F877-1009-CA4B-A1E9-0832DA5E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1160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58736-6374-5A45-BC73-51709A7E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CDB5C0-3E91-7C4D-B9F6-617210DC0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0B2CAB-674E-B54F-9F29-5EBEAA0B1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693632-BB7A-5B4B-B8A9-4EF92583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B999FD-C017-9444-9D1D-D2057E2E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739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4726AC-06A4-E34B-BB95-B6EB42EA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F008E9-91FD-2F45-8B60-8C6B241D4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CBA785-4B31-B34B-B0CB-7E30B1115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50618F-2BFF-3149-9957-9DB796FE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6D76E7-018F-E047-91A4-1840AB96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C48949-1C55-0348-B0AF-3AC22C5E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355382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F9EB0B-D8E1-284B-AA9C-B388AE4F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D4062C-1DBB-AD46-93C5-58AE8419F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2F5BA8-39B1-C24A-84DB-5D521CCB6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2D96E1-D3D0-244A-A8F3-A1720537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2F03FE-FDB4-6D40-9B49-D29A2C33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022220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B1F306E-7E65-D24E-92D8-91749C42B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AEB2EA-9688-1A4E-B6B4-02CDBA06E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FAC2B8-5702-6944-A096-D0E52A02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CE259A-A7FD-734B-BF2B-389FFBB4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F49459-5B98-4C44-90D3-B24A30FD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1781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98992-A2DF-CD4D-ACE0-FB2A10939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2341D9-05EA-2F47-8A60-525B067F0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ADBCB5-82F0-354C-9174-012CD69D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499509-F5AE-C248-B806-41BD1E9D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80352C-7E8B-744D-9C7A-14A251CF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13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06FD18-BAAD-A644-B2A5-15880037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2603C-1DCB-D74E-8E62-6AD2B49B6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6EDD9D-F5CC-4945-81CF-2B23A2779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7CCEA4-2332-194E-94E4-156E2D46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69BC7-3F22-D74A-B015-FF1F96EC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E310C9-84CF-9240-8A3F-C2474B66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90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5B1A4-463E-6841-AFA6-B542A69B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4B7549-4100-A04A-B708-99B537558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17BD9E-EF4D-9949-9DE0-1ED76566A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AC5F1CE-C3F9-3F46-8DE8-25FD9C45E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789659F-B9CB-0D43-8AF8-CB6FB23C1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74AF57-81AD-AD45-A289-2C3E82E6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4EEA35-603F-2349-B0AA-C5CAC5F13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7D3A169-6872-3844-B5EC-5C528B66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87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64A8F4-C101-0A41-8D79-6BDEE26D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D6589A-CC82-E440-A327-0862527A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522F8A-5E07-EA43-BB77-4CA3D18A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FA535C-FCB2-6140-9292-3A67EE24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88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908F588-AD6F-114F-9970-B0AE6EE9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E49C377-029C-CA41-AFFF-8484273B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EC2D76-BF9F-CF48-8236-ACFD30C4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61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0AD4B-FED3-E44E-81AD-9E16857CF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41E6A6-4FAE-7342-9D26-F9CAE0F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0D88D0-A639-514F-B149-810DD889C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FE917A-AF6B-4B48-9BB9-10090EB2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3D9F31-F020-094B-8566-F3002D79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777F65-C9DA-814C-91D1-37E69BE7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73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97E339-C005-6D44-B1AA-A176E934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ECA1337-5423-994F-B276-F0C6605A4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9011D8-E062-604A-8166-2542FFE2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CE255A-1835-5A46-8AFB-13945B63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F75ED6-0B98-F147-AE9D-0506B42C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3ED342-74BC-D148-969C-F830CEE5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2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24FF68-0FC4-644A-AAC6-10B6B68F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EDDEE8-4E09-B446-A767-A22D640D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75123D-58AE-434E-88B7-E39D5D6E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A38A7-9512-0648-BA8A-0783A207BF82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4E5CD5-219C-1242-BACB-19E9C77AB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02FEDA-A9EF-8F4B-BB0A-C9D5C069F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0781-4CF3-C845-AFAD-2B11942215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67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5CA034F-25C0-774D-8917-5420503E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3C9FC7-B6C4-314C-8546-9334A02FD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2902F3-AC67-2346-B784-55BBB5289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1631-F539-0144-846C-1EAD35B339D9}" type="datetimeFigureOut">
              <a:rPr lang="it-IT" smtClean="0"/>
              <a:t>06/12/21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F5C353-F5B7-C849-BFBE-942D38BAD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FDE3DC-8EB9-1B49-B3C8-6811DDE48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DC55A-8391-1747-92C0-F1FB044DE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uffic.nl/en/subjects/diploma/education-systems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kut.no/globalassets/nokut/artikkelbibliotek/utenlandsk_utdanning/gsulista/2021/gsu_list_english_12112021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q-entry.eu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ar.eu/deqar-connec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qsearch.qqi.ie/WebPart/Search?searchtype=recognition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uhr.se/bedomning-av-utlandsk-utbildning/bedomningstjanst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kwalifikator.nawa.gov.pl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cimea.it/files/fileusers/7590_Brochure_substantial_differences.pdf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cimea.it/files/fileusers/5278_Foreign%20schools%20in%20Italy_DEF_22.07.21.pdf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mea.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ic-naric.net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ic-naric.net/fileusers/9224_2021-COVID-19_INFO_UPPER_SECONDARY_SCHOOL_EXAMS.pdf" TargetMode="External"/><Relationship Id="rId2" Type="http://schemas.openxmlformats.org/officeDocument/2006/relationships/hyperlink" Target="https://www.enic-naric.net/fileusers/9975_2020-COVID-19_INFO_UPPER_SECONDARY_SCHOOL_EXAMS.pdf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58DD4BB6-0B9F-5C4D-A0C1-4E742A8D952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it-IT" altLang="it-IT" sz="760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2AEED3D-3A69-DC4E-8730-B9E8795A0B29}"/>
              </a:ext>
            </a:extLst>
          </p:cNvPr>
          <p:cNvSpPr>
            <a:spLocks/>
          </p:cNvSpPr>
          <p:nvPr/>
        </p:nvSpPr>
        <p:spPr bwMode="auto">
          <a:xfrm>
            <a:off x="9644214" y="3728082"/>
            <a:ext cx="2256497" cy="66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endParaRPr lang="en-US" altLang="it-IT" sz="1867" b="1" dirty="0">
              <a:solidFill>
                <a:srgbClr val="FFFFFF"/>
              </a:solidFill>
              <a:latin typeface="Arial"/>
              <a:ea typeface="ＭＳ Ｐゴシック" panose="020B0600070205080204" pitchFamily="34" charset="-128"/>
              <a:cs typeface="Arial"/>
              <a:sym typeface="Titillium Bold" pitchFamily="-84" charset="0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F287C643-3DE8-AF44-97D8-9EE3175495D6}"/>
              </a:ext>
            </a:extLst>
          </p:cNvPr>
          <p:cNvGrpSpPr>
            <a:grpSpLocks/>
          </p:cNvGrpSpPr>
          <p:nvPr/>
        </p:nvGrpSpPr>
        <p:grpSpPr bwMode="auto">
          <a:xfrm>
            <a:off x="-2859087" y="2794532"/>
            <a:ext cx="9128704" cy="1266651"/>
            <a:chOff x="0" y="0"/>
            <a:chExt cx="10551" cy="1464"/>
          </a:xfrm>
          <a:solidFill>
            <a:srgbClr val="EB1126"/>
          </a:solidFill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C039C336-F92B-7048-8536-715FDBC0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"/>
              <a:ext cx="9805" cy="1447"/>
            </a:xfrm>
            <a:custGeom>
              <a:avLst/>
              <a:gdLst>
                <a:gd name="T0" fmla="*/ 0 w 21600"/>
                <a:gd name="T1" fmla="*/ 0 h 21600"/>
                <a:gd name="T2" fmla="*/ 86 w 21600"/>
                <a:gd name="T3" fmla="*/ 0 h 21600"/>
                <a:gd name="T4" fmla="*/ 77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9" y="21600"/>
                  </a:moveTo>
                  <a:lnTo>
                    <a:pt x="21600" y="21600"/>
                  </a:lnTo>
                  <a:lnTo>
                    <a:pt x="19332" y="0"/>
                  </a:lnTo>
                  <a:lnTo>
                    <a:pt x="0" y="0"/>
                  </a:lnTo>
                  <a:lnTo>
                    <a:pt x="29" y="21600"/>
                  </a:lnTo>
                  <a:close/>
                  <a:moveTo>
                    <a:pt x="29" y="21600"/>
                  </a:moveTo>
                </a:path>
              </a:pathLst>
            </a:custGeom>
            <a:solidFill>
              <a:srgbClr val="94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2400" dirty="0">
                <a:latin typeface="Gill Sans" charset="0"/>
                <a:ea typeface="ヒラギノ角ゴ ProN W3" charset="0"/>
                <a:sym typeface="Gill Sans" charset="0"/>
              </a:endParaRPr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48D69C0C-4A4D-BE42-BD98-688934EAC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1" y="0"/>
              <a:ext cx="1500" cy="14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4688" y="21600"/>
                  </a:moveTo>
                  <a:lnTo>
                    <a:pt x="21600" y="21600"/>
                  </a:lnTo>
                  <a:lnTo>
                    <a:pt x="6777" y="0"/>
                  </a:lnTo>
                  <a:lnTo>
                    <a:pt x="0" y="0"/>
                  </a:lnTo>
                  <a:lnTo>
                    <a:pt x="14688" y="21600"/>
                  </a:lnTo>
                  <a:close/>
                  <a:moveTo>
                    <a:pt x="14688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2400" dirty="0">
                <a:latin typeface="Gill Sans" charset="0"/>
                <a:ea typeface="ヒラギノ角ゴ ProN W3" charset="0"/>
                <a:sym typeface="Gill Sans" charset="0"/>
              </a:endParaRP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6861B9D4-2D20-A34A-8A61-923B067FF70C}"/>
              </a:ext>
            </a:extLst>
          </p:cNvPr>
          <p:cNvSpPr>
            <a:spLocks/>
          </p:cNvSpPr>
          <p:nvPr/>
        </p:nvSpPr>
        <p:spPr bwMode="auto">
          <a:xfrm>
            <a:off x="4970063" y="4215403"/>
            <a:ext cx="2332573" cy="224951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0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94282B"/>
          </a:solidFill>
          <a:ln>
            <a:noFill/>
          </a:ln>
        </p:spPr>
        <p:txBody>
          <a:bodyPr lIns="0" tIns="0" rIns="0" bIns="0"/>
          <a:lstStyle/>
          <a:p>
            <a:endParaRPr lang="it-IT" sz="240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0E209E6-276B-A14F-AFE2-EB2F6E7896D7}"/>
              </a:ext>
            </a:extLst>
          </p:cNvPr>
          <p:cNvSpPr>
            <a:spLocks/>
          </p:cNvSpPr>
          <p:nvPr/>
        </p:nvSpPr>
        <p:spPr bwMode="auto">
          <a:xfrm>
            <a:off x="3680151" y="1742451"/>
            <a:ext cx="934415" cy="89980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0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94282B"/>
          </a:solidFill>
          <a:ln>
            <a:noFill/>
          </a:ln>
        </p:spPr>
        <p:txBody>
          <a:bodyPr lIns="0" tIns="0" rIns="0" bIns="0"/>
          <a:lstStyle/>
          <a:p>
            <a:endParaRPr lang="it-IT" sz="240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ADAD045-3FC7-DD4B-9C0B-9DE38ACE5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31" y="2879234"/>
            <a:ext cx="3277092" cy="1058228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24A1834A-1BD1-774D-87BA-8D92CA4C68F1}"/>
              </a:ext>
            </a:extLst>
          </p:cNvPr>
          <p:cNvSpPr>
            <a:spLocks/>
          </p:cNvSpPr>
          <p:nvPr/>
        </p:nvSpPr>
        <p:spPr bwMode="auto">
          <a:xfrm>
            <a:off x="5384769" y="593968"/>
            <a:ext cx="6185484" cy="6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endParaRPr lang="en-US" altLang="it-IT" sz="4800" dirty="0">
              <a:solidFill>
                <a:schemeClr val="bg1"/>
              </a:solidFill>
              <a:latin typeface="Arial"/>
              <a:ea typeface="Apple Color Emoji" pitchFamily="2" charset="0"/>
              <a:cs typeface="Arial"/>
              <a:sym typeface="Titillium Regular" pitchFamily="-84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E1B2751B-4BD7-B447-9B90-353F1AC0FBDA}"/>
              </a:ext>
            </a:extLst>
          </p:cNvPr>
          <p:cNvSpPr>
            <a:spLocks/>
          </p:cNvSpPr>
          <p:nvPr/>
        </p:nvSpPr>
        <p:spPr bwMode="auto">
          <a:xfrm>
            <a:off x="5187826" y="2192353"/>
            <a:ext cx="6760376" cy="26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endParaRPr lang="en-US" altLang="it-IT" sz="2800" dirty="0">
              <a:solidFill>
                <a:schemeClr val="bg1"/>
              </a:solidFill>
              <a:latin typeface="Avenir Book" panose="02000503020000020003" pitchFamily="2" charset="0"/>
              <a:ea typeface="Apple Color Emoji" pitchFamily="2" charset="0"/>
              <a:sym typeface="Titillium Regular" pitchFamily="-84" charset="0"/>
            </a:endParaRPr>
          </a:p>
          <a:p>
            <a:pPr algn="r" eaLnBrk="1" hangingPunct="1"/>
            <a:r>
              <a:rPr lang="en-US" altLang="it-IT" sz="3600" dirty="0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Good practices for the implementation of automatic recognition</a:t>
            </a:r>
          </a:p>
          <a:p>
            <a:pPr algn="r" eaLnBrk="1" hangingPunct="1"/>
            <a:endParaRPr lang="en-US" altLang="it-IT" sz="3600" dirty="0">
              <a:solidFill>
                <a:schemeClr val="bg1"/>
              </a:solidFill>
              <a:latin typeface="Avenir Book" panose="02000503020000020003" pitchFamily="2" charset="0"/>
              <a:ea typeface="Apple Color Emoji" pitchFamily="2" charset="0"/>
              <a:sym typeface="Titillium Regular" pitchFamily="-84" charset="0"/>
            </a:endParaRPr>
          </a:p>
          <a:p>
            <a:pPr algn="r" eaLnBrk="1" hangingPunct="1"/>
            <a:r>
              <a:rPr lang="en-US" altLang="it-IT" sz="1800" dirty="0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Silvia Bianco</a:t>
            </a:r>
          </a:p>
          <a:p>
            <a:pPr algn="r" eaLnBrk="1" hangingPunct="1"/>
            <a:r>
              <a:rPr lang="en-US" altLang="it-IT" sz="1400" dirty="0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SEARCH ENGINE project</a:t>
            </a:r>
          </a:p>
          <a:p>
            <a:pPr algn="r" eaLnBrk="1" hangingPunct="1"/>
            <a:r>
              <a:rPr lang="en-US" altLang="it-IT" sz="1400" dirty="0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07.12.2021</a:t>
            </a:r>
          </a:p>
          <a:p>
            <a:pPr algn="r" eaLnBrk="1" hangingPunct="1"/>
            <a:endParaRPr lang="en-US" altLang="it-IT" sz="1800" dirty="0">
              <a:solidFill>
                <a:schemeClr val="bg1"/>
              </a:solidFill>
              <a:latin typeface="Avenir Book" panose="02000503020000020003" pitchFamily="2" charset="0"/>
              <a:ea typeface="Apple Color Emoji" pitchFamily="2" charset="0"/>
              <a:sym typeface="Titillium Regular" pitchFamily="-84" charset="0"/>
            </a:endParaRPr>
          </a:p>
          <a:p>
            <a:pPr algn="r" eaLnBrk="1" hangingPunct="1"/>
            <a:endParaRPr lang="en-US" altLang="it-IT" sz="1800" dirty="0">
              <a:solidFill>
                <a:schemeClr val="bg1"/>
              </a:solidFill>
              <a:latin typeface="Avenir Book" panose="02000503020000020003" pitchFamily="2" charset="0"/>
              <a:ea typeface="Apple Color Emoji" pitchFamily="2" charset="0"/>
              <a:sym typeface="Titillium Regular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497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48919F-4E14-FE4D-91FE-C8CBA1F90759}"/>
              </a:ext>
            </a:extLst>
          </p:cNvPr>
          <p:cNvSpPr/>
          <p:nvPr/>
        </p:nvSpPr>
        <p:spPr>
          <a:xfrm>
            <a:off x="616448" y="823692"/>
            <a:ext cx="651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Country </a:t>
            </a:r>
            <a:r>
              <a:rPr lang="it-IT" dirty="0" err="1">
                <a:latin typeface="Avenir Book" panose="02000503020000020003" pitchFamily="2" charset="0"/>
              </a:rPr>
              <a:t>profiles</a:t>
            </a:r>
            <a:r>
              <a:rPr lang="it-IT" dirty="0">
                <a:latin typeface="Avenir Book" panose="02000503020000020003" pitchFamily="2" charset="0"/>
              </a:rPr>
              <a:t> – </a:t>
            </a:r>
            <a:r>
              <a:rPr lang="it-IT" dirty="0">
                <a:latin typeface="Avenir Book" panose="02000503020000020003" pitchFamily="2" charset="0"/>
                <a:hlinkClick r:id="rId2"/>
              </a:rPr>
              <a:t>https://www.nuffic.nl/en/subjects/diploma/education-systems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B36C98-1331-774D-A7D5-C9B07D85D93F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Information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sources</a:t>
            </a:r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0231B9-1942-3F41-A77D-6E2606B8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375" y="384584"/>
            <a:ext cx="4448177" cy="5214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D73CB6F9-F282-EF42-B3C3-B5F28F3642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137391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D4B728-A0E9-2B49-BF78-885D3A718C88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Information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sources</a:t>
            </a:r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BA17A62-37D8-E148-9022-8E20DFCD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295" y="300472"/>
            <a:ext cx="6229285" cy="5307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6672C2D-F9EF-254C-90D0-E69043D9E0BA}"/>
              </a:ext>
            </a:extLst>
          </p:cNvPr>
          <p:cNvSpPr/>
          <p:nvPr/>
        </p:nvSpPr>
        <p:spPr>
          <a:xfrm>
            <a:off x="616448" y="823692"/>
            <a:ext cx="4080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941100"/>
                </a:solidFill>
                <a:latin typeface="Avenir Light" panose="020B040202020302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GSU-list</a:t>
            </a:r>
            <a:r>
              <a:rPr lang="it-IT" dirty="0">
                <a:latin typeface="Avenir Light" panose="020B0402020203020204" pitchFamily="34" charset="77"/>
              </a:rPr>
              <a:t> (</a:t>
            </a:r>
            <a:r>
              <a:rPr lang="it-IT" dirty="0" err="1">
                <a:latin typeface="Avenir Light" panose="020B0402020203020204" pitchFamily="34" charset="77"/>
              </a:rPr>
              <a:t>Higher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Education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Entrance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Qualification</a:t>
            </a:r>
            <a:r>
              <a:rPr lang="it-IT" dirty="0">
                <a:latin typeface="Avenir Light" panose="020B0402020203020204" pitchFamily="34" charset="77"/>
              </a:rPr>
              <a:t> for </a:t>
            </a:r>
            <a:r>
              <a:rPr lang="it-IT" dirty="0" err="1">
                <a:latin typeface="Avenir Light" panose="020B0402020203020204" pitchFamily="34" charset="77"/>
              </a:rPr>
              <a:t>foreign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applicants</a:t>
            </a:r>
            <a:r>
              <a:rPr lang="it-IT" dirty="0">
                <a:latin typeface="Avenir Light" panose="020B0402020203020204" pitchFamily="34" charset="77"/>
              </a:rPr>
              <a:t>)</a:t>
            </a:r>
            <a:br>
              <a:rPr lang="it-IT" dirty="0">
                <a:latin typeface="Avenir Light" panose="020B0402020203020204" pitchFamily="34" charset="77"/>
              </a:rPr>
            </a:br>
            <a:endParaRPr lang="it-IT" dirty="0">
              <a:latin typeface="Avenir Light" panose="020B0402020203020204" pitchFamily="34" charset="77"/>
            </a:endParaRPr>
          </a:p>
          <a:p>
            <a:r>
              <a:rPr lang="it-IT" dirty="0" err="1">
                <a:latin typeface="Avenir Light" panose="020B0402020203020204" pitchFamily="34" charset="77"/>
              </a:rPr>
              <a:t>Downloadable</a:t>
            </a:r>
            <a:r>
              <a:rPr lang="it-IT" dirty="0">
                <a:latin typeface="Avenir Light" panose="020B0402020203020204" pitchFamily="34" charset="77"/>
              </a:rPr>
              <a:t> in PDF format</a:t>
            </a:r>
          </a:p>
        </p:txBody>
      </p:sp>
      <p:pic>
        <p:nvPicPr>
          <p:cNvPr id="8" name="Immagine 7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C6A31F87-3CD6-1C4C-8BEF-CD27F0008D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28833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F1EF991-FC15-2A48-B4F8-C2C9C2BFFDA8}"/>
              </a:ext>
            </a:extLst>
          </p:cNvPr>
          <p:cNvSpPr/>
          <p:nvPr/>
        </p:nvSpPr>
        <p:spPr>
          <a:xfrm>
            <a:off x="616448" y="8236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Q-ENTRY database – </a:t>
            </a:r>
            <a:r>
              <a:rPr lang="it-IT" dirty="0">
                <a:latin typeface="Avenir Book" panose="02000503020000020003" pitchFamily="2" charset="0"/>
                <a:hlinkClick r:id="rId2"/>
              </a:rPr>
              <a:t>www.q-entry.eu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  <a:p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A09FE9-AE72-9649-8713-B37D9C72CA69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Tools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754A14-0FB0-144C-BF3B-CD055E81F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922" y="370483"/>
            <a:ext cx="6195390" cy="5238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89282-4FD6-7C42-9769-96015465E19F}"/>
              </a:ext>
            </a:extLst>
          </p:cNvPr>
          <p:cNvSpPr txBox="1"/>
          <p:nvPr/>
        </p:nvSpPr>
        <p:spPr>
          <a:xfrm>
            <a:off x="616448" y="1272128"/>
            <a:ext cx="34521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Light" panose="020B0402020203020204" pitchFamily="34" charset="77"/>
              </a:rPr>
              <a:t>DE FACTO 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venir Light" panose="020B0402020203020204" pitchFamily="34" charset="77"/>
              </a:rPr>
              <a:t>105 </a:t>
            </a:r>
            <a:r>
              <a:rPr lang="it-IT" dirty="0" err="1">
                <a:latin typeface="Avenir Light" panose="020B0402020203020204" pitchFamily="34" charset="77"/>
              </a:rPr>
              <a:t>qualifications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giving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access</a:t>
            </a:r>
            <a:r>
              <a:rPr lang="it-IT" dirty="0">
                <a:latin typeface="Avenir Light" panose="020B0402020203020204" pitchFamily="34" charset="77"/>
              </a:rPr>
              <a:t> to </a:t>
            </a:r>
            <a:r>
              <a:rPr lang="it-IT" dirty="0" err="1">
                <a:latin typeface="Avenir Light" panose="020B0402020203020204" pitchFamily="34" charset="77"/>
              </a:rPr>
              <a:t>higher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education</a:t>
            </a:r>
            <a:endParaRPr lang="it-IT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venir Light" panose="020B0402020203020204" pitchFamily="34" charset="77"/>
              </a:rPr>
              <a:t>55 </a:t>
            </a:r>
            <a:r>
              <a:rPr lang="it-IT" dirty="0" err="1">
                <a:latin typeface="Avenir Light" panose="020B0402020203020204" pitchFamily="34" charset="77"/>
              </a:rPr>
              <a:t>countries</a:t>
            </a:r>
            <a:endParaRPr lang="it-IT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venir Light" panose="020B0402020203020204" pitchFamily="34" charset="77"/>
              </a:rPr>
              <a:t>International </a:t>
            </a:r>
            <a:r>
              <a:rPr lang="it-IT" dirty="0" err="1">
                <a:latin typeface="Avenir Light" panose="020B0402020203020204" pitchFamily="34" charset="77"/>
              </a:rPr>
              <a:t>Baccalaureate</a:t>
            </a:r>
            <a:endParaRPr lang="it-IT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venir Light" panose="020B0402020203020204" pitchFamily="34" charset="77"/>
              </a:rPr>
              <a:t>European</a:t>
            </a:r>
            <a:r>
              <a:rPr lang="it-IT" dirty="0">
                <a:latin typeface="Avenir Light" panose="020B0402020203020204" pitchFamily="34" charset="77"/>
              </a:rPr>
              <a:t> </a:t>
            </a:r>
            <a:r>
              <a:rPr lang="it-IT" dirty="0" err="1">
                <a:latin typeface="Avenir Light" panose="020B0402020203020204" pitchFamily="34" charset="77"/>
              </a:rPr>
              <a:t>Baccalaureate</a:t>
            </a:r>
            <a:endParaRPr lang="it-IT" dirty="0">
              <a:latin typeface="Avenir Light" panose="020B0402020203020204" pitchFamily="34" charset="77"/>
            </a:endParaRPr>
          </a:p>
          <a:p>
            <a:endParaRPr lang="it-IT" dirty="0">
              <a:latin typeface="Avenir Light" panose="020B0402020203020204" pitchFamily="34" charset="77"/>
            </a:endParaRPr>
          </a:p>
        </p:txBody>
      </p:sp>
      <p:pic>
        <p:nvPicPr>
          <p:cNvPr id="7" name="Immagine 6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188BE6B2-5BE2-F247-A096-E23F5EF81A5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48002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0C293E-7465-0F46-895C-7D2F358F1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69" y="1356925"/>
            <a:ext cx="3577784" cy="3863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03A246-CC07-594D-9AA5-57C7005276F8}"/>
              </a:ext>
            </a:extLst>
          </p:cNvPr>
          <p:cNvSpPr txBox="1"/>
          <p:nvPr/>
        </p:nvSpPr>
        <p:spPr>
          <a:xfrm>
            <a:off x="666838" y="5440408"/>
            <a:ext cx="387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venir Book" panose="02000503020000020003" pitchFamily="2" charset="0"/>
                <a:hlinkClick r:id="rId3"/>
              </a:rPr>
              <a:t>https://www.eqar.eu/deqar-connect/</a:t>
            </a:r>
            <a:endParaRPr lang="it-IT" sz="1600" dirty="0">
              <a:latin typeface="Avenir Book" panose="02000503020000020003" pitchFamily="2" charset="0"/>
            </a:endParaRPr>
          </a:p>
          <a:p>
            <a:endParaRPr lang="it-IT" sz="1600" dirty="0">
              <a:latin typeface="Avenir Book" panose="0200050302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E26AE1-28EA-1147-AC59-81EC179740F7}"/>
              </a:ext>
            </a:extLst>
          </p:cNvPr>
          <p:cNvSpPr txBox="1"/>
          <p:nvPr/>
        </p:nvSpPr>
        <p:spPr>
          <a:xfrm>
            <a:off x="4806329" y="1996006"/>
            <a:ext cx="68342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it-IT" altLang="he-IL" sz="1600" b="1" dirty="0">
                <a:solidFill>
                  <a:srgbClr val="0070C0"/>
                </a:solidFill>
                <a:latin typeface="Avenir Book" panose="02000503020000020003" pitchFamily="2" charset="0"/>
              </a:rPr>
              <a:t>AIM</a:t>
            </a:r>
          </a:p>
          <a:p>
            <a:pPr algn="just"/>
            <a:r>
              <a:rPr lang="it-IT" sz="1600" dirty="0" err="1">
                <a:latin typeface="Avenir Book" panose="02000503020000020003" pitchFamily="2" charset="0"/>
              </a:rPr>
              <a:t>Collect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all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external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quality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assurance</a:t>
            </a:r>
            <a:r>
              <a:rPr lang="it-IT" sz="1600" dirty="0">
                <a:latin typeface="Avenir Book" panose="02000503020000020003" pitchFamily="2" charset="0"/>
              </a:rPr>
              <a:t> reports and </a:t>
            </a:r>
            <a:r>
              <a:rPr lang="it-IT" sz="1600" dirty="0" err="1">
                <a:latin typeface="Avenir Book" panose="02000503020000020003" pitchFamily="2" charset="0"/>
              </a:rPr>
              <a:t>decisions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performed</a:t>
            </a:r>
            <a:r>
              <a:rPr lang="it-IT" sz="1600" dirty="0">
                <a:latin typeface="Avenir Book" panose="02000503020000020003" pitchFamily="2" charset="0"/>
              </a:rPr>
              <a:t> by EQAR-</a:t>
            </a:r>
            <a:r>
              <a:rPr lang="it-IT" sz="1600" dirty="0" err="1">
                <a:latin typeface="Avenir Book" panose="02000503020000020003" pitchFamily="2" charset="0"/>
              </a:rPr>
              <a:t>registered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agencies</a:t>
            </a:r>
            <a:r>
              <a:rPr lang="it-IT" sz="1600" dirty="0">
                <a:latin typeface="Avenir Book" panose="02000503020000020003" pitchFamily="2" charset="0"/>
              </a:rPr>
              <a:t> in line with the ESG in a </a:t>
            </a:r>
            <a:r>
              <a:rPr lang="it-IT" sz="1600" dirty="0" err="1">
                <a:latin typeface="Avenir Book" panose="02000503020000020003" pitchFamily="2" charset="0"/>
              </a:rPr>
              <a:t>European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one</a:t>
            </a:r>
            <a:r>
              <a:rPr lang="it-IT" sz="1600" dirty="0">
                <a:latin typeface="Avenir Book" panose="02000503020000020003" pitchFamily="2" charset="0"/>
              </a:rPr>
              <a:t>-stop shop.</a:t>
            </a:r>
          </a:p>
          <a:p>
            <a:endParaRPr lang="it-IT" sz="1600" dirty="0">
              <a:latin typeface="Avenir Book" panose="02000503020000020003" pitchFamily="2" charset="0"/>
            </a:endParaRPr>
          </a:p>
          <a:p>
            <a:r>
              <a:rPr lang="it-IT" sz="1600" b="1" dirty="0">
                <a:solidFill>
                  <a:srgbClr val="0070C0"/>
                </a:solidFill>
                <a:latin typeface="Avenir Book" panose="02000503020000020003" pitchFamily="2" charset="0"/>
                <a:cs typeface="+mj-cs"/>
              </a:rPr>
              <a:t>OBJECTIVES</a:t>
            </a:r>
            <a:endParaRPr lang="it-IT" sz="1600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 err="1">
                <a:latin typeface="Avenir Book" panose="02000503020000020003" pitchFamily="2" charset="0"/>
              </a:rPr>
              <a:t>Improve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access</a:t>
            </a:r>
            <a:r>
              <a:rPr lang="it-IT" sz="1600" dirty="0">
                <a:latin typeface="Avenir Book" panose="02000503020000020003" pitchFamily="2" charset="0"/>
              </a:rPr>
              <a:t> to information on the </a:t>
            </a:r>
            <a:r>
              <a:rPr lang="it-IT" sz="1600" dirty="0" err="1">
                <a:latin typeface="Avenir Book" panose="02000503020000020003" pitchFamily="2" charset="0"/>
              </a:rPr>
              <a:t>external</a:t>
            </a:r>
            <a:r>
              <a:rPr lang="it-IT" sz="1600" dirty="0">
                <a:latin typeface="Avenir Book" panose="02000503020000020003" pitchFamily="2" charset="0"/>
              </a:rPr>
              <a:t> QA;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>
                <a:latin typeface="Avenir Book" panose="02000503020000020003" pitchFamily="2" charset="0"/>
              </a:rPr>
              <a:t>Facilitate the </a:t>
            </a:r>
            <a:r>
              <a:rPr lang="it-IT" sz="1600" dirty="0" err="1">
                <a:latin typeface="Avenir Book" panose="02000503020000020003" pitchFamily="2" charset="0"/>
              </a:rPr>
              <a:t>recognition</a:t>
            </a:r>
            <a:r>
              <a:rPr lang="it-IT" sz="1600" dirty="0">
                <a:latin typeface="Avenir Book" panose="02000503020000020003" pitchFamily="2" charset="0"/>
              </a:rPr>
              <a:t> of </a:t>
            </a:r>
            <a:r>
              <a:rPr lang="it-IT" sz="1600" dirty="0" err="1">
                <a:latin typeface="Avenir Book" panose="02000503020000020003" pitchFamily="2" charset="0"/>
              </a:rPr>
              <a:t>qualifications</a:t>
            </a:r>
            <a:r>
              <a:rPr lang="it-IT" sz="1600" dirty="0">
                <a:latin typeface="Avenir Book" panose="02000503020000020003" pitchFamily="2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>
                <a:latin typeface="Avenir Book" panose="02000503020000020003" pitchFamily="2" charset="0"/>
              </a:rPr>
              <a:t>Facilitate </a:t>
            </a:r>
            <a:r>
              <a:rPr lang="it-IT" sz="1600" dirty="0" err="1">
                <a:latin typeface="Avenir Book" panose="02000503020000020003" pitchFamily="2" charset="0"/>
              </a:rPr>
              <a:t>exchange</a:t>
            </a:r>
            <a:r>
              <a:rPr lang="it-IT" sz="1600" dirty="0">
                <a:latin typeface="Avenir Book" panose="02000503020000020003" pitchFamily="2" charset="0"/>
              </a:rPr>
              <a:t> of data and </a:t>
            </a:r>
            <a:r>
              <a:rPr lang="it-IT" sz="1600" dirty="0" err="1">
                <a:latin typeface="Avenir Book" panose="02000503020000020003" pitchFamily="2" charset="0"/>
              </a:rPr>
              <a:t>links</a:t>
            </a:r>
            <a:r>
              <a:rPr lang="it-IT" sz="1600" dirty="0">
                <a:latin typeface="Avenir Book" panose="02000503020000020003" pitchFamily="2" charset="0"/>
              </a:rPr>
              <a:t> with </a:t>
            </a:r>
            <a:r>
              <a:rPr lang="it-IT" sz="1600" dirty="0" err="1">
                <a:latin typeface="Avenir Book" panose="02000503020000020003" pitchFamily="2" charset="0"/>
              </a:rPr>
              <a:t>other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tools</a:t>
            </a:r>
            <a:endParaRPr lang="it-IT" sz="1600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446BB4-E0C4-4C43-9DE5-32EC71A62206}"/>
              </a:ext>
            </a:extLst>
          </p:cNvPr>
          <p:cNvSpPr txBox="1"/>
          <p:nvPr/>
        </p:nvSpPr>
        <p:spPr>
          <a:xfrm>
            <a:off x="616448" y="300472"/>
            <a:ext cx="11575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Tools</a:t>
            </a:r>
          </a:p>
          <a:p>
            <a:r>
              <a:rPr lang="it-IT" sz="2000" dirty="0">
                <a:solidFill>
                  <a:srgbClr val="94282A"/>
                </a:solidFill>
                <a:latin typeface="Avenir Book" panose="02000503020000020003" pitchFamily="2" charset="0"/>
              </a:rPr>
              <a:t>DEQAR Connect - The Database of </a:t>
            </a:r>
            <a:r>
              <a:rPr lang="it-IT" sz="2000" dirty="0" err="1">
                <a:solidFill>
                  <a:srgbClr val="94282A"/>
                </a:solidFill>
                <a:latin typeface="Avenir Book" panose="02000503020000020003" pitchFamily="2" charset="0"/>
              </a:rPr>
              <a:t>External</a:t>
            </a:r>
            <a:r>
              <a:rPr lang="it-IT" sz="2000" dirty="0">
                <a:solidFill>
                  <a:srgbClr val="94282A"/>
                </a:solidFill>
                <a:latin typeface="Avenir Book" panose="02000503020000020003" pitchFamily="2" charset="0"/>
              </a:rPr>
              <a:t> </a:t>
            </a:r>
            <a:r>
              <a:rPr lang="it-IT" sz="2000" dirty="0" err="1">
                <a:solidFill>
                  <a:srgbClr val="94282A"/>
                </a:solidFill>
                <a:latin typeface="Avenir Book" panose="02000503020000020003" pitchFamily="2" charset="0"/>
              </a:rPr>
              <a:t>Quality</a:t>
            </a:r>
            <a:r>
              <a:rPr lang="it-IT" sz="2000" dirty="0">
                <a:solidFill>
                  <a:srgbClr val="94282A"/>
                </a:solidFill>
                <a:latin typeface="Avenir Book" panose="02000503020000020003" pitchFamily="2" charset="0"/>
              </a:rPr>
              <a:t> Assurance Reports</a:t>
            </a:r>
          </a:p>
          <a:p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48541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A5662917-E82C-064C-839E-842812E5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808" y="6251042"/>
            <a:ext cx="2146193" cy="612873"/>
          </a:xfrm>
          <a:prstGeom prst="rect">
            <a:avLst/>
          </a:prstGeom>
        </p:spPr>
      </p:pic>
      <p:pic>
        <p:nvPicPr>
          <p:cNvPr id="17" name="Immagine 16" descr="Immagine che contiene clipart&#10;&#10;&#10;&#10;Descrizione generata automaticamente">
            <a:extLst>
              <a:ext uri="{FF2B5EF4-FFF2-40B4-BE49-F238E27FC236}">
                <a16:creationId xmlns:a16="http://schemas.microsoft.com/office/drawing/2014/main" id="{ECAB0A7C-E59D-3241-952F-84E4FF9397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" y="6165176"/>
            <a:ext cx="2377439" cy="704653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3F73620-9391-5849-8C4A-063B87CEFE88}"/>
              </a:ext>
            </a:extLst>
          </p:cNvPr>
          <p:cNvSpPr txBox="1"/>
          <p:nvPr/>
        </p:nvSpPr>
        <p:spPr>
          <a:xfrm>
            <a:off x="256854" y="169307"/>
            <a:ext cx="4828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89312F"/>
                </a:solidFill>
                <a:latin typeface="Avenir Light" panose="020B0402020203020204" pitchFamily="34" charset="77"/>
                <a:cs typeface="Arial"/>
              </a:rPr>
              <a:t>Tools</a:t>
            </a:r>
          </a:p>
          <a:p>
            <a:r>
              <a:rPr lang="it-IT" sz="2000" dirty="0">
                <a:solidFill>
                  <a:srgbClr val="89312F"/>
                </a:solidFill>
                <a:latin typeface="Avenir Light" panose="020B0402020203020204" pitchFamily="34" charset="77"/>
                <a:cs typeface="Arial"/>
              </a:rPr>
              <a:t>Integration of the DEQAR database</a:t>
            </a:r>
            <a:endParaRPr lang="en-US" altLang="it-IT" sz="2000" dirty="0">
              <a:solidFill>
                <a:srgbClr val="89312F"/>
              </a:solidFill>
              <a:latin typeface="Avenir Light" panose="020B0402020203020204" pitchFamily="34" charset="77"/>
              <a:ea typeface="Apple Color Emoji" pitchFamily="2" charset="0"/>
              <a:cs typeface="Arial"/>
              <a:sym typeface="Titillium Regular" pitchFamily="-84" charset="0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66ACE0B-74A1-7742-8DBF-70F5A2D53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671" y="373376"/>
            <a:ext cx="4304158" cy="61112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850958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F713A0-D90B-0346-B46C-747C0F89D236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Tools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0441EB1-20D9-FB4E-B0F5-0817F864E404}"/>
              </a:ext>
            </a:extLst>
          </p:cNvPr>
          <p:cNvSpPr/>
          <p:nvPr/>
        </p:nvSpPr>
        <p:spPr>
          <a:xfrm>
            <a:off x="616447" y="823692"/>
            <a:ext cx="9647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94282A"/>
                </a:solidFill>
                <a:latin typeface="Avenir Book" panose="02000503020000020003" pitchFamily="2" charset="0"/>
              </a:rPr>
              <a:t>Standardised</a:t>
            </a:r>
            <a:r>
              <a:rPr lang="it-IT" dirty="0">
                <a:solidFill>
                  <a:srgbClr val="94282A"/>
                </a:solidFill>
                <a:latin typeface="Avenir Book" panose="02000503020000020003" pitchFamily="2" charset="0"/>
              </a:rPr>
              <a:t> </a:t>
            </a:r>
            <a:r>
              <a:rPr lang="it-IT" dirty="0" err="1">
                <a:solidFill>
                  <a:srgbClr val="94282A"/>
                </a:solidFill>
                <a:latin typeface="Avenir Book" panose="02000503020000020003" pitchFamily="2" charset="0"/>
              </a:rPr>
              <a:t>statements</a:t>
            </a:r>
            <a:r>
              <a:rPr lang="it-IT" dirty="0">
                <a:solidFill>
                  <a:srgbClr val="94282A"/>
                </a:solidFill>
                <a:latin typeface="Avenir Book" panose="02000503020000020003" pitchFamily="2" charset="0"/>
              </a:rPr>
              <a:t> of </a:t>
            </a:r>
            <a:r>
              <a:rPr lang="it-IT" dirty="0" err="1">
                <a:solidFill>
                  <a:srgbClr val="94282A"/>
                </a:solidFill>
                <a:latin typeface="Avenir Book" panose="02000503020000020003" pitchFamily="2" charset="0"/>
              </a:rPr>
              <a:t>comparability</a:t>
            </a:r>
            <a:r>
              <a:rPr lang="it-IT" dirty="0">
                <a:solidFill>
                  <a:srgbClr val="94282A"/>
                </a:solidFill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A677F-F090-6B4B-B280-94446934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78" y="300440"/>
            <a:ext cx="4152922" cy="5867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69D2FB-C8B6-AE40-88E1-0CF86FE7E09B}"/>
              </a:ext>
            </a:extLst>
          </p:cNvPr>
          <p:cNvSpPr txBox="1"/>
          <p:nvPr/>
        </p:nvSpPr>
        <p:spPr>
          <a:xfrm>
            <a:off x="616446" y="1131469"/>
            <a:ext cx="4705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  <a:hlinkClick r:id="rId3"/>
              </a:rPr>
              <a:t>https://qsearch.qqi.ie/WebPart/Search?searchtype=recognitions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  <a:p>
            <a:endParaRPr lang="it-IT" dirty="0"/>
          </a:p>
        </p:txBody>
      </p:sp>
      <p:pic>
        <p:nvPicPr>
          <p:cNvPr id="8" name="Immagine 7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12EB5C46-DE84-D546-87A3-015A040CBA2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43515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2E263D-CE3F-BA43-8CEA-E0998D0A053D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Tools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DC3A2F-085C-C54A-ADFD-B7D6765B1E41}"/>
              </a:ext>
            </a:extLst>
          </p:cNvPr>
          <p:cNvSpPr txBox="1"/>
          <p:nvPr/>
        </p:nvSpPr>
        <p:spPr>
          <a:xfrm>
            <a:off x="616447" y="1131469"/>
            <a:ext cx="718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  <a:hlinkClick r:id="rId2"/>
              </a:rPr>
              <a:t>https://www.uhr.se/bedomning-av-utlandsk-utbildning/bedomningstjanst/</a:t>
            </a:r>
            <a:endParaRPr lang="it-IT" dirty="0">
              <a:latin typeface="Avenir Book" panose="02000503020000020003" pitchFamily="2" charset="0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7241D3-2FAF-6B45-B18E-B4D78983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60" y="229338"/>
            <a:ext cx="4200127" cy="5964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47EA1187-ADB4-FB4A-B48A-F2BA8848B4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51061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727FD0-FDFE-7247-84D7-F40C1D2EE51A}"/>
              </a:ext>
            </a:extLst>
          </p:cNvPr>
          <p:cNvSpPr txBox="1"/>
          <p:nvPr/>
        </p:nvSpPr>
        <p:spPr>
          <a:xfrm>
            <a:off x="616446" y="1131469"/>
            <a:ext cx="358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  <a:hlinkClick r:id="rId2"/>
              </a:rPr>
              <a:t>https://kwalifikator.nawa.gov.pl/</a:t>
            </a:r>
            <a:r>
              <a:rPr lang="it-IT" dirty="0">
                <a:latin typeface="Avenir Book" panose="02000503020000020003" pitchFamily="2" charset="0"/>
              </a:rPr>
              <a:t>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B68325-EAFB-8B4A-838E-66045B4EC445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Tools</a:t>
            </a:r>
          </a:p>
        </p:txBody>
      </p:sp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4F8D6BE-5165-3647-A4A5-F6AEA49C4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90" y="269650"/>
            <a:ext cx="4186319" cy="5875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1A6B5A0F-670F-0B48-A611-810CD889FA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75796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727FD0-FDFE-7247-84D7-F40C1D2EE51A}"/>
              </a:ext>
            </a:extLst>
          </p:cNvPr>
          <p:cNvSpPr txBox="1"/>
          <p:nvPr/>
        </p:nvSpPr>
        <p:spPr>
          <a:xfrm>
            <a:off x="616446" y="1131469"/>
            <a:ext cx="7041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TPG-LRC </a:t>
            </a:r>
            <a:r>
              <a:rPr lang="it-IT" dirty="0" err="1">
                <a:latin typeface="Avenir Book" panose="02000503020000020003" pitchFamily="2" charset="0"/>
              </a:rPr>
              <a:t>project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  <a:p>
            <a:r>
              <a:rPr lang="it-IT" dirty="0">
                <a:latin typeface="Avenir Book" panose="02000503020000020003" pitchFamily="2" charset="0"/>
                <a:hlinkClick r:id="rId2"/>
              </a:rPr>
              <a:t>Substantial </a:t>
            </a:r>
            <a:r>
              <a:rPr lang="it-IT" dirty="0" err="1">
                <a:latin typeface="Avenir Book" panose="02000503020000020003" pitchFamily="2" charset="0"/>
                <a:hlinkClick r:id="rId2"/>
              </a:rPr>
              <a:t>differences</a:t>
            </a:r>
            <a:r>
              <a:rPr lang="it-IT" dirty="0">
                <a:latin typeface="Avenir Book" panose="02000503020000020003" pitchFamily="2" charset="0"/>
                <a:hlinkClick r:id="rId2"/>
              </a:rPr>
              <a:t>, A </a:t>
            </a:r>
            <a:r>
              <a:rPr lang="it-IT" dirty="0" err="1">
                <a:latin typeface="Avenir Book" panose="02000503020000020003" pitchFamily="2" charset="0"/>
                <a:hlinkClick r:id="rId2"/>
              </a:rPr>
              <a:t>glimps</a:t>
            </a:r>
            <a:r>
              <a:rPr lang="it-IT" dirty="0">
                <a:latin typeface="Avenir Book" panose="02000503020000020003" pitchFamily="2" charset="0"/>
                <a:hlinkClick r:id="rId2"/>
              </a:rPr>
              <a:t> of </a:t>
            </a:r>
            <a:r>
              <a:rPr lang="it-IT" dirty="0" err="1">
                <a:latin typeface="Avenir Book" panose="02000503020000020003" pitchFamily="2" charset="0"/>
                <a:hlinkClick r:id="rId2"/>
              </a:rPr>
              <a:t>theory</a:t>
            </a:r>
            <a:r>
              <a:rPr lang="it-IT" dirty="0">
                <a:latin typeface="Avenir Book" panose="02000503020000020003" pitchFamily="2" charset="0"/>
                <a:hlinkClick r:id="rId2"/>
              </a:rPr>
              <a:t>, </a:t>
            </a:r>
            <a:r>
              <a:rPr lang="it-IT" dirty="0" err="1">
                <a:latin typeface="Avenir Book" panose="02000503020000020003" pitchFamily="2" charset="0"/>
                <a:hlinkClick r:id="rId2"/>
              </a:rPr>
              <a:t>practice</a:t>
            </a:r>
            <a:r>
              <a:rPr lang="it-IT" dirty="0">
                <a:latin typeface="Avenir Book" panose="02000503020000020003" pitchFamily="2" charset="0"/>
                <a:hlinkClick r:id="rId2"/>
              </a:rPr>
              <a:t> and </a:t>
            </a:r>
            <a:r>
              <a:rPr lang="it-IT" dirty="0" err="1">
                <a:latin typeface="Avenir Book" panose="02000503020000020003" pitchFamily="2" charset="0"/>
                <a:hlinkClick r:id="rId2"/>
              </a:rPr>
              <a:t>guidelines</a:t>
            </a:r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B68325-EAFB-8B4A-838E-66045B4EC445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Publications</a:t>
            </a:r>
          </a:p>
        </p:txBody>
      </p:sp>
      <p:pic>
        <p:nvPicPr>
          <p:cNvPr id="7" name="Immagine 6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1A6B5A0F-670F-0B48-A611-810CD889FA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13A772-3393-BB4B-A36B-575F5B08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306" y="1866758"/>
            <a:ext cx="2917483" cy="4146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B7A4AC-ADC2-974E-A854-CFBB894A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70" y="1866757"/>
            <a:ext cx="2917483" cy="41380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700623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727FD0-FDFE-7247-84D7-F40C1D2EE51A}"/>
              </a:ext>
            </a:extLst>
          </p:cNvPr>
          <p:cNvSpPr txBox="1"/>
          <p:nvPr/>
        </p:nvSpPr>
        <p:spPr>
          <a:xfrm>
            <a:off x="616446" y="1131469"/>
            <a:ext cx="1180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  <a:hlinkClick r:id="rId2"/>
              </a:rPr>
              <a:t>Foreign Schools in Italy and Italian Schools Abroad. Legislation, Characteristics and Recognition of </a:t>
            </a:r>
            <a:r>
              <a:rPr lang="it-IT" dirty="0" err="1">
                <a:latin typeface="Avenir Book" panose="02000503020000020003" pitchFamily="2" charset="0"/>
                <a:hlinkClick r:id="rId2"/>
              </a:rPr>
              <a:t>Qualifications</a:t>
            </a:r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B68325-EAFB-8B4A-838E-66045B4EC445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Publications</a:t>
            </a:r>
          </a:p>
        </p:txBody>
      </p:sp>
      <p:pic>
        <p:nvPicPr>
          <p:cNvPr id="7" name="Immagine 6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1A6B5A0F-670F-0B48-A611-810CD889FA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B2E6096-867A-E248-9EBA-FD9320BC9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54" y="1628983"/>
            <a:ext cx="3017330" cy="4366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 descr="Immagine che contiene testo, documento, screenshot&#10;&#10;Descrizione generata automaticamente">
            <a:extLst>
              <a:ext uri="{FF2B5EF4-FFF2-40B4-BE49-F238E27FC236}">
                <a16:creationId xmlns:a16="http://schemas.microsoft.com/office/drawing/2014/main" id="{CCA0EA9F-C513-1B48-9799-83FA28695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645" y="1628982"/>
            <a:ext cx="3300947" cy="43662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6183278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9E13A572-FEFB-AC40-AAEE-0BA5733488F5}"/>
              </a:ext>
            </a:extLst>
          </p:cNvPr>
          <p:cNvGrpSpPr/>
          <p:nvPr/>
        </p:nvGrpSpPr>
        <p:grpSpPr>
          <a:xfrm>
            <a:off x="460640" y="1664577"/>
            <a:ext cx="357295" cy="356957"/>
            <a:chOff x="1439464" y="2951074"/>
            <a:chExt cx="932261" cy="941165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068155D1-B478-2844-B0A4-0916A6F329A1}"/>
                </a:ext>
              </a:extLst>
            </p:cNvPr>
            <p:cNvSpPr/>
            <p:nvPr/>
          </p:nvSpPr>
          <p:spPr>
            <a:xfrm>
              <a:off x="1764506" y="3285924"/>
              <a:ext cx="271462" cy="271463"/>
            </a:xfrm>
            <a:prstGeom prst="ellipse">
              <a:avLst/>
            </a:prstGeom>
            <a:solidFill>
              <a:srgbClr val="912A2E"/>
            </a:solidFill>
            <a:ln>
              <a:solidFill>
                <a:srgbClr val="912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Anello 5">
              <a:extLst>
                <a:ext uri="{FF2B5EF4-FFF2-40B4-BE49-F238E27FC236}">
                  <a16:creationId xmlns:a16="http://schemas.microsoft.com/office/drawing/2014/main" id="{B1854D6C-4FDA-7D45-B7B9-CD7D706B63AD}"/>
                </a:ext>
              </a:extLst>
            </p:cNvPr>
            <p:cNvSpPr/>
            <p:nvPr/>
          </p:nvSpPr>
          <p:spPr>
            <a:xfrm>
              <a:off x="1571625" y="3089474"/>
              <a:ext cx="657225" cy="664365"/>
            </a:xfrm>
            <a:prstGeom prst="donut">
              <a:avLst>
                <a:gd name="adj" fmla="val 2808"/>
              </a:avLst>
            </a:prstGeom>
            <a:ln>
              <a:solidFill>
                <a:srgbClr val="912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Anello 6">
              <a:extLst>
                <a:ext uri="{FF2B5EF4-FFF2-40B4-BE49-F238E27FC236}">
                  <a16:creationId xmlns:a16="http://schemas.microsoft.com/office/drawing/2014/main" id="{C67B6404-2635-1740-8061-AA0A6A84D09B}"/>
                </a:ext>
              </a:extLst>
            </p:cNvPr>
            <p:cNvSpPr/>
            <p:nvPr/>
          </p:nvSpPr>
          <p:spPr>
            <a:xfrm>
              <a:off x="1439464" y="2951074"/>
              <a:ext cx="932261" cy="941165"/>
            </a:xfrm>
            <a:prstGeom prst="donut">
              <a:avLst>
                <a:gd name="adj" fmla="val 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ED416A-D422-3841-AB25-B9E3C38C9EDD}"/>
              </a:ext>
            </a:extLst>
          </p:cNvPr>
          <p:cNvSpPr txBox="1"/>
          <p:nvPr/>
        </p:nvSpPr>
        <p:spPr>
          <a:xfrm>
            <a:off x="986318" y="1043577"/>
            <a:ext cx="109008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will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ensure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academic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and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periods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study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within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the EHEA so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that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b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</a:b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students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staff and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graduates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are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able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move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freely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study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teach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and do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research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.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will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make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the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necessary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b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</a:b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legislative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changes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guarantee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at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system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level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for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delivered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in EHEA </a:t>
            </a:r>
            <a:b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</a:b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countries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where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quality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assurance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operates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in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compliance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with the ESG 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and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where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fully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operational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national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b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</a:b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framework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has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been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established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.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also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encourage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application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agreed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and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secure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systems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digital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certification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and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communication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such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blockchain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well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further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development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the Database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External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Quality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Assurance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Results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(DEQAR) to facilitate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.</a:t>
            </a:r>
          </a:p>
          <a:p>
            <a:pPr algn="r"/>
            <a:r>
              <a:rPr lang="en-GB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Rome Communiqué, 2020</a:t>
            </a:r>
          </a:p>
          <a:p>
            <a:pPr algn="just"/>
            <a:endParaRPr lang="it-IT" sz="1200" dirty="0">
              <a:solidFill>
                <a:prstClr val="black"/>
              </a:solidFill>
              <a:latin typeface="Avenir Light" panose="020B0402020203020204" pitchFamily="34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51B611-06BD-F048-8FD6-A551B93036BE}"/>
              </a:ext>
            </a:extLst>
          </p:cNvPr>
          <p:cNvSpPr txBox="1"/>
          <p:nvPr/>
        </p:nvSpPr>
        <p:spPr>
          <a:xfrm>
            <a:off x="986318" y="378902"/>
            <a:ext cx="3832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Automatic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recognition</a:t>
            </a:r>
            <a:endParaRPr lang="it-IT" sz="2800" dirty="0">
              <a:solidFill>
                <a:srgbClr val="94282B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1ED3B6-6A50-B349-8EEF-B502166D23B6}"/>
              </a:ext>
            </a:extLst>
          </p:cNvPr>
          <p:cNvSpPr txBox="1"/>
          <p:nvPr/>
        </p:nvSpPr>
        <p:spPr>
          <a:xfrm>
            <a:off x="984264" y="3167235"/>
            <a:ext cx="10900880" cy="220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In an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increasingly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globalised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context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it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is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important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that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students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can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make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the best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possible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use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all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learning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opportunities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across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Europe. For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this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happen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a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awarded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by a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competent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authority in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one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Member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State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should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be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valid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in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any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other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Member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State for the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purpose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accessing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further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learning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activities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.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This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includes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third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-country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nationals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who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hold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from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one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Member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State and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move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another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Member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State.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However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the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lack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this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and the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outcomes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learning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periods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abroad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is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hampering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mobility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. A Union-wide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approach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will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provide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needed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clarity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and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consistency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to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overcome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remaining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barriers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 […] </a:t>
            </a:r>
          </a:p>
          <a:p>
            <a:pPr algn="just">
              <a:lnSpc>
                <a:spcPct val="150000"/>
              </a:lnSpc>
            </a:pP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Explore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in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cooperation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with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Member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venir Light" panose="020B0402020203020204" pitchFamily="34" charset="77"/>
              </a:rPr>
              <a:t>States</a:t>
            </a:r>
            <a:r>
              <a:rPr lang="it-IT" sz="1200" dirty="0">
                <a:solidFill>
                  <a:prstClr val="black"/>
                </a:solidFill>
                <a:latin typeface="Avenir Light" panose="020B0402020203020204" pitchFamily="34" charset="77"/>
              </a:rPr>
              <a:t>, 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the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potential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of new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technologies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,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such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as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blockchain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technology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, to facilitate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mutual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1200" b="1" dirty="0">
                <a:solidFill>
                  <a:prstClr val="black"/>
                </a:solidFill>
                <a:latin typeface="Avenir Light" panose="020B0402020203020204" pitchFamily="34" charset="77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t-IT" sz="1200" dirty="0">
              <a:solidFill>
                <a:prstClr val="black"/>
              </a:solidFill>
              <a:latin typeface="Avenir Light" panose="020B0402020203020204" pitchFamily="34" charset="77"/>
            </a:endParaRPr>
          </a:p>
          <a:p>
            <a:pPr algn="r">
              <a:lnSpc>
                <a:spcPct val="150000"/>
              </a:lnSpc>
            </a:pP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Council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Recommendation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of 26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November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2018 on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promoting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automatic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mutual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recognition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higher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education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and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upper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secondary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education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and training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qualifications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and the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outcomes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of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learning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periods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 </a:t>
            </a:r>
            <a:r>
              <a:rPr lang="it-IT" sz="800" i="1" dirty="0" err="1">
                <a:solidFill>
                  <a:prstClr val="black"/>
                </a:solidFill>
                <a:latin typeface="Avenir Light" panose="020B0402020203020204" pitchFamily="34" charset="77"/>
              </a:rPr>
              <a:t>abroad</a:t>
            </a:r>
            <a:r>
              <a:rPr lang="it-IT" sz="800" i="1" dirty="0">
                <a:solidFill>
                  <a:prstClr val="black"/>
                </a:solidFill>
                <a:latin typeface="Avenir Light" panose="020B0402020203020204" pitchFamily="34" charset="77"/>
              </a:rPr>
              <a:t>, 2018</a:t>
            </a:r>
          </a:p>
        </p:txBody>
      </p:sp>
      <p:pic>
        <p:nvPicPr>
          <p:cNvPr id="11" name="Elemento grafico 10" descr="Libro aperto contorno">
            <a:extLst>
              <a:ext uri="{FF2B5EF4-FFF2-40B4-BE49-F238E27FC236}">
                <a16:creationId xmlns:a16="http://schemas.microsoft.com/office/drawing/2014/main" id="{34328CC1-0A8F-7942-889E-FE642C839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660" y="387251"/>
            <a:ext cx="514871" cy="51487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AFDD3C74-7F15-E34F-947A-74AC2DDDFD93}"/>
              </a:ext>
            </a:extLst>
          </p:cNvPr>
          <p:cNvGrpSpPr/>
          <p:nvPr/>
        </p:nvGrpSpPr>
        <p:grpSpPr>
          <a:xfrm>
            <a:off x="460522" y="3792089"/>
            <a:ext cx="357295" cy="356957"/>
            <a:chOff x="1439464" y="2951074"/>
            <a:chExt cx="932261" cy="941165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C76FA149-00D6-F046-B227-C80E7047DA0F}"/>
                </a:ext>
              </a:extLst>
            </p:cNvPr>
            <p:cNvSpPr/>
            <p:nvPr/>
          </p:nvSpPr>
          <p:spPr>
            <a:xfrm>
              <a:off x="1764506" y="3285924"/>
              <a:ext cx="271462" cy="271463"/>
            </a:xfrm>
            <a:prstGeom prst="ellipse">
              <a:avLst/>
            </a:prstGeom>
            <a:solidFill>
              <a:srgbClr val="912A2E"/>
            </a:solidFill>
            <a:ln>
              <a:solidFill>
                <a:srgbClr val="912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Anello 13">
              <a:extLst>
                <a:ext uri="{FF2B5EF4-FFF2-40B4-BE49-F238E27FC236}">
                  <a16:creationId xmlns:a16="http://schemas.microsoft.com/office/drawing/2014/main" id="{C99C5660-2AC7-1B41-8220-9A5185112ECE}"/>
                </a:ext>
              </a:extLst>
            </p:cNvPr>
            <p:cNvSpPr/>
            <p:nvPr/>
          </p:nvSpPr>
          <p:spPr>
            <a:xfrm>
              <a:off x="1571625" y="3089474"/>
              <a:ext cx="657225" cy="664365"/>
            </a:xfrm>
            <a:prstGeom prst="donut">
              <a:avLst>
                <a:gd name="adj" fmla="val 2808"/>
              </a:avLst>
            </a:prstGeom>
            <a:ln>
              <a:solidFill>
                <a:srgbClr val="912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Anello 14">
              <a:extLst>
                <a:ext uri="{FF2B5EF4-FFF2-40B4-BE49-F238E27FC236}">
                  <a16:creationId xmlns:a16="http://schemas.microsoft.com/office/drawing/2014/main" id="{FE108F9A-E4B6-1342-8B11-42BAA3C8ECF9}"/>
                </a:ext>
              </a:extLst>
            </p:cNvPr>
            <p:cNvSpPr/>
            <p:nvPr/>
          </p:nvSpPr>
          <p:spPr>
            <a:xfrm>
              <a:off x="1439464" y="2951074"/>
              <a:ext cx="932261" cy="941165"/>
            </a:xfrm>
            <a:prstGeom prst="donut">
              <a:avLst>
                <a:gd name="adj" fmla="val 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Immagine 15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BD04750B-6E69-4C48-8F4E-0F8CE398F80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789947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58DD4BB6-0B9F-5C4D-A0C1-4E742A8D952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it-IT" altLang="it-IT" sz="7600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2AEED3D-3A69-DC4E-8730-B9E8795A0B29}"/>
              </a:ext>
            </a:extLst>
          </p:cNvPr>
          <p:cNvSpPr>
            <a:spLocks/>
          </p:cNvSpPr>
          <p:nvPr/>
        </p:nvSpPr>
        <p:spPr bwMode="auto">
          <a:xfrm>
            <a:off x="7507934" y="3851281"/>
            <a:ext cx="4120055" cy="200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r>
              <a:rPr lang="en-US" altLang="it-IT" sz="1867" b="1" dirty="0" err="1">
                <a:solidFill>
                  <a:srgbClr val="FFFFFF"/>
                </a:solidFill>
                <a:latin typeface="Avenir" panose="02000503020000020003" pitchFamily="2" charset="0"/>
                <a:ea typeface="ＭＳ Ｐゴシック" panose="020B0600070205080204" pitchFamily="34" charset="-128"/>
                <a:sym typeface="Titillium Bold" pitchFamily="-84" charset="0"/>
              </a:rPr>
              <a:t>s.bianco@cimea.it</a:t>
            </a:r>
            <a:endParaRPr lang="en-US" altLang="it-IT" sz="1867" b="1" dirty="0">
              <a:solidFill>
                <a:srgbClr val="FFFFFF"/>
              </a:solidFill>
              <a:latin typeface="Avenir" panose="02000503020000020003" pitchFamily="2" charset="0"/>
              <a:ea typeface="ＭＳ Ｐゴシック" panose="020B0600070205080204" pitchFamily="34" charset="-128"/>
              <a:sym typeface="Titillium Bold" pitchFamily="-84" charset="0"/>
            </a:endParaRPr>
          </a:p>
          <a:p>
            <a:pPr algn="r" eaLnBrk="1" hangingPunct="1"/>
            <a:endParaRPr lang="it-IT" sz="1867" b="1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r" eaLnBrk="1" hangingPunct="1"/>
            <a:r>
              <a:rPr lang="it-IT" sz="1867" b="1" dirty="0">
                <a:solidFill>
                  <a:schemeClr val="bg1"/>
                </a:solidFill>
                <a:latin typeface="Avenir" panose="02000503020000020003" pitchFamily="2" charset="0"/>
              </a:rPr>
              <a:t>@</a:t>
            </a:r>
            <a:r>
              <a:rPr lang="it-IT" sz="1867" b="1" dirty="0" err="1">
                <a:solidFill>
                  <a:schemeClr val="bg1"/>
                </a:solidFill>
                <a:latin typeface="Avenir" panose="02000503020000020003" pitchFamily="2" charset="0"/>
              </a:rPr>
              <a:t>CIMEA_Naric</a:t>
            </a:r>
            <a:endParaRPr lang="it-IT" sz="1867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algn="r" eaLnBrk="1" hangingPunct="1"/>
            <a:endParaRPr lang="en-US" altLang="it-IT" sz="1867" b="1" dirty="0">
              <a:solidFill>
                <a:srgbClr val="FFFFFF"/>
              </a:solidFill>
              <a:latin typeface="Avenir" panose="02000503020000020003" pitchFamily="2" charset="0"/>
              <a:ea typeface="ＭＳ Ｐゴシック" panose="020B0600070205080204" pitchFamily="34" charset="-128"/>
              <a:sym typeface="Titillium Bold" pitchFamily="-84" charset="0"/>
            </a:endParaRPr>
          </a:p>
          <a:p>
            <a:pPr algn="r" eaLnBrk="1" hangingPunct="1"/>
            <a:r>
              <a:rPr lang="en-US" altLang="it-IT" sz="1867" b="1" dirty="0">
                <a:solidFill>
                  <a:srgbClr val="FFFFFF"/>
                </a:solidFill>
                <a:latin typeface="Avenir" panose="02000503020000020003" pitchFamily="2" charset="0"/>
                <a:ea typeface="ＭＳ Ｐゴシック" panose="020B0600070205080204" pitchFamily="34" charset="-128"/>
                <a:sym typeface="Titillium Bold" pitchFamily="-84" charset="0"/>
                <a:hlinkClick r:id="rId3"/>
              </a:rPr>
              <a:t>www.cimea.it</a:t>
            </a:r>
            <a:r>
              <a:rPr lang="en-US" altLang="it-IT" sz="1867" b="1" dirty="0">
                <a:solidFill>
                  <a:srgbClr val="FFFFFF"/>
                </a:solidFill>
                <a:latin typeface="Avenir" panose="02000503020000020003" pitchFamily="2" charset="0"/>
                <a:ea typeface="ＭＳ Ｐゴシック" panose="020B0600070205080204" pitchFamily="34" charset="-128"/>
                <a:sym typeface="Titillium Bold" pitchFamily="-84" charset="0"/>
              </a:rPr>
              <a:t> 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F287C643-3DE8-AF44-97D8-9EE3175495D6}"/>
              </a:ext>
            </a:extLst>
          </p:cNvPr>
          <p:cNvGrpSpPr>
            <a:grpSpLocks/>
          </p:cNvGrpSpPr>
          <p:nvPr/>
        </p:nvGrpSpPr>
        <p:grpSpPr bwMode="auto">
          <a:xfrm>
            <a:off x="-2859087" y="2794532"/>
            <a:ext cx="9128704" cy="1266651"/>
            <a:chOff x="0" y="0"/>
            <a:chExt cx="10551" cy="1464"/>
          </a:xfrm>
          <a:solidFill>
            <a:srgbClr val="EB1126"/>
          </a:solidFill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C039C336-F92B-7048-8536-715FDBC0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"/>
              <a:ext cx="9805" cy="1447"/>
            </a:xfrm>
            <a:custGeom>
              <a:avLst/>
              <a:gdLst>
                <a:gd name="T0" fmla="*/ 0 w 21600"/>
                <a:gd name="T1" fmla="*/ 0 h 21600"/>
                <a:gd name="T2" fmla="*/ 86 w 21600"/>
                <a:gd name="T3" fmla="*/ 0 h 21600"/>
                <a:gd name="T4" fmla="*/ 77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9" y="21600"/>
                  </a:moveTo>
                  <a:lnTo>
                    <a:pt x="21600" y="21600"/>
                  </a:lnTo>
                  <a:lnTo>
                    <a:pt x="19332" y="0"/>
                  </a:lnTo>
                  <a:lnTo>
                    <a:pt x="0" y="0"/>
                  </a:lnTo>
                  <a:lnTo>
                    <a:pt x="29" y="21600"/>
                  </a:lnTo>
                  <a:close/>
                  <a:moveTo>
                    <a:pt x="29" y="21600"/>
                  </a:moveTo>
                </a:path>
              </a:pathLst>
            </a:custGeom>
            <a:solidFill>
              <a:srgbClr val="94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2400" dirty="0">
                <a:latin typeface="Gill Sans" charset="0"/>
                <a:ea typeface="ヒラギノ角ゴ ProN W3" charset="0"/>
                <a:sym typeface="Gill Sans" charset="0"/>
              </a:endParaRPr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48D69C0C-4A4D-BE42-BD98-688934EAC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1" y="0"/>
              <a:ext cx="1500" cy="14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4688" y="21600"/>
                  </a:moveTo>
                  <a:lnTo>
                    <a:pt x="21600" y="21600"/>
                  </a:lnTo>
                  <a:lnTo>
                    <a:pt x="6777" y="0"/>
                  </a:lnTo>
                  <a:lnTo>
                    <a:pt x="0" y="0"/>
                  </a:lnTo>
                  <a:lnTo>
                    <a:pt x="14688" y="21600"/>
                  </a:lnTo>
                  <a:close/>
                  <a:moveTo>
                    <a:pt x="14688" y="21600"/>
                  </a:move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2400" dirty="0">
                <a:latin typeface="Gill Sans" charset="0"/>
                <a:ea typeface="ヒラギノ角ゴ ProN W3" charset="0"/>
                <a:sym typeface="Gill Sans" charset="0"/>
              </a:endParaRP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6861B9D4-2D20-A34A-8A61-923B067FF70C}"/>
              </a:ext>
            </a:extLst>
          </p:cNvPr>
          <p:cNvSpPr>
            <a:spLocks/>
          </p:cNvSpPr>
          <p:nvPr/>
        </p:nvSpPr>
        <p:spPr bwMode="auto">
          <a:xfrm>
            <a:off x="4970063" y="4215403"/>
            <a:ext cx="2332573" cy="224951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0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94282B"/>
          </a:solidFill>
          <a:ln>
            <a:noFill/>
          </a:ln>
        </p:spPr>
        <p:txBody>
          <a:bodyPr lIns="0" tIns="0" rIns="0" bIns="0"/>
          <a:lstStyle/>
          <a:p>
            <a:endParaRPr lang="it-IT" sz="240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0E209E6-276B-A14F-AFE2-EB2F6E7896D7}"/>
              </a:ext>
            </a:extLst>
          </p:cNvPr>
          <p:cNvSpPr>
            <a:spLocks/>
          </p:cNvSpPr>
          <p:nvPr/>
        </p:nvSpPr>
        <p:spPr bwMode="auto">
          <a:xfrm>
            <a:off x="3680151" y="1742451"/>
            <a:ext cx="934415" cy="89980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0 w 21600"/>
              <a:gd name="T7" fmla="*/ 0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  <a:moveTo>
                  <a:pt x="14688" y="21600"/>
                </a:moveTo>
              </a:path>
            </a:pathLst>
          </a:custGeom>
          <a:solidFill>
            <a:srgbClr val="94282B"/>
          </a:solidFill>
          <a:ln>
            <a:noFill/>
          </a:ln>
        </p:spPr>
        <p:txBody>
          <a:bodyPr lIns="0" tIns="0" rIns="0" bIns="0"/>
          <a:lstStyle/>
          <a:p>
            <a:endParaRPr lang="it-IT" sz="240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ADAD045-3FC7-DD4B-9C0B-9DE38ACE5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31" y="2879234"/>
            <a:ext cx="3277092" cy="1058228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24A1834A-1BD1-774D-87BA-8D92CA4C68F1}"/>
              </a:ext>
            </a:extLst>
          </p:cNvPr>
          <p:cNvSpPr>
            <a:spLocks/>
          </p:cNvSpPr>
          <p:nvPr/>
        </p:nvSpPr>
        <p:spPr bwMode="auto">
          <a:xfrm>
            <a:off x="6868149" y="2923888"/>
            <a:ext cx="4702105" cy="6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endParaRPr lang="en-US" altLang="it-IT" sz="3200" dirty="0">
              <a:solidFill>
                <a:schemeClr val="bg1"/>
              </a:solidFill>
              <a:latin typeface="Avenir" panose="02000503020000020003" pitchFamily="2" charset="0"/>
              <a:ea typeface="Apple Color Emoji" pitchFamily="2" charset="0"/>
              <a:sym typeface="Titillium Regular" pitchFamily="-84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E1B2751B-4BD7-B447-9B90-353F1AC0FBDA}"/>
              </a:ext>
            </a:extLst>
          </p:cNvPr>
          <p:cNvSpPr>
            <a:spLocks/>
          </p:cNvSpPr>
          <p:nvPr/>
        </p:nvSpPr>
        <p:spPr bwMode="auto">
          <a:xfrm>
            <a:off x="6789259" y="2043343"/>
            <a:ext cx="4883099" cy="161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r>
              <a:rPr lang="it-IT" altLang="it-IT" sz="5400" i="1" dirty="0" err="1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Thank</a:t>
            </a:r>
            <a:r>
              <a:rPr lang="it-IT" altLang="it-IT" sz="5400" i="1" dirty="0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 </a:t>
            </a:r>
            <a:r>
              <a:rPr lang="it-IT" altLang="it-IT" sz="5400" i="1" dirty="0" err="1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you</a:t>
            </a:r>
            <a:r>
              <a:rPr lang="it-IT" altLang="it-IT" sz="5400" i="1" dirty="0">
                <a:solidFill>
                  <a:schemeClr val="bg1"/>
                </a:solidFill>
                <a:latin typeface="Avenir Book" panose="02000503020000020003" pitchFamily="2" charset="0"/>
                <a:ea typeface="Apple Color Emoji" pitchFamily="2" charset="0"/>
                <a:sym typeface="Titillium Regular" pitchFamily="-84" charset="0"/>
              </a:rPr>
              <a:t>!</a:t>
            </a:r>
            <a:endParaRPr lang="en-US" altLang="it-IT" sz="5400" i="1" dirty="0">
              <a:solidFill>
                <a:schemeClr val="bg1"/>
              </a:solidFill>
              <a:latin typeface="Avenir Book" panose="02000503020000020003" pitchFamily="2" charset="0"/>
              <a:ea typeface="Apple Color Emoji" pitchFamily="2" charset="0"/>
              <a:sym typeface="Titillium Regular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5131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A02977BB-CD19-2044-B8E3-5FB9701333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291A9F9-459D-D448-825E-AAF6E30273F0}"/>
              </a:ext>
            </a:extLst>
          </p:cNvPr>
          <p:cNvSpPr txBox="1"/>
          <p:nvPr/>
        </p:nvSpPr>
        <p:spPr>
          <a:xfrm>
            <a:off x="986318" y="1054763"/>
            <a:ext cx="1054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qENTRY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+ focus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group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with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higher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education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institutions</a:t>
            </a:r>
            <a:endParaRPr lang="it-IT" sz="2800" dirty="0">
              <a:solidFill>
                <a:srgbClr val="94282B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8B28D67-CC56-9842-93D0-0D5FE798A7B6}"/>
              </a:ext>
            </a:extLst>
          </p:cNvPr>
          <p:cNvSpPr txBox="1"/>
          <p:nvPr/>
        </p:nvSpPr>
        <p:spPr>
          <a:xfrm>
            <a:off x="986318" y="1766107"/>
            <a:ext cx="95308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venir Book" panose="02000503020000020003" pitchFamily="2" charset="0"/>
              </a:rPr>
              <a:t>20th of April 2021</a:t>
            </a:r>
          </a:p>
          <a:p>
            <a:pPr algn="just"/>
            <a:r>
              <a:rPr lang="it-IT" sz="1600" dirty="0">
                <a:latin typeface="Avenir Book" panose="02000503020000020003" pitchFamily="2" charset="0"/>
              </a:rPr>
              <a:t>5 </a:t>
            </a:r>
            <a:r>
              <a:rPr lang="it-IT" sz="1600" dirty="0" err="1">
                <a:latin typeface="Avenir Book" panose="02000503020000020003" pitchFamily="2" charset="0"/>
              </a:rPr>
              <a:t>Italian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higher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education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institution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representatives</a:t>
            </a:r>
            <a:r>
              <a:rPr lang="it-IT" sz="1600" dirty="0">
                <a:latin typeface="Avenir Book" panose="02000503020000020003" pitchFamily="2" charset="0"/>
              </a:rPr>
              <a:t> (</a:t>
            </a:r>
            <a:r>
              <a:rPr lang="it-IT" sz="1600" dirty="0" err="1">
                <a:latin typeface="Avenir Book" panose="02000503020000020003" pitchFamily="2" charset="0"/>
              </a:rPr>
              <a:t>admission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officers</a:t>
            </a:r>
            <a:r>
              <a:rPr lang="it-IT" sz="1600" dirty="0">
                <a:latin typeface="Avenir Book" panose="02000503020000020003" pitchFamily="2" charset="0"/>
              </a:rPr>
              <a:t>)</a:t>
            </a:r>
          </a:p>
          <a:p>
            <a:pPr algn="just"/>
            <a:endParaRPr lang="it-IT" sz="1600" dirty="0">
              <a:latin typeface="Avenir Book" panose="02000503020000020003" pitchFamily="2" charset="0"/>
            </a:endParaRPr>
          </a:p>
          <a:p>
            <a:pPr algn="just"/>
            <a:r>
              <a:rPr lang="it-IT" sz="1600" dirty="0" err="1">
                <a:latin typeface="Avenir Book" panose="02000503020000020003" pitchFamily="2" charset="0"/>
              </a:rPr>
              <a:t>Objective</a:t>
            </a:r>
            <a:r>
              <a:rPr lang="it-IT" sz="1600" dirty="0">
                <a:latin typeface="Avenir Book" panose="02000503020000020003" pitchFamily="2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venir Book" panose="02000503020000020003" pitchFamily="2" charset="0"/>
              </a:rPr>
              <a:t>Investigating</a:t>
            </a:r>
            <a:r>
              <a:rPr lang="it-IT" sz="1600" dirty="0">
                <a:latin typeface="Avenir Book" panose="02000503020000020003" pitchFamily="2" charset="0"/>
              </a:rPr>
              <a:t> the </a:t>
            </a:r>
            <a:r>
              <a:rPr lang="it-IT" sz="1600" dirty="0" err="1">
                <a:latin typeface="Avenir Book" panose="02000503020000020003" pitchFamily="2" charset="0"/>
              </a:rPr>
              <a:t>understanding</a:t>
            </a:r>
            <a:r>
              <a:rPr lang="it-IT" sz="1600" dirty="0">
                <a:latin typeface="Avenir Book" panose="02000503020000020003" pitchFamily="2" charset="0"/>
              </a:rPr>
              <a:t> of the </a:t>
            </a:r>
            <a:r>
              <a:rPr lang="it-IT" sz="1600" dirty="0" err="1">
                <a:latin typeface="Avenir Book" panose="02000503020000020003" pitchFamily="2" charset="0"/>
              </a:rPr>
              <a:t>concept</a:t>
            </a:r>
            <a:r>
              <a:rPr lang="it-IT" sz="1600" dirty="0">
                <a:latin typeface="Avenir Book" panose="02000503020000020003" pitchFamily="2" charset="0"/>
              </a:rPr>
              <a:t> of </a:t>
            </a:r>
            <a:r>
              <a:rPr lang="it-IT" sz="1600" dirty="0" err="1">
                <a:latin typeface="Avenir Book" panose="02000503020000020003" pitchFamily="2" charset="0"/>
              </a:rPr>
              <a:t>automatic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recognition</a:t>
            </a:r>
            <a:r>
              <a:rPr lang="it-IT" sz="1600" dirty="0">
                <a:latin typeface="Avenir Book" panose="02000503020000020003" pitchFamily="2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venir Book" panose="02000503020000020003" pitchFamily="2" charset="0"/>
              </a:rPr>
              <a:t>collecting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useful</a:t>
            </a:r>
            <a:r>
              <a:rPr lang="it-IT" sz="1600" dirty="0">
                <a:latin typeface="Avenir Book" panose="02000503020000020003" pitchFamily="2" charset="0"/>
              </a:rPr>
              <a:t> information of the </a:t>
            </a:r>
            <a:r>
              <a:rPr lang="it-IT" sz="1600" dirty="0" err="1">
                <a:latin typeface="Avenir Book" panose="02000503020000020003" pitchFamily="2" charset="0"/>
              </a:rPr>
              <a:t>practices</a:t>
            </a:r>
            <a:r>
              <a:rPr lang="it-IT" sz="1600" dirty="0">
                <a:latin typeface="Avenir Book" panose="02000503020000020003" pitchFamily="2" charset="0"/>
              </a:rPr>
              <a:t> for the </a:t>
            </a:r>
            <a:r>
              <a:rPr lang="it-IT" sz="1600" dirty="0" err="1">
                <a:latin typeface="Avenir Book" panose="02000503020000020003" pitchFamily="2" charset="0"/>
              </a:rPr>
              <a:t>implementation</a:t>
            </a:r>
            <a:r>
              <a:rPr lang="it-IT" sz="1600" dirty="0">
                <a:latin typeface="Avenir Book" panose="02000503020000020003" pitchFamily="2" charset="0"/>
              </a:rPr>
              <a:t> of </a:t>
            </a:r>
            <a:r>
              <a:rPr lang="it-IT" sz="1600" dirty="0" err="1">
                <a:latin typeface="Avenir Book" panose="02000503020000020003" pitchFamily="2" charset="0"/>
              </a:rPr>
              <a:t>automatic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recognition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that</a:t>
            </a:r>
            <a:r>
              <a:rPr lang="it-IT" sz="1600" dirty="0">
                <a:latin typeface="Avenir Book" panose="02000503020000020003" pitchFamily="2" charset="0"/>
              </a:rPr>
              <a:t> are in </a:t>
            </a:r>
            <a:r>
              <a:rPr lang="it-IT" sz="1600" dirty="0" err="1">
                <a:latin typeface="Avenir Book" panose="02000503020000020003" pitchFamily="2" charset="0"/>
              </a:rPr>
              <a:t>place</a:t>
            </a:r>
            <a:r>
              <a:rPr lang="it-IT" sz="1600" dirty="0">
                <a:latin typeface="Avenir Book" panose="02000503020000020003" pitchFamily="2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>
                <a:latin typeface="Avenir Book" panose="02000503020000020003" pitchFamily="2" charset="0"/>
              </a:rPr>
              <a:t>gaining</a:t>
            </a:r>
            <a:r>
              <a:rPr lang="it-IT" sz="1600" dirty="0">
                <a:latin typeface="Avenir Book" panose="02000503020000020003" pitchFamily="2" charset="0"/>
              </a:rPr>
              <a:t> a </a:t>
            </a:r>
            <a:r>
              <a:rPr lang="it-IT" sz="1600" dirty="0" err="1">
                <a:latin typeface="Avenir Book" panose="02000503020000020003" pitchFamily="2" charset="0"/>
              </a:rPr>
              <a:t>better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understanding</a:t>
            </a:r>
            <a:r>
              <a:rPr lang="it-IT" sz="1600" dirty="0">
                <a:latin typeface="Avenir Book" panose="02000503020000020003" pitchFamily="2" charset="0"/>
              </a:rPr>
              <a:t> of the </a:t>
            </a:r>
            <a:r>
              <a:rPr lang="it-IT" sz="1600" dirty="0" err="1">
                <a:latin typeface="Avenir Book" panose="02000503020000020003" pitchFamily="2" charset="0"/>
              </a:rPr>
              <a:t>main</a:t>
            </a:r>
            <a:r>
              <a:rPr lang="it-IT" sz="1600" dirty="0">
                <a:latin typeface="Avenir Book" panose="02000503020000020003" pitchFamily="2" charset="0"/>
              </a:rPr>
              <a:t> benefits and </a:t>
            </a:r>
            <a:r>
              <a:rPr lang="it-IT" sz="1600" dirty="0" err="1">
                <a:latin typeface="Avenir Book" panose="02000503020000020003" pitchFamily="2" charset="0"/>
              </a:rPr>
              <a:t>challenges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perceived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regarding</a:t>
            </a:r>
            <a:r>
              <a:rPr lang="it-IT" sz="1600" dirty="0">
                <a:latin typeface="Avenir Book" panose="02000503020000020003" pitchFamily="2" charset="0"/>
              </a:rPr>
              <a:t> the </a:t>
            </a:r>
            <a:r>
              <a:rPr lang="it-IT" sz="1600" dirty="0" err="1">
                <a:latin typeface="Avenir Book" panose="02000503020000020003" pitchFamily="2" charset="0"/>
              </a:rPr>
              <a:t>concept</a:t>
            </a:r>
            <a:r>
              <a:rPr lang="it-IT" sz="1600" dirty="0">
                <a:latin typeface="Avenir Book" panose="02000503020000020003" pitchFamily="2" charset="0"/>
              </a:rPr>
              <a:t> and the </a:t>
            </a:r>
            <a:r>
              <a:rPr lang="it-IT" sz="1600" dirty="0" err="1">
                <a:latin typeface="Avenir Book" panose="02000503020000020003" pitchFamily="2" charset="0"/>
              </a:rPr>
              <a:t>practice</a:t>
            </a:r>
            <a:r>
              <a:rPr lang="it-IT" sz="1600" dirty="0">
                <a:latin typeface="Avenir Book" panose="02000503020000020003" pitchFamily="2" charset="0"/>
              </a:rPr>
              <a:t> of </a:t>
            </a:r>
            <a:r>
              <a:rPr lang="it-IT" sz="1600" dirty="0" err="1">
                <a:latin typeface="Avenir Book" panose="02000503020000020003" pitchFamily="2" charset="0"/>
              </a:rPr>
              <a:t>automatic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recognition</a:t>
            </a:r>
            <a:r>
              <a:rPr lang="it-IT" sz="1600" dirty="0">
                <a:latin typeface="Avenir Book" panose="02000503020000020003" pitchFamily="2" charset="0"/>
              </a:rPr>
              <a:t>.</a:t>
            </a:r>
          </a:p>
          <a:p>
            <a:pPr algn="just"/>
            <a:endParaRPr lang="it-IT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562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A02977BB-CD19-2044-B8E3-5FB9701333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DEDE37-9074-4645-873D-80D0DA85F4F5}"/>
              </a:ext>
            </a:extLst>
          </p:cNvPr>
          <p:cNvSpPr txBox="1"/>
          <p:nvPr/>
        </p:nvSpPr>
        <p:spPr>
          <a:xfrm>
            <a:off x="986318" y="1054763"/>
            <a:ext cx="1054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qENTRY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+ focus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group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with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higher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education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institutions</a:t>
            </a:r>
            <a:endParaRPr lang="it-IT" sz="2800" dirty="0">
              <a:solidFill>
                <a:srgbClr val="94282B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275DDE-DDFA-5542-87A6-A70510797356}"/>
              </a:ext>
            </a:extLst>
          </p:cNvPr>
          <p:cNvSpPr txBox="1"/>
          <p:nvPr/>
        </p:nvSpPr>
        <p:spPr>
          <a:xfrm>
            <a:off x="986318" y="1766107"/>
            <a:ext cx="9530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latin typeface="Avenir Book" panose="02000503020000020003" pitchFamily="2" charset="0"/>
              </a:rPr>
              <a:t>Findings</a:t>
            </a:r>
            <a:r>
              <a:rPr lang="it-IT" sz="1600" dirty="0">
                <a:latin typeface="Avenir Book" panose="02000503020000020003" pitchFamily="2" charset="0"/>
              </a:rPr>
              <a:t> and </a:t>
            </a:r>
            <a:r>
              <a:rPr lang="it-IT" sz="1600" dirty="0" err="1">
                <a:latin typeface="Avenir Book" panose="02000503020000020003" pitchFamily="2" charset="0"/>
              </a:rPr>
              <a:t>challenges</a:t>
            </a:r>
            <a:r>
              <a:rPr lang="it-IT" sz="1600" dirty="0">
                <a:latin typeface="Avenir Book" panose="02000503020000020003" pitchFamily="2" charset="0"/>
              </a:rPr>
              <a:t>:</a:t>
            </a:r>
          </a:p>
          <a:p>
            <a:pPr algn="just"/>
            <a:endParaRPr lang="it-IT" sz="1600" dirty="0"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Identification of the two distinct moments of recognition as “access” and “admission”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The term “automatic recognition” may generate expectations from the students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Substantial differences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The transparency of the higher education institutions towards applicants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The need to define the relation between the objective criteria established by law and the higher education institutions’ autonomy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</a:p>
          <a:p>
            <a:pPr algn="just"/>
            <a:endParaRPr lang="it-IT" sz="1600" dirty="0">
              <a:latin typeface="Avenir Book" panose="02000503020000020003" pitchFamily="2" charset="0"/>
            </a:endParaRPr>
          </a:p>
          <a:p>
            <a:pPr algn="just"/>
            <a:r>
              <a:rPr lang="it-IT" sz="1600" dirty="0">
                <a:latin typeface="Avenir Book" panose="02000503020000020003" pitchFamily="2" charset="0"/>
              </a:rPr>
              <a:t>Tools and </a:t>
            </a:r>
            <a:r>
              <a:rPr lang="it-IT" sz="1600" dirty="0" err="1">
                <a:latin typeface="Avenir Book" panose="02000503020000020003" pitchFamily="2" charset="0"/>
              </a:rPr>
              <a:t>practices</a:t>
            </a:r>
            <a:r>
              <a:rPr lang="it-IT" sz="1600" dirty="0">
                <a:latin typeface="Avenir Book" panose="02000503020000020003" pitchFamily="2" charset="0"/>
              </a:rPr>
              <a:t>:</a:t>
            </a:r>
          </a:p>
          <a:p>
            <a:pPr algn="just"/>
            <a:endParaRPr lang="it-IT" sz="1600" dirty="0"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International and shared tools (Q-ENTRY database)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ENIC/NARIC website (CIMEA website)</a:t>
            </a:r>
            <a:endParaRPr lang="en-GB" sz="1600" dirty="0">
              <a:solidFill>
                <a:srgbClr val="FF0000"/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The document </a:t>
            </a:r>
            <a:r>
              <a:rPr lang="en-US" sz="1600" dirty="0">
                <a:latin typeface="Avenir Book" panose="02000503020000020003" pitchFamily="2" charset="0"/>
              </a:rPr>
              <a:t>“Procedures for entry, residency, and enrolment of international students and the respective recognition of qualifications, for higher education courses in Italy for the academic year 2021-2022” published by the Ministry for Universities and Research of Italy (national guidelines)</a:t>
            </a:r>
            <a:endParaRPr lang="en-GB" sz="1600" dirty="0">
              <a:latin typeface="Avenir Book" panose="02000503020000020003" pitchFamily="2" charset="0"/>
            </a:endParaRPr>
          </a:p>
          <a:p>
            <a:pPr algn="just"/>
            <a:endParaRPr lang="en-GB" sz="1600" dirty="0">
              <a:latin typeface="Avenir Book" panose="02000503020000020003" pitchFamily="2" charset="0"/>
            </a:endParaRPr>
          </a:p>
          <a:p>
            <a:pPr algn="just"/>
            <a:endParaRPr lang="it-IT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392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A02977BB-CD19-2044-B8E3-5FB9701333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8EC6E2-13EF-1B4F-8253-3CD395346616}"/>
              </a:ext>
            </a:extLst>
          </p:cNvPr>
          <p:cNvSpPr txBox="1"/>
          <p:nvPr/>
        </p:nvSpPr>
        <p:spPr>
          <a:xfrm>
            <a:off x="986318" y="1054763"/>
            <a:ext cx="1054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qENTRY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+ focus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group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with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higher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education</a:t>
            </a:r>
            <a:r>
              <a:rPr lang="it-IT" sz="2800" dirty="0">
                <a:solidFill>
                  <a:srgbClr val="94282B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B"/>
                </a:solidFill>
                <a:latin typeface="Avenir Book" panose="02000503020000020003" pitchFamily="2" charset="0"/>
              </a:rPr>
              <a:t>institutions</a:t>
            </a:r>
            <a:endParaRPr lang="it-IT" sz="2800" dirty="0">
              <a:solidFill>
                <a:srgbClr val="94282B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40E422-7947-7849-B756-199B4BC8B3C4}"/>
              </a:ext>
            </a:extLst>
          </p:cNvPr>
          <p:cNvSpPr txBox="1"/>
          <p:nvPr/>
        </p:nvSpPr>
        <p:spPr>
          <a:xfrm>
            <a:off x="986318" y="1766107"/>
            <a:ext cx="9530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Avenir Book" panose="02000503020000020003" pitchFamily="2" charset="0"/>
              </a:rPr>
              <a:t>Suggested responses:</a:t>
            </a:r>
          </a:p>
          <a:p>
            <a:pPr algn="just"/>
            <a:endParaRPr lang="en-GB" sz="1600" dirty="0"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Work more on the academic guidance for students in the choices of their educational careers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Students could be also guided in the knowledge of the recognition procedures and the stakeholders involved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Training activities intended both as refresher training course for HEIs’ staff and training for new resources dedicated to credential evaluation, including policy topics such as automatic recognition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Networking is also considered to be a key aspect in fostering automatic recognition (i.e. conferences for credential evaluators of different HEIs at national and international level)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Cooperation among national higher education institutions and relevant stakeholders is considered to be an essential element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venir Book" panose="02000503020000020003" pitchFamily="2" charset="0"/>
              </a:rPr>
              <a:t>Clear information on the needed documents with regards to recognition of qualifications</a:t>
            </a:r>
            <a:endParaRPr lang="it-IT" sz="1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4352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377B10-5921-1746-841F-8047B4E5B102}"/>
              </a:ext>
            </a:extLst>
          </p:cNvPr>
          <p:cNvSpPr txBox="1"/>
          <p:nvPr/>
        </p:nvSpPr>
        <p:spPr>
          <a:xfrm>
            <a:off x="404844" y="953463"/>
            <a:ext cx="108936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latin typeface="Avenir Light" panose="020B0402020203020204" pitchFamily="34" charset="77"/>
              </a:rPr>
              <a:t>The </a:t>
            </a:r>
            <a:r>
              <a:rPr lang="it-IT" sz="1400" dirty="0" err="1">
                <a:latin typeface="Avenir Light" panose="020B0402020203020204" pitchFamily="34" charset="77"/>
              </a:rPr>
              <a:t>documentation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requested</a:t>
            </a:r>
            <a:r>
              <a:rPr lang="it-IT" sz="1400" dirty="0">
                <a:latin typeface="Avenir Light" panose="020B0402020203020204" pitchFamily="34" charset="77"/>
              </a:rPr>
              <a:t> by CIMEA </a:t>
            </a:r>
            <a:r>
              <a:rPr lang="it-IT" sz="1400" dirty="0" err="1">
                <a:latin typeface="Avenir Light" panose="020B0402020203020204" pitchFamily="34" charset="77"/>
              </a:rPr>
              <a:t>is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relevant</a:t>
            </a:r>
            <a:r>
              <a:rPr lang="it-IT" sz="1400" dirty="0">
                <a:latin typeface="Avenir Light" panose="020B0402020203020204" pitchFamily="34" charset="77"/>
              </a:rPr>
              <a:t> in </a:t>
            </a:r>
            <a:r>
              <a:rPr lang="it-IT" sz="1400" dirty="0" err="1">
                <a:latin typeface="Avenir Light" panose="020B0402020203020204" pitchFamily="34" charset="77"/>
              </a:rPr>
              <a:t>order</a:t>
            </a:r>
            <a:r>
              <a:rPr lang="it-IT" sz="1400" dirty="0">
                <a:latin typeface="Avenir Light" panose="020B0402020203020204" pitchFamily="34" charset="77"/>
              </a:rPr>
              <a:t> to </a:t>
            </a:r>
            <a:r>
              <a:rPr lang="it-IT" sz="1400" dirty="0" err="1">
                <a:latin typeface="Avenir Light" panose="020B0402020203020204" pitchFamily="34" charset="77"/>
              </a:rPr>
              <a:t>understand</a:t>
            </a:r>
            <a:r>
              <a:rPr lang="it-IT" sz="1400" dirty="0">
                <a:latin typeface="Avenir Light" panose="020B0402020203020204" pitchFamily="34" charset="77"/>
              </a:rPr>
              <a:t> the </a:t>
            </a:r>
            <a:r>
              <a:rPr lang="it-IT" sz="1400" dirty="0" err="1">
                <a:latin typeface="Avenir Light" panose="020B0402020203020204" pitchFamily="34" charset="77"/>
              </a:rPr>
              <a:t>elements</a:t>
            </a:r>
            <a:r>
              <a:rPr lang="it-IT" sz="1400" dirty="0">
                <a:latin typeface="Avenir Light" panose="020B0402020203020204" pitchFamily="34" charset="77"/>
              </a:rPr>
              <a:t> of the </a:t>
            </a:r>
            <a:r>
              <a:rPr lang="it-IT" sz="1400" dirty="0" err="1">
                <a:latin typeface="Avenir Light" panose="020B0402020203020204" pitchFamily="34" charset="77"/>
              </a:rPr>
              <a:t>foreign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system</a:t>
            </a:r>
            <a:r>
              <a:rPr lang="it-IT" sz="1400" dirty="0">
                <a:latin typeface="Avenir Light" panose="020B0402020203020204" pitchFamily="34" charset="77"/>
              </a:rPr>
              <a:t> and </a:t>
            </a:r>
            <a:r>
              <a:rPr lang="it-IT" sz="1400" dirty="0" err="1">
                <a:latin typeface="Avenir Light" panose="020B0402020203020204" pitchFamily="34" charset="77"/>
              </a:rPr>
              <a:t>those</a:t>
            </a:r>
            <a:r>
              <a:rPr lang="it-IT" sz="1400" dirty="0">
                <a:latin typeface="Avenir Light" panose="020B0402020203020204" pitchFamily="34" charset="77"/>
              </a:rPr>
              <a:t> of the </a:t>
            </a:r>
            <a:r>
              <a:rPr lang="it-IT" sz="1400" dirty="0" err="1">
                <a:latin typeface="Avenir Light" panose="020B0402020203020204" pitchFamily="34" charset="77"/>
              </a:rPr>
              <a:t>qualification</a:t>
            </a:r>
            <a:r>
              <a:rPr lang="it-IT" sz="1400" dirty="0">
                <a:latin typeface="Avenir Light" panose="020B0402020203020204" pitchFamily="34" charset="77"/>
              </a:rPr>
              <a:t> to be </a:t>
            </a:r>
            <a:r>
              <a:rPr lang="it-IT" sz="1400" dirty="0" err="1">
                <a:latin typeface="Avenir Light" panose="020B0402020203020204" pitchFamily="34" charset="77"/>
              </a:rPr>
              <a:t>evaluated</a:t>
            </a:r>
            <a:r>
              <a:rPr lang="it-IT" sz="1400" dirty="0">
                <a:latin typeface="Avenir Light" panose="020B0402020203020204" pitchFamily="34" charset="77"/>
              </a:rPr>
              <a:t>. </a:t>
            </a:r>
          </a:p>
          <a:p>
            <a:pPr algn="just"/>
            <a:r>
              <a:rPr lang="it-IT" sz="1400" dirty="0" err="1">
                <a:latin typeface="Avenir Light" panose="020B0402020203020204" pitchFamily="34" charset="77"/>
              </a:rPr>
              <a:t>As</a:t>
            </a:r>
            <a:r>
              <a:rPr lang="it-IT" sz="1400" dirty="0">
                <a:latin typeface="Avenir Light" panose="020B0402020203020204" pitchFamily="34" charset="77"/>
              </a:rPr>
              <a:t> the </a:t>
            </a:r>
            <a:r>
              <a:rPr lang="it-IT" sz="1400" dirty="0" err="1">
                <a:latin typeface="Avenir Light" panose="020B0402020203020204" pitchFamily="34" charset="77"/>
              </a:rPr>
              <a:t>assessment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is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carried</a:t>
            </a:r>
            <a:r>
              <a:rPr lang="it-IT" sz="1400" dirty="0">
                <a:latin typeface="Avenir Light" panose="020B0402020203020204" pitchFamily="34" charset="77"/>
              </a:rPr>
              <a:t> out on a case-by-case </a:t>
            </a:r>
            <a:r>
              <a:rPr lang="it-IT" sz="1400" dirty="0" err="1">
                <a:latin typeface="Avenir Light" panose="020B0402020203020204" pitchFamily="34" charset="77"/>
              </a:rPr>
              <a:t>basis</a:t>
            </a:r>
            <a:r>
              <a:rPr lang="it-IT" sz="1400" dirty="0">
                <a:latin typeface="Avenir Light" panose="020B0402020203020204" pitchFamily="34" charset="77"/>
              </a:rPr>
              <a:t>, and </a:t>
            </a:r>
            <a:r>
              <a:rPr lang="it-IT" sz="1400" dirty="0" err="1">
                <a:latin typeface="Avenir Light" panose="020B0402020203020204" pitchFamily="34" charset="77"/>
              </a:rPr>
              <a:t>also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considering</a:t>
            </a:r>
            <a:r>
              <a:rPr lang="it-IT" sz="1400" dirty="0">
                <a:latin typeface="Avenir Light" panose="020B0402020203020204" pitchFamily="34" charset="77"/>
              </a:rPr>
              <a:t> the </a:t>
            </a:r>
            <a:r>
              <a:rPr lang="it-IT" sz="1400" dirty="0" err="1">
                <a:latin typeface="Avenir Light" panose="020B0402020203020204" pitchFamily="34" charset="77"/>
              </a:rPr>
              <a:t>fact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that</a:t>
            </a:r>
            <a:r>
              <a:rPr lang="it-IT" sz="1400" dirty="0">
                <a:latin typeface="Avenir Light" panose="020B0402020203020204" pitchFamily="34" charset="77"/>
              </a:rPr>
              <a:t> a </a:t>
            </a:r>
            <a:r>
              <a:rPr lang="it-IT" sz="1400" dirty="0" err="1">
                <a:latin typeface="Avenir Light" panose="020B0402020203020204" pitchFamily="34" charset="77"/>
              </a:rPr>
              <a:t>qualification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may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have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been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obtained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following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different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paths</a:t>
            </a:r>
            <a:r>
              <a:rPr lang="it-IT" sz="1400" dirty="0">
                <a:latin typeface="Avenir Light" panose="020B0402020203020204" pitchFamily="34" charset="77"/>
              </a:rPr>
              <a:t>, </a:t>
            </a:r>
            <a:r>
              <a:rPr lang="it-IT" sz="1400" b="1" dirty="0">
                <a:latin typeface="Avenir Light" panose="020B0402020203020204" pitchFamily="34" charset="77"/>
              </a:rPr>
              <a:t>the </a:t>
            </a:r>
            <a:r>
              <a:rPr lang="it-IT" sz="1400" b="1" dirty="0" err="1">
                <a:latin typeface="Avenir Light" panose="020B0402020203020204" pitchFamily="34" charset="77"/>
              </a:rPr>
              <a:t>documentation</a:t>
            </a:r>
            <a:r>
              <a:rPr lang="it-IT" sz="1400" b="1" dirty="0">
                <a:latin typeface="Avenir Light" panose="020B0402020203020204" pitchFamily="34" charset="77"/>
              </a:rPr>
              <a:t> </a:t>
            </a:r>
            <a:r>
              <a:rPr lang="it-IT" sz="1400" b="1" dirty="0" err="1">
                <a:latin typeface="Avenir Light" panose="020B0402020203020204" pitchFamily="34" charset="77"/>
              </a:rPr>
              <a:t>requested</a:t>
            </a:r>
            <a:r>
              <a:rPr lang="it-IT" sz="1400" b="1" dirty="0">
                <a:latin typeface="Avenir Light" panose="020B0402020203020204" pitchFamily="34" charset="77"/>
              </a:rPr>
              <a:t> by CIMEA </a:t>
            </a:r>
            <a:r>
              <a:rPr lang="it-IT" sz="1400" b="1" dirty="0" err="1">
                <a:latin typeface="Avenir Light" panose="020B0402020203020204" pitchFamily="34" charset="77"/>
              </a:rPr>
              <a:t>is</a:t>
            </a:r>
            <a:r>
              <a:rPr lang="it-IT" sz="1400" b="1" dirty="0">
                <a:latin typeface="Avenir Light" panose="020B0402020203020204" pitchFamily="34" charset="77"/>
              </a:rPr>
              <a:t> </a:t>
            </a:r>
            <a:r>
              <a:rPr lang="it-IT" sz="1400" b="1" dirty="0" err="1">
                <a:latin typeface="Avenir Light" panose="020B0402020203020204" pitchFamily="34" charset="77"/>
              </a:rPr>
              <a:t>based</a:t>
            </a:r>
            <a:r>
              <a:rPr lang="it-IT" sz="1400" b="1" dirty="0">
                <a:latin typeface="Avenir Light" panose="020B0402020203020204" pitchFamily="34" charset="77"/>
              </a:rPr>
              <a:t> on </a:t>
            </a:r>
            <a:r>
              <a:rPr lang="it-IT" sz="1400" b="1" dirty="0" err="1">
                <a:latin typeface="Avenir Light" panose="020B0402020203020204" pitchFamily="34" charset="77"/>
              </a:rPr>
              <a:t>each</a:t>
            </a:r>
            <a:r>
              <a:rPr lang="it-IT" sz="1400" b="1" dirty="0">
                <a:latin typeface="Avenir Light" panose="020B0402020203020204" pitchFamily="34" charset="77"/>
              </a:rPr>
              <a:t> </a:t>
            </a:r>
            <a:r>
              <a:rPr lang="it-IT" sz="1400" b="1" dirty="0" err="1">
                <a:latin typeface="Avenir Light" panose="020B0402020203020204" pitchFamily="34" charset="77"/>
              </a:rPr>
              <a:t>individual</a:t>
            </a:r>
            <a:r>
              <a:rPr lang="it-IT" sz="1400" b="1" dirty="0">
                <a:latin typeface="Avenir Light" panose="020B0402020203020204" pitchFamily="34" charset="77"/>
              </a:rPr>
              <a:t> case </a:t>
            </a:r>
            <a:r>
              <a:rPr lang="it-IT" sz="1400" dirty="0">
                <a:latin typeface="Avenir Light" panose="020B0402020203020204" pitchFamily="34" charset="77"/>
              </a:rPr>
              <a:t>and </a:t>
            </a:r>
            <a:r>
              <a:rPr lang="it-IT" sz="1400" dirty="0" err="1">
                <a:latin typeface="Avenir Light" panose="020B0402020203020204" pitchFamily="34" charset="77"/>
              </a:rPr>
              <a:t>may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vary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depending</a:t>
            </a:r>
            <a:r>
              <a:rPr lang="it-IT" sz="1400" dirty="0">
                <a:latin typeface="Avenir Light" panose="020B0402020203020204" pitchFamily="34" charset="77"/>
              </a:rPr>
              <a:t> on the </a:t>
            </a:r>
            <a:r>
              <a:rPr lang="it-IT" sz="1400" dirty="0" err="1">
                <a:latin typeface="Avenir Light" panose="020B0402020203020204" pitchFamily="34" charset="77"/>
              </a:rPr>
              <a:t>foreign</a:t>
            </a:r>
            <a:r>
              <a:rPr lang="it-IT" sz="1400" dirty="0">
                <a:latin typeface="Avenir Light" panose="020B0402020203020204" pitchFamily="34" charset="77"/>
              </a:rPr>
              <a:t> country of </a:t>
            </a:r>
            <a:r>
              <a:rPr lang="it-IT" sz="1400" dirty="0" err="1">
                <a:latin typeface="Avenir Light" panose="020B0402020203020204" pitchFamily="34" charset="77"/>
              </a:rPr>
              <a:t>reference</a:t>
            </a:r>
            <a:r>
              <a:rPr lang="it-IT" sz="1400" dirty="0">
                <a:latin typeface="Avenir Light" panose="020B0402020203020204" pitchFamily="34" charset="77"/>
              </a:rPr>
              <a:t> of the </a:t>
            </a:r>
            <a:r>
              <a:rPr lang="it-IT" sz="1400" dirty="0" err="1">
                <a:latin typeface="Avenir Light" panose="020B0402020203020204" pitchFamily="34" charset="77"/>
              </a:rPr>
              <a:t>qualification</a:t>
            </a:r>
            <a:r>
              <a:rPr lang="it-IT" sz="1400" dirty="0">
                <a:latin typeface="Avenir Light" panose="020B0402020203020204" pitchFamily="34" charset="77"/>
              </a:rPr>
              <a:t>, </a:t>
            </a:r>
            <a:r>
              <a:rPr lang="it-IT" sz="1400" dirty="0" err="1">
                <a:latin typeface="Avenir Light" panose="020B0402020203020204" pitchFamily="34" charset="77"/>
              </a:rPr>
              <a:t>where</a:t>
            </a:r>
            <a:r>
              <a:rPr lang="it-IT" sz="1400" dirty="0">
                <a:latin typeface="Avenir Light" panose="020B0402020203020204" pitchFamily="34" charset="77"/>
              </a:rPr>
              <a:t> the </a:t>
            </a:r>
            <a:r>
              <a:rPr lang="it-IT" sz="1400" dirty="0" err="1">
                <a:latin typeface="Avenir Light" panose="020B0402020203020204" pitchFamily="34" charset="77"/>
              </a:rPr>
              <a:t>studies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took</a:t>
            </a:r>
            <a:r>
              <a:rPr lang="it-IT" sz="1400" dirty="0">
                <a:latin typeface="Avenir Light" panose="020B0402020203020204" pitchFamily="34" charset="77"/>
              </a:rPr>
              <a:t> </a:t>
            </a:r>
            <a:r>
              <a:rPr lang="it-IT" sz="1400" dirty="0" err="1">
                <a:latin typeface="Avenir Light" panose="020B0402020203020204" pitchFamily="34" charset="77"/>
              </a:rPr>
              <a:t>place</a:t>
            </a:r>
            <a:r>
              <a:rPr lang="it-IT" sz="1400" dirty="0">
                <a:latin typeface="Avenir Light" panose="020B0402020203020204" pitchFamily="34" charset="77"/>
              </a:rPr>
              <a:t> and the </a:t>
            </a:r>
            <a:r>
              <a:rPr lang="it-IT" sz="1400" dirty="0" err="1">
                <a:latin typeface="Avenir Light" panose="020B0402020203020204" pitchFamily="34" charset="77"/>
              </a:rPr>
              <a:t>institution</a:t>
            </a:r>
            <a:r>
              <a:rPr lang="it-IT" sz="1400" dirty="0">
                <a:latin typeface="Avenir Light" panose="020B0402020203020204" pitchFamily="34" charset="77"/>
              </a:rPr>
              <a:t>(</a:t>
            </a:r>
            <a:r>
              <a:rPr lang="it-IT" sz="1400" dirty="0" err="1">
                <a:latin typeface="Avenir Light" panose="020B0402020203020204" pitchFamily="34" charset="77"/>
              </a:rPr>
              <a:t>s</a:t>
            </a:r>
            <a:r>
              <a:rPr lang="it-IT" sz="1400" dirty="0">
                <a:latin typeface="Avenir Light" panose="020B0402020203020204" pitchFamily="34" charset="77"/>
              </a:rPr>
              <a:t>) </a:t>
            </a:r>
            <a:r>
              <a:rPr lang="it-IT" sz="1400" dirty="0" err="1">
                <a:latin typeface="Avenir Light" panose="020B0402020203020204" pitchFamily="34" charset="77"/>
              </a:rPr>
              <a:t>involved</a:t>
            </a:r>
            <a:r>
              <a:rPr lang="it-IT" sz="1400" dirty="0">
                <a:latin typeface="Avenir Light" panose="020B0402020203020204" pitchFamily="34" charset="77"/>
              </a:rPr>
              <a:t> in the procedure.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146C3C6-73FA-F140-9A20-7D40A8521620}"/>
              </a:ext>
            </a:extLst>
          </p:cNvPr>
          <p:cNvSpPr>
            <a:spLocks/>
          </p:cNvSpPr>
          <p:nvPr/>
        </p:nvSpPr>
        <p:spPr bwMode="auto">
          <a:xfrm>
            <a:off x="1581" y="6186845"/>
            <a:ext cx="12189631" cy="70779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085E54A-C4C0-B34C-B399-59CFC2C5F619}"/>
              </a:ext>
            </a:extLst>
          </p:cNvPr>
          <p:cNvSpPr>
            <a:spLocks/>
          </p:cNvSpPr>
          <p:nvPr/>
        </p:nvSpPr>
        <p:spPr bwMode="auto">
          <a:xfrm>
            <a:off x="10732973" y="6186845"/>
            <a:ext cx="730699" cy="707791"/>
          </a:xfrm>
          <a:prstGeom prst="rect">
            <a:avLst/>
          </a:prstGeom>
          <a:solidFill>
            <a:srgbClr val="94282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>
              <a:solidFill>
                <a:srgbClr val="94282B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947DE20-938A-1D47-8A3F-B2A7228EA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6655" y="6311901"/>
            <a:ext cx="734648" cy="54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36" tIns="45719" rIns="91436" bIns="45719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ctr" defTabSz="914377" rtl="0" eaLnBrk="1" latinLnBrk="0" hangingPunct="1">
              <a:defRPr sz="7100" b="0" i="0" kern="1200">
                <a:solidFill>
                  <a:srgbClr val="FFFFFF"/>
                </a:solidFill>
                <a:latin typeface="Titillium Semibold"/>
                <a:ea typeface="ＭＳ Ｐゴシック" charset="0"/>
                <a:cs typeface="Titillium Semibold"/>
                <a:sym typeface="Titillium Bold" charset="0"/>
              </a:defRPr>
            </a:lvl1pPr>
            <a:lvl2pPr marL="457189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377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566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754" algn="l" defTabSz="91437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85943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6pPr>
            <a:lvl7pPr marL="2743131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7pPr>
            <a:lvl8pPr marL="3200320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8pPr>
            <a:lvl9pPr marL="3657509" algn="l" defTabSz="914377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A9015A78-9EE4-C84E-BBCF-412904461E64}" type="slidenum">
              <a:rPr lang="en-US" sz="2000">
                <a:latin typeface="Avenir" panose="02000503020000020003" pitchFamily="2" charset="0"/>
              </a:rPr>
              <a:pPr>
                <a:defRPr/>
              </a:pPr>
              <a:t>6</a:t>
            </a:fld>
            <a:endParaRPr lang="en-US" sz="2000" dirty="0">
              <a:latin typeface="Avenir" panose="02000503020000020003" pitchFamily="2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66F5E4-E4DF-8043-AFF0-9690F4BF2300}"/>
              </a:ext>
            </a:extLst>
          </p:cNvPr>
          <p:cNvSpPr>
            <a:spLocks/>
          </p:cNvSpPr>
          <p:nvPr/>
        </p:nvSpPr>
        <p:spPr bwMode="auto">
          <a:xfrm>
            <a:off x="1581" y="0"/>
            <a:ext cx="12190420" cy="137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351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5E2FDCB-DF88-BC49-8342-3AB7C340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61" y="6263221"/>
            <a:ext cx="1674025" cy="5405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AE04FB0-F8A0-6C4F-AD5E-ED9B629AF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97" y="2682656"/>
            <a:ext cx="7231529" cy="32428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8B00650-C50F-364F-B4D9-547AB6B65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888" y="2421355"/>
            <a:ext cx="7446683" cy="3316101"/>
          </a:xfrm>
          <a:prstGeom prst="rect">
            <a:avLst/>
          </a:prstGeom>
        </p:spPr>
      </p:pic>
      <p:pic>
        <p:nvPicPr>
          <p:cNvPr id="15" name="Immagine 14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68AC9A05-5D77-324F-9B58-4D7FB5F033A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808" y="5606603"/>
            <a:ext cx="1990090" cy="5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D34521A-6802-2B40-BCB1-4588D10FCE60}"/>
              </a:ext>
            </a:extLst>
          </p:cNvPr>
          <p:cNvSpPr txBox="1"/>
          <p:nvPr/>
        </p:nvSpPr>
        <p:spPr>
          <a:xfrm>
            <a:off x="616448" y="300472"/>
            <a:ext cx="9739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Practical</a:t>
            </a:r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Example</a:t>
            </a:r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 –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Transparency</a:t>
            </a:r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 of information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provided</a:t>
            </a:r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  <a:p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714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C30CF3-2DD2-DC44-B218-B230867FE96A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Information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sources</a:t>
            </a:r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17C8D8-8DA9-AA4C-9AC6-E2ABF8C9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49" y="1295947"/>
            <a:ext cx="5294339" cy="48325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C8865C-5C6A-FC43-AA0D-00A197C371C7}"/>
              </a:ext>
            </a:extLst>
          </p:cNvPr>
          <p:cNvSpPr txBox="1"/>
          <p:nvPr/>
        </p:nvSpPr>
        <p:spPr>
          <a:xfrm>
            <a:off x="616448" y="823692"/>
            <a:ext cx="70510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Information </a:t>
            </a:r>
            <a:r>
              <a:rPr lang="it-IT" dirty="0" err="1">
                <a:latin typeface="Avenir Book" panose="02000503020000020003" pitchFamily="2" charset="0"/>
              </a:rPr>
              <a:t>provided</a:t>
            </a:r>
            <a:r>
              <a:rPr lang="it-IT" dirty="0">
                <a:latin typeface="Avenir Book" panose="02000503020000020003" pitchFamily="2" charset="0"/>
              </a:rPr>
              <a:t> by ENIC-NARIC centres – </a:t>
            </a:r>
            <a:r>
              <a:rPr lang="it-IT" dirty="0">
                <a:latin typeface="Avenir Book" panose="02000503020000020003" pitchFamily="2" charset="0"/>
                <a:hlinkClick r:id="rId3"/>
              </a:rPr>
              <a:t>www.enic-naric.net</a:t>
            </a:r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</p:txBody>
      </p:sp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1A4FDCE-7578-1E4F-AA92-AFD8DB38E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475" y="2401660"/>
            <a:ext cx="5657811" cy="2054679"/>
          </a:xfrm>
          <a:prstGeom prst="rect">
            <a:avLst/>
          </a:prstGeom>
        </p:spPr>
      </p:pic>
      <p:sp>
        <p:nvSpPr>
          <p:cNvPr id="14" name="Anello 13">
            <a:extLst>
              <a:ext uri="{FF2B5EF4-FFF2-40B4-BE49-F238E27FC236}">
                <a16:creationId xmlns:a16="http://schemas.microsoft.com/office/drawing/2014/main" id="{F1286F20-3B16-9C4E-A346-F1216AA56FEA}"/>
              </a:ext>
            </a:extLst>
          </p:cNvPr>
          <p:cNvSpPr/>
          <p:nvPr/>
        </p:nvSpPr>
        <p:spPr>
          <a:xfrm>
            <a:off x="4705565" y="5356569"/>
            <a:ext cx="863029" cy="252000"/>
          </a:xfrm>
          <a:prstGeom prst="donut">
            <a:avLst/>
          </a:prstGeom>
          <a:solidFill>
            <a:srgbClr val="C9353C"/>
          </a:solidFill>
          <a:ln>
            <a:solidFill>
              <a:srgbClr val="C93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3BB2FC76-0167-524D-BE57-03EB2B8CB070}"/>
              </a:ext>
            </a:extLst>
          </p:cNvPr>
          <p:cNvSpPr/>
          <p:nvPr/>
        </p:nvSpPr>
        <p:spPr>
          <a:xfrm rot="13715408">
            <a:off x="6111327" y="4138687"/>
            <a:ext cx="45759" cy="1550416"/>
          </a:xfrm>
          <a:prstGeom prst="downArrow">
            <a:avLst/>
          </a:prstGeom>
          <a:solidFill>
            <a:srgbClr val="C9353C"/>
          </a:solidFill>
          <a:ln>
            <a:solidFill>
              <a:srgbClr val="C93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9C0F8A83-C335-0D43-954E-F60A4EC528D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87340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C30CF3-2DD2-DC44-B218-B230867FE96A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Information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sources</a:t>
            </a:r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17C8D8-8DA9-AA4C-9AC6-E2ABF8C9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49" y="1295947"/>
            <a:ext cx="5294339" cy="48325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C8865C-5C6A-FC43-AA0D-00A197C371C7}"/>
              </a:ext>
            </a:extLst>
          </p:cNvPr>
          <p:cNvSpPr txBox="1"/>
          <p:nvPr/>
        </p:nvSpPr>
        <p:spPr>
          <a:xfrm>
            <a:off x="616448" y="823692"/>
            <a:ext cx="70886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Information </a:t>
            </a:r>
            <a:r>
              <a:rPr lang="it-IT" dirty="0" err="1">
                <a:latin typeface="Avenir Book" panose="02000503020000020003" pitchFamily="2" charset="0"/>
              </a:rPr>
              <a:t>provided</a:t>
            </a:r>
            <a:r>
              <a:rPr lang="it-IT" dirty="0">
                <a:latin typeface="Avenir Book" panose="02000503020000020003" pitchFamily="2" charset="0"/>
              </a:rPr>
              <a:t> by ENIC-NARIC centres – </a:t>
            </a:r>
            <a:r>
              <a:rPr lang="it-IT" dirty="0" err="1">
                <a:latin typeface="Avenir Book" panose="02000503020000020003" pitchFamily="2" charset="0"/>
              </a:rPr>
              <a:t>Verification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sources</a:t>
            </a:r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</p:txBody>
      </p:sp>
      <p:sp>
        <p:nvSpPr>
          <p:cNvPr id="14" name="Anello 13">
            <a:extLst>
              <a:ext uri="{FF2B5EF4-FFF2-40B4-BE49-F238E27FC236}">
                <a16:creationId xmlns:a16="http://schemas.microsoft.com/office/drawing/2014/main" id="{F1286F20-3B16-9C4E-A346-F1216AA56FEA}"/>
              </a:ext>
            </a:extLst>
          </p:cNvPr>
          <p:cNvSpPr/>
          <p:nvPr/>
        </p:nvSpPr>
        <p:spPr>
          <a:xfrm>
            <a:off x="4705565" y="5356569"/>
            <a:ext cx="863029" cy="252000"/>
          </a:xfrm>
          <a:prstGeom prst="donut">
            <a:avLst/>
          </a:prstGeom>
          <a:solidFill>
            <a:srgbClr val="C9353C"/>
          </a:solidFill>
          <a:ln>
            <a:solidFill>
              <a:srgbClr val="C93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3BB2FC76-0167-524D-BE57-03EB2B8CB070}"/>
              </a:ext>
            </a:extLst>
          </p:cNvPr>
          <p:cNvSpPr/>
          <p:nvPr/>
        </p:nvSpPr>
        <p:spPr>
          <a:xfrm rot="15754178" flipH="1">
            <a:off x="6243378" y="4671373"/>
            <a:ext cx="45719" cy="1409600"/>
          </a:xfrm>
          <a:prstGeom prst="downArrow">
            <a:avLst/>
          </a:prstGeom>
          <a:solidFill>
            <a:srgbClr val="C9353C"/>
          </a:solidFill>
          <a:ln>
            <a:solidFill>
              <a:srgbClr val="C93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9C0F8A83-C335-0D43-954E-F60A4EC528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2CAE785A-EBBF-0C4B-BCFA-3D39882DD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590" y="1295947"/>
            <a:ext cx="3576366" cy="4261657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4E0BF95-9D1D-0D44-A5B3-BA2B407385A2}"/>
              </a:ext>
            </a:extLst>
          </p:cNvPr>
          <p:cNvCxnSpPr/>
          <p:nvPr/>
        </p:nvCxnSpPr>
        <p:spPr>
          <a:xfrm>
            <a:off x="7489861" y="5264102"/>
            <a:ext cx="863029" cy="0"/>
          </a:xfrm>
          <a:prstGeom prst="line">
            <a:avLst/>
          </a:prstGeom>
          <a:ln w="57150">
            <a:solidFill>
              <a:srgbClr val="C935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45611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C30CF3-2DD2-DC44-B218-B230867FE96A}"/>
              </a:ext>
            </a:extLst>
          </p:cNvPr>
          <p:cNvSpPr txBox="1"/>
          <p:nvPr/>
        </p:nvSpPr>
        <p:spPr>
          <a:xfrm>
            <a:off x="616448" y="300472"/>
            <a:ext cx="8352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4282A"/>
                </a:solidFill>
                <a:latin typeface="Avenir Book" panose="02000503020000020003" pitchFamily="2" charset="0"/>
              </a:rPr>
              <a:t>Information </a:t>
            </a:r>
            <a:r>
              <a:rPr lang="it-IT" sz="2800" dirty="0" err="1">
                <a:solidFill>
                  <a:srgbClr val="94282A"/>
                </a:solidFill>
                <a:latin typeface="Avenir Book" panose="02000503020000020003" pitchFamily="2" charset="0"/>
              </a:rPr>
              <a:t>sources</a:t>
            </a:r>
            <a:endParaRPr lang="it-IT" sz="2800" dirty="0">
              <a:solidFill>
                <a:srgbClr val="94282A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C8865C-5C6A-FC43-AA0D-00A197C371C7}"/>
              </a:ext>
            </a:extLst>
          </p:cNvPr>
          <p:cNvSpPr txBox="1"/>
          <p:nvPr/>
        </p:nvSpPr>
        <p:spPr>
          <a:xfrm>
            <a:off x="616448" y="823692"/>
            <a:ext cx="58306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Information </a:t>
            </a:r>
            <a:r>
              <a:rPr lang="it-IT" dirty="0" err="1">
                <a:latin typeface="Avenir Book" panose="02000503020000020003" pitchFamily="2" charset="0"/>
              </a:rPr>
              <a:t>provided</a:t>
            </a:r>
            <a:r>
              <a:rPr lang="it-IT" dirty="0">
                <a:latin typeface="Avenir Book" panose="02000503020000020003" pitchFamily="2" charset="0"/>
              </a:rPr>
              <a:t> by ENIC-NARIC centres</a:t>
            </a:r>
          </a:p>
          <a:p>
            <a:r>
              <a:rPr lang="it-IT" dirty="0">
                <a:latin typeface="Avenir Book" panose="02000503020000020003" pitchFamily="2" charset="0"/>
              </a:rPr>
              <a:t>Impact of COVID-19 on </a:t>
            </a:r>
            <a:r>
              <a:rPr lang="it-IT" dirty="0" err="1">
                <a:latin typeface="Avenir Book" panose="02000503020000020003" pitchFamily="2" charset="0"/>
              </a:rPr>
              <a:t>Upper</a:t>
            </a:r>
            <a:r>
              <a:rPr lang="it-IT" dirty="0">
                <a:latin typeface="Avenir Book" panose="02000503020000020003" pitchFamily="2" charset="0"/>
              </a:rPr>
              <a:t> </a:t>
            </a:r>
            <a:r>
              <a:rPr lang="it-IT" dirty="0" err="1">
                <a:latin typeface="Avenir Book" panose="02000503020000020003" pitchFamily="2" charset="0"/>
              </a:rPr>
              <a:t>Secondary</a:t>
            </a:r>
            <a:r>
              <a:rPr lang="it-IT" dirty="0">
                <a:latin typeface="Avenir Book" panose="02000503020000020003" pitchFamily="2" charset="0"/>
              </a:rPr>
              <a:t> School </a:t>
            </a:r>
            <a:r>
              <a:rPr lang="it-IT" dirty="0" err="1">
                <a:latin typeface="Avenir Book" panose="02000503020000020003" pitchFamily="2" charset="0"/>
              </a:rPr>
              <a:t>Examinations</a:t>
            </a:r>
            <a:endParaRPr lang="it-IT" dirty="0">
              <a:latin typeface="Avenir Book" panose="02000503020000020003" pitchFamily="2" charset="0"/>
            </a:endParaRPr>
          </a:p>
          <a:p>
            <a:r>
              <a:rPr lang="it-IT" dirty="0">
                <a:latin typeface="Avenir Book" panose="02000503020000020003" pitchFamily="2" charset="0"/>
              </a:rPr>
              <a:t>2020:</a:t>
            </a:r>
          </a:p>
          <a:p>
            <a:r>
              <a:rPr lang="it-IT" dirty="0">
                <a:latin typeface="Avenir Book" panose="02000503020000020003" pitchFamily="2" charset="0"/>
                <a:hlinkClick r:id="rId2"/>
              </a:rPr>
              <a:t>https://www.enic-naric.net/fileusers/9975_2020-COVID-19_INFO_UPPER_SECONDARY_SCHOOL_EXAMS.pdf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  <a:p>
            <a:r>
              <a:rPr lang="it-IT" dirty="0">
                <a:latin typeface="Avenir Book" panose="02000503020000020003" pitchFamily="2" charset="0"/>
              </a:rPr>
              <a:t>2021:</a:t>
            </a:r>
          </a:p>
          <a:p>
            <a:r>
              <a:rPr lang="it-IT" dirty="0">
                <a:latin typeface="Avenir Book" panose="02000503020000020003" pitchFamily="2" charset="0"/>
                <a:hlinkClick r:id="rId3"/>
              </a:rPr>
              <a:t>https://www.enic-naric.net/fileusers/9224_2021-COVID-19_INFO_UPPER_SECONDARY_SCHOOL_EXAMS.pdf</a:t>
            </a:r>
            <a:r>
              <a:rPr lang="it-IT" dirty="0">
                <a:latin typeface="Avenir Book" panose="02000503020000020003" pitchFamily="2" charset="0"/>
              </a:rPr>
              <a:t> </a:t>
            </a: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  <a:p>
            <a:endParaRPr lang="it-IT" dirty="0">
              <a:latin typeface="Avenir Book" panose="02000503020000020003" pitchFamily="2" charset="0"/>
            </a:endParaRPr>
          </a:p>
        </p:txBody>
      </p:sp>
      <p:pic>
        <p:nvPicPr>
          <p:cNvPr id="18" name="Immagine 17" descr="Senza titolo:CIMEA:CIMEA progetti:RecoLATIN:Logo RecoLATIN:eu_flag_co_funded_pos_[rgb]_left.jpg">
            <a:extLst>
              <a:ext uri="{FF2B5EF4-FFF2-40B4-BE49-F238E27FC236}">
                <a16:creationId xmlns:a16="http://schemas.microsoft.com/office/drawing/2014/main" id="{9C0F8A83-C335-0D43-954E-F60A4EC528D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70" y="5608993"/>
            <a:ext cx="1990090" cy="56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67B23D4-A760-CB4A-ACE2-9885E0B4F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518" y="207872"/>
            <a:ext cx="3473652" cy="604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096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1075</Words>
  <Application>Microsoft Macintosh PowerPoint</Application>
  <PresentationFormat>Widescreen</PresentationFormat>
  <Paragraphs>110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Arial</vt:lpstr>
      <vt:lpstr>Avenir</vt:lpstr>
      <vt:lpstr>Avenir Book</vt:lpstr>
      <vt:lpstr>Avenir Light</vt:lpstr>
      <vt:lpstr>Calibri</vt:lpstr>
      <vt:lpstr>Calibri Light</vt:lpstr>
      <vt:lpstr>Gill Sans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Bianco</dc:creator>
  <cp:lastModifiedBy>Silvia Bianco</cp:lastModifiedBy>
  <cp:revision>124</cp:revision>
  <cp:lastPrinted>2020-09-22T14:21:25Z</cp:lastPrinted>
  <dcterms:created xsi:type="dcterms:W3CDTF">2020-09-10T13:58:48Z</dcterms:created>
  <dcterms:modified xsi:type="dcterms:W3CDTF">2021-12-06T15:57:57Z</dcterms:modified>
</cp:coreProperties>
</file>