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23" r:id="rId2"/>
    <p:sldId id="329" r:id="rId3"/>
    <p:sldId id="330" r:id="rId4"/>
    <p:sldId id="332" r:id="rId5"/>
    <p:sldId id="334" r:id="rId6"/>
    <p:sldId id="324" r:id="rId7"/>
    <p:sldId id="325" r:id="rId8"/>
    <p:sldId id="327" r:id="rId9"/>
    <p:sldId id="328" r:id="rId10"/>
    <p:sldId id="335" r:id="rId11"/>
    <p:sldId id="259" r:id="rId1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egl Tomáš" initials="FT" lastIdx="10" clrIdx="0">
    <p:extLst>
      <p:ext uri="{19B8F6BF-5375-455C-9EA6-DF929625EA0E}">
        <p15:presenceInfo xmlns:p15="http://schemas.microsoft.com/office/powerpoint/2012/main" userId="S-1-5-21-1024343765-948047755-1557874966-20295" providerId="AD"/>
      </p:ext>
    </p:extLst>
  </p:cmAuthor>
  <p:cmAuthor id="2" name="Schmidtová Veronika, Ing." initials="SVI" lastIdx="3" clrIdx="1">
    <p:extLst>
      <p:ext uri="{19B8F6BF-5375-455C-9EA6-DF929625EA0E}">
        <p15:presenceInfo xmlns:p15="http://schemas.microsoft.com/office/powerpoint/2012/main" userId="S-1-5-21-1024343765-948047755-1557874966-33253" providerId="AD"/>
      </p:ext>
    </p:extLst>
  </p:cmAuthor>
  <p:cmAuthor id="3" name="Škrábalová Lenka, PhDr., Ph.D." initials="ŠLPP" lastIdx="5" clrIdx="2">
    <p:extLst>
      <p:ext uri="{19B8F6BF-5375-455C-9EA6-DF929625EA0E}">
        <p15:presenceInfo xmlns:p15="http://schemas.microsoft.com/office/powerpoint/2012/main" userId="S-1-5-21-1024343765-948047755-1557874966-257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2" autoAdjust="0"/>
    <p:restoredTop sz="96532" autoAdjust="0"/>
  </p:normalViewPr>
  <p:slideViewPr>
    <p:cSldViewPr snapToGrid="0" showGuides="1">
      <p:cViewPr varScale="1">
        <p:scale>
          <a:sx n="63" d="100"/>
          <a:sy n="63" d="100"/>
        </p:scale>
        <p:origin x="1128" y="64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DDB49-B638-4495-80A7-755EA9ED5B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E6A2404-6615-421C-A195-B4C4A5B051A3}">
      <dgm:prSet phldrT="[Text]"/>
      <dgm:spPr/>
      <dgm:t>
        <a:bodyPr/>
        <a:lstStyle/>
        <a:p>
          <a:r>
            <a:rPr lang="cs-CZ" dirty="0"/>
            <a:t>Organizace seminářů/webinářů</a:t>
          </a:r>
        </a:p>
      </dgm:t>
    </dgm:pt>
    <dgm:pt modelId="{06FE9CA6-D3B8-4588-8875-8FE600C48A2E}" type="parTrans" cxnId="{FE339851-C02D-4AE7-9275-E0F9CB7D8713}">
      <dgm:prSet/>
      <dgm:spPr/>
      <dgm:t>
        <a:bodyPr/>
        <a:lstStyle/>
        <a:p>
          <a:endParaRPr lang="cs-CZ"/>
        </a:p>
      </dgm:t>
    </dgm:pt>
    <dgm:pt modelId="{751CF615-24E4-42FF-866E-34FC53F90B1A}" type="sibTrans" cxnId="{FE339851-C02D-4AE7-9275-E0F9CB7D8713}">
      <dgm:prSet/>
      <dgm:spPr/>
      <dgm:t>
        <a:bodyPr/>
        <a:lstStyle/>
        <a:p>
          <a:endParaRPr lang="cs-CZ"/>
        </a:p>
      </dgm:t>
    </dgm:pt>
    <dgm:pt modelId="{B2660CAB-1FFE-4B09-B534-5C63A862F74F}">
      <dgm:prSet phldrT="[Text]"/>
      <dgm:spPr/>
      <dgm:t>
        <a:bodyPr/>
        <a:lstStyle/>
        <a:p>
          <a:r>
            <a:rPr lang="cs-CZ" dirty="0"/>
            <a:t>Produkce instruktážního videa</a:t>
          </a:r>
        </a:p>
      </dgm:t>
    </dgm:pt>
    <dgm:pt modelId="{E20EDF1B-EB46-4895-9C2C-9EAF7FF2EC0B}" type="parTrans" cxnId="{D586F555-6D97-4EBF-8C88-915782F448D5}">
      <dgm:prSet/>
      <dgm:spPr/>
      <dgm:t>
        <a:bodyPr/>
        <a:lstStyle/>
        <a:p>
          <a:endParaRPr lang="cs-CZ"/>
        </a:p>
      </dgm:t>
    </dgm:pt>
    <dgm:pt modelId="{70DCB051-5A2C-46B4-A6A2-E27482234C91}" type="sibTrans" cxnId="{D586F555-6D97-4EBF-8C88-915782F448D5}">
      <dgm:prSet/>
      <dgm:spPr/>
      <dgm:t>
        <a:bodyPr/>
        <a:lstStyle/>
        <a:p>
          <a:endParaRPr lang="cs-CZ"/>
        </a:p>
      </dgm:t>
    </dgm:pt>
    <dgm:pt modelId="{D201971A-C6E6-4F97-9DFE-750C22133817}">
      <dgm:prSet phldrT="[Text]"/>
      <dgm:spPr/>
      <dgm:t>
        <a:bodyPr/>
        <a:lstStyle/>
        <a:p>
          <a:r>
            <a:rPr lang="cs-CZ" dirty="0"/>
            <a:t>Vytvoření pokynů k automatickému uznávání</a:t>
          </a:r>
        </a:p>
      </dgm:t>
    </dgm:pt>
    <dgm:pt modelId="{505C892D-8D14-4F00-89A0-864738A0067C}" type="parTrans" cxnId="{D6E1D220-D76F-457B-8E0D-8554FF986723}">
      <dgm:prSet/>
      <dgm:spPr/>
      <dgm:t>
        <a:bodyPr/>
        <a:lstStyle/>
        <a:p>
          <a:endParaRPr lang="cs-CZ"/>
        </a:p>
      </dgm:t>
    </dgm:pt>
    <dgm:pt modelId="{953B5424-37F3-46CC-B3F3-C46A514DC844}" type="sibTrans" cxnId="{D6E1D220-D76F-457B-8E0D-8554FF986723}">
      <dgm:prSet/>
      <dgm:spPr/>
      <dgm:t>
        <a:bodyPr/>
        <a:lstStyle/>
        <a:p>
          <a:endParaRPr lang="cs-CZ"/>
        </a:p>
      </dgm:t>
    </dgm:pt>
    <dgm:pt modelId="{CAB2D77E-221D-4EC0-9DDE-701BC5490A3B}">
      <dgm:prSet phldrT="[Text]"/>
      <dgm:spPr/>
      <dgm:t>
        <a:bodyPr/>
        <a:lstStyle/>
        <a:p>
          <a:r>
            <a:rPr lang="cs-CZ" dirty="0"/>
            <a:t>Komunikační strategie k implementaci automatického uznávání</a:t>
          </a:r>
        </a:p>
      </dgm:t>
    </dgm:pt>
    <dgm:pt modelId="{4B67F086-E9ED-463F-961A-C0866E48D72D}" type="parTrans" cxnId="{8ED6FEBF-80A0-4A0E-B206-F32352752409}">
      <dgm:prSet/>
      <dgm:spPr/>
      <dgm:t>
        <a:bodyPr/>
        <a:lstStyle/>
        <a:p>
          <a:endParaRPr lang="cs-CZ"/>
        </a:p>
      </dgm:t>
    </dgm:pt>
    <dgm:pt modelId="{BFA944BB-B9C1-41B5-86DF-5E2D4ABF14A5}" type="sibTrans" cxnId="{8ED6FEBF-80A0-4A0E-B206-F32352752409}">
      <dgm:prSet/>
      <dgm:spPr/>
      <dgm:t>
        <a:bodyPr/>
        <a:lstStyle/>
        <a:p>
          <a:endParaRPr lang="cs-CZ"/>
        </a:p>
      </dgm:t>
    </dgm:pt>
    <dgm:pt modelId="{66E93486-E0A4-470F-8E45-FCDF57554888}" type="pres">
      <dgm:prSet presAssocID="{336DDB49-B638-4495-80A7-755EA9ED5B45}" presName="Name0" presStyleCnt="0">
        <dgm:presLayoutVars>
          <dgm:chMax val="7"/>
          <dgm:chPref val="7"/>
          <dgm:dir/>
        </dgm:presLayoutVars>
      </dgm:prSet>
      <dgm:spPr/>
    </dgm:pt>
    <dgm:pt modelId="{1D7F726B-6BE1-456C-80F8-3D0B07AE779E}" type="pres">
      <dgm:prSet presAssocID="{336DDB49-B638-4495-80A7-755EA9ED5B45}" presName="Name1" presStyleCnt="0"/>
      <dgm:spPr/>
    </dgm:pt>
    <dgm:pt modelId="{83FA7D2C-60B5-4FF8-9467-99D9F1C54280}" type="pres">
      <dgm:prSet presAssocID="{336DDB49-B638-4495-80A7-755EA9ED5B45}" presName="cycle" presStyleCnt="0"/>
      <dgm:spPr/>
    </dgm:pt>
    <dgm:pt modelId="{85601CFC-F5CF-4810-859A-828ED471F59F}" type="pres">
      <dgm:prSet presAssocID="{336DDB49-B638-4495-80A7-755EA9ED5B45}" presName="srcNode" presStyleLbl="node1" presStyleIdx="0" presStyleCnt="4"/>
      <dgm:spPr/>
    </dgm:pt>
    <dgm:pt modelId="{D0FAB9E1-29E3-49B5-BCB2-1FEE2757B405}" type="pres">
      <dgm:prSet presAssocID="{336DDB49-B638-4495-80A7-755EA9ED5B45}" presName="conn" presStyleLbl="parChTrans1D2" presStyleIdx="0" presStyleCnt="1"/>
      <dgm:spPr/>
    </dgm:pt>
    <dgm:pt modelId="{106D1803-04D1-4D87-8982-126F05D0A21C}" type="pres">
      <dgm:prSet presAssocID="{336DDB49-B638-4495-80A7-755EA9ED5B45}" presName="extraNode" presStyleLbl="node1" presStyleIdx="0" presStyleCnt="4"/>
      <dgm:spPr/>
    </dgm:pt>
    <dgm:pt modelId="{EE59AFE1-695C-4CC1-BA80-4AD0D5CA21E5}" type="pres">
      <dgm:prSet presAssocID="{336DDB49-B638-4495-80A7-755EA9ED5B45}" presName="dstNode" presStyleLbl="node1" presStyleIdx="0" presStyleCnt="4"/>
      <dgm:spPr/>
    </dgm:pt>
    <dgm:pt modelId="{42084ABA-7F99-4E6A-ABB6-49FD2AA16D05}" type="pres">
      <dgm:prSet presAssocID="{6E6A2404-6615-421C-A195-B4C4A5B051A3}" presName="text_1" presStyleLbl="node1" presStyleIdx="0" presStyleCnt="4">
        <dgm:presLayoutVars>
          <dgm:bulletEnabled val="1"/>
        </dgm:presLayoutVars>
      </dgm:prSet>
      <dgm:spPr/>
    </dgm:pt>
    <dgm:pt modelId="{FEDFBB48-4B97-490B-AF07-C5B8B0A146DA}" type="pres">
      <dgm:prSet presAssocID="{6E6A2404-6615-421C-A195-B4C4A5B051A3}" presName="accent_1" presStyleCnt="0"/>
      <dgm:spPr/>
    </dgm:pt>
    <dgm:pt modelId="{1C15991E-9374-463D-9ED4-6F57EE7C46C2}" type="pres">
      <dgm:prSet presAssocID="{6E6A2404-6615-421C-A195-B4C4A5B051A3}" presName="accentRepeatNode" presStyleLbl="solidFgAcc1" presStyleIdx="0" presStyleCnt="4"/>
      <dgm:spPr/>
    </dgm:pt>
    <dgm:pt modelId="{F94801CB-5CC5-410C-B8AD-7C41391B7ECA}" type="pres">
      <dgm:prSet presAssocID="{B2660CAB-1FFE-4B09-B534-5C63A862F74F}" presName="text_2" presStyleLbl="node1" presStyleIdx="1" presStyleCnt="4">
        <dgm:presLayoutVars>
          <dgm:bulletEnabled val="1"/>
        </dgm:presLayoutVars>
      </dgm:prSet>
      <dgm:spPr/>
    </dgm:pt>
    <dgm:pt modelId="{536C9DB4-F52A-4312-AA59-18572BC7EB59}" type="pres">
      <dgm:prSet presAssocID="{B2660CAB-1FFE-4B09-B534-5C63A862F74F}" presName="accent_2" presStyleCnt="0"/>
      <dgm:spPr/>
    </dgm:pt>
    <dgm:pt modelId="{F706326E-CA2C-4196-A184-C05701472B7F}" type="pres">
      <dgm:prSet presAssocID="{B2660CAB-1FFE-4B09-B534-5C63A862F74F}" presName="accentRepeatNode" presStyleLbl="solidFgAcc1" presStyleIdx="1" presStyleCnt="4"/>
      <dgm:spPr/>
    </dgm:pt>
    <dgm:pt modelId="{AD99E0B7-575B-4BC9-9ED0-7369E88CA791}" type="pres">
      <dgm:prSet presAssocID="{D201971A-C6E6-4F97-9DFE-750C22133817}" presName="text_3" presStyleLbl="node1" presStyleIdx="2" presStyleCnt="4">
        <dgm:presLayoutVars>
          <dgm:bulletEnabled val="1"/>
        </dgm:presLayoutVars>
      </dgm:prSet>
      <dgm:spPr/>
    </dgm:pt>
    <dgm:pt modelId="{0E9A63A6-54E8-4AA5-BFC6-6422C21202AF}" type="pres">
      <dgm:prSet presAssocID="{D201971A-C6E6-4F97-9DFE-750C22133817}" presName="accent_3" presStyleCnt="0"/>
      <dgm:spPr/>
    </dgm:pt>
    <dgm:pt modelId="{15A9459A-7276-47A9-821E-21A09F529244}" type="pres">
      <dgm:prSet presAssocID="{D201971A-C6E6-4F97-9DFE-750C22133817}" presName="accentRepeatNode" presStyleLbl="solidFgAcc1" presStyleIdx="2" presStyleCnt="4"/>
      <dgm:spPr/>
    </dgm:pt>
    <dgm:pt modelId="{ABCA1A58-8EB2-4685-9DF7-97F763ED33C7}" type="pres">
      <dgm:prSet presAssocID="{CAB2D77E-221D-4EC0-9DDE-701BC5490A3B}" presName="text_4" presStyleLbl="node1" presStyleIdx="3" presStyleCnt="4">
        <dgm:presLayoutVars>
          <dgm:bulletEnabled val="1"/>
        </dgm:presLayoutVars>
      </dgm:prSet>
      <dgm:spPr/>
    </dgm:pt>
    <dgm:pt modelId="{39ADDCBA-2066-4527-8517-9B87CE13E3B0}" type="pres">
      <dgm:prSet presAssocID="{CAB2D77E-221D-4EC0-9DDE-701BC5490A3B}" presName="accent_4" presStyleCnt="0"/>
      <dgm:spPr/>
    </dgm:pt>
    <dgm:pt modelId="{AC16D339-D1E8-45A8-A45E-C1D7C4F3685B}" type="pres">
      <dgm:prSet presAssocID="{CAB2D77E-221D-4EC0-9DDE-701BC5490A3B}" presName="accentRepeatNode" presStyleLbl="solidFgAcc1" presStyleIdx="3" presStyleCnt="4"/>
      <dgm:spPr/>
    </dgm:pt>
  </dgm:ptLst>
  <dgm:cxnLst>
    <dgm:cxn modelId="{D6E1D220-D76F-457B-8E0D-8554FF986723}" srcId="{336DDB49-B638-4495-80A7-755EA9ED5B45}" destId="{D201971A-C6E6-4F97-9DFE-750C22133817}" srcOrd="2" destOrd="0" parTransId="{505C892D-8D14-4F00-89A0-864738A0067C}" sibTransId="{953B5424-37F3-46CC-B3F3-C46A514DC844}"/>
    <dgm:cxn modelId="{CFA5623C-75FA-4C85-BA14-65023C0A3044}" type="presOf" srcId="{B2660CAB-1FFE-4B09-B534-5C63A862F74F}" destId="{F94801CB-5CC5-410C-B8AD-7C41391B7ECA}" srcOrd="0" destOrd="0" presId="urn:microsoft.com/office/officeart/2008/layout/VerticalCurvedList"/>
    <dgm:cxn modelId="{AF18213E-D16B-453F-858C-E6FD574D8589}" type="presOf" srcId="{D201971A-C6E6-4F97-9DFE-750C22133817}" destId="{AD99E0B7-575B-4BC9-9ED0-7369E88CA791}" srcOrd="0" destOrd="0" presId="urn:microsoft.com/office/officeart/2008/layout/VerticalCurvedList"/>
    <dgm:cxn modelId="{4BF92A6A-B005-4837-AC48-0EC54CD4327F}" type="presOf" srcId="{6E6A2404-6615-421C-A195-B4C4A5B051A3}" destId="{42084ABA-7F99-4E6A-ABB6-49FD2AA16D05}" srcOrd="0" destOrd="0" presId="urn:microsoft.com/office/officeart/2008/layout/VerticalCurvedList"/>
    <dgm:cxn modelId="{B7A6F470-EBBB-4DAD-85F3-1F7ED6360E6A}" type="presOf" srcId="{336DDB49-B638-4495-80A7-755EA9ED5B45}" destId="{66E93486-E0A4-470F-8E45-FCDF57554888}" srcOrd="0" destOrd="0" presId="urn:microsoft.com/office/officeart/2008/layout/VerticalCurvedList"/>
    <dgm:cxn modelId="{FE339851-C02D-4AE7-9275-E0F9CB7D8713}" srcId="{336DDB49-B638-4495-80A7-755EA9ED5B45}" destId="{6E6A2404-6615-421C-A195-B4C4A5B051A3}" srcOrd="0" destOrd="0" parTransId="{06FE9CA6-D3B8-4588-8875-8FE600C48A2E}" sibTransId="{751CF615-24E4-42FF-866E-34FC53F90B1A}"/>
    <dgm:cxn modelId="{D586F555-6D97-4EBF-8C88-915782F448D5}" srcId="{336DDB49-B638-4495-80A7-755EA9ED5B45}" destId="{B2660CAB-1FFE-4B09-B534-5C63A862F74F}" srcOrd="1" destOrd="0" parTransId="{E20EDF1B-EB46-4895-9C2C-9EAF7FF2EC0B}" sibTransId="{70DCB051-5A2C-46B4-A6A2-E27482234C91}"/>
    <dgm:cxn modelId="{1509EAA7-CE7F-4DA3-A583-F1DE96E2A6DA}" type="presOf" srcId="{CAB2D77E-221D-4EC0-9DDE-701BC5490A3B}" destId="{ABCA1A58-8EB2-4685-9DF7-97F763ED33C7}" srcOrd="0" destOrd="0" presId="urn:microsoft.com/office/officeart/2008/layout/VerticalCurvedList"/>
    <dgm:cxn modelId="{8ED6FEBF-80A0-4A0E-B206-F32352752409}" srcId="{336DDB49-B638-4495-80A7-755EA9ED5B45}" destId="{CAB2D77E-221D-4EC0-9DDE-701BC5490A3B}" srcOrd="3" destOrd="0" parTransId="{4B67F086-E9ED-463F-961A-C0866E48D72D}" sibTransId="{BFA944BB-B9C1-41B5-86DF-5E2D4ABF14A5}"/>
    <dgm:cxn modelId="{A78F86F9-ED39-4E7C-8DB5-38957886CA4B}" type="presOf" srcId="{751CF615-24E4-42FF-866E-34FC53F90B1A}" destId="{D0FAB9E1-29E3-49B5-BCB2-1FEE2757B405}" srcOrd="0" destOrd="0" presId="urn:microsoft.com/office/officeart/2008/layout/VerticalCurvedList"/>
    <dgm:cxn modelId="{691D6B68-E365-442B-9345-EBC1A59E1D28}" type="presParOf" srcId="{66E93486-E0A4-470F-8E45-FCDF57554888}" destId="{1D7F726B-6BE1-456C-80F8-3D0B07AE779E}" srcOrd="0" destOrd="0" presId="urn:microsoft.com/office/officeart/2008/layout/VerticalCurvedList"/>
    <dgm:cxn modelId="{FF6A827C-9FA8-43D4-97CB-C078F49DBE15}" type="presParOf" srcId="{1D7F726B-6BE1-456C-80F8-3D0B07AE779E}" destId="{83FA7D2C-60B5-4FF8-9467-99D9F1C54280}" srcOrd="0" destOrd="0" presId="urn:microsoft.com/office/officeart/2008/layout/VerticalCurvedList"/>
    <dgm:cxn modelId="{7FE30383-7C2C-4B78-934A-24129CAAAFE0}" type="presParOf" srcId="{83FA7D2C-60B5-4FF8-9467-99D9F1C54280}" destId="{85601CFC-F5CF-4810-859A-828ED471F59F}" srcOrd="0" destOrd="0" presId="urn:microsoft.com/office/officeart/2008/layout/VerticalCurvedList"/>
    <dgm:cxn modelId="{864C6847-AA49-4AE0-B0E7-286F5E391C55}" type="presParOf" srcId="{83FA7D2C-60B5-4FF8-9467-99D9F1C54280}" destId="{D0FAB9E1-29E3-49B5-BCB2-1FEE2757B405}" srcOrd="1" destOrd="0" presId="urn:microsoft.com/office/officeart/2008/layout/VerticalCurvedList"/>
    <dgm:cxn modelId="{B7C7C211-B638-4F08-BC35-48E89823B73C}" type="presParOf" srcId="{83FA7D2C-60B5-4FF8-9467-99D9F1C54280}" destId="{106D1803-04D1-4D87-8982-126F05D0A21C}" srcOrd="2" destOrd="0" presId="urn:microsoft.com/office/officeart/2008/layout/VerticalCurvedList"/>
    <dgm:cxn modelId="{E573A8BB-B73B-4B8B-8C84-D9B05DE78297}" type="presParOf" srcId="{83FA7D2C-60B5-4FF8-9467-99D9F1C54280}" destId="{EE59AFE1-695C-4CC1-BA80-4AD0D5CA21E5}" srcOrd="3" destOrd="0" presId="urn:microsoft.com/office/officeart/2008/layout/VerticalCurvedList"/>
    <dgm:cxn modelId="{3B3B6E27-65D5-4F19-BAA0-041EC67CEFB4}" type="presParOf" srcId="{1D7F726B-6BE1-456C-80F8-3D0B07AE779E}" destId="{42084ABA-7F99-4E6A-ABB6-49FD2AA16D05}" srcOrd="1" destOrd="0" presId="urn:microsoft.com/office/officeart/2008/layout/VerticalCurvedList"/>
    <dgm:cxn modelId="{BA4B9946-C2AD-4B47-A3BF-A670F4240174}" type="presParOf" srcId="{1D7F726B-6BE1-456C-80F8-3D0B07AE779E}" destId="{FEDFBB48-4B97-490B-AF07-C5B8B0A146DA}" srcOrd="2" destOrd="0" presId="urn:microsoft.com/office/officeart/2008/layout/VerticalCurvedList"/>
    <dgm:cxn modelId="{11F794D5-A97F-45CB-A637-1C19637AF81B}" type="presParOf" srcId="{FEDFBB48-4B97-490B-AF07-C5B8B0A146DA}" destId="{1C15991E-9374-463D-9ED4-6F57EE7C46C2}" srcOrd="0" destOrd="0" presId="urn:microsoft.com/office/officeart/2008/layout/VerticalCurvedList"/>
    <dgm:cxn modelId="{75EC60E1-3943-46F5-AFF0-3699E474DF45}" type="presParOf" srcId="{1D7F726B-6BE1-456C-80F8-3D0B07AE779E}" destId="{F94801CB-5CC5-410C-B8AD-7C41391B7ECA}" srcOrd="3" destOrd="0" presId="urn:microsoft.com/office/officeart/2008/layout/VerticalCurvedList"/>
    <dgm:cxn modelId="{09CA5892-405B-4FA2-A5B4-EA6B9F96ADE2}" type="presParOf" srcId="{1D7F726B-6BE1-456C-80F8-3D0B07AE779E}" destId="{536C9DB4-F52A-4312-AA59-18572BC7EB59}" srcOrd="4" destOrd="0" presId="urn:microsoft.com/office/officeart/2008/layout/VerticalCurvedList"/>
    <dgm:cxn modelId="{6D80CE6C-B8D3-4AC0-AFC3-714E00106EFA}" type="presParOf" srcId="{536C9DB4-F52A-4312-AA59-18572BC7EB59}" destId="{F706326E-CA2C-4196-A184-C05701472B7F}" srcOrd="0" destOrd="0" presId="urn:microsoft.com/office/officeart/2008/layout/VerticalCurvedList"/>
    <dgm:cxn modelId="{EB884203-945F-47F8-8DD2-80A2E91777E1}" type="presParOf" srcId="{1D7F726B-6BE1-456C-80F8-3D0B07AE779E}" destId="{AD99E0B7-575B-4BC9-9ED0-7369E88CA791}" srcOrd="5" destOrd="0" presId="urn:microsoft.com/office/officeart/2008/layout/VerticalCurvedList"/>
    <dgm:cxn modelId="{1D01A1F1-B3BB-4FC8-9CA7-0F3775072877}" type="presParOf" srcId="{1D7F726B-6BE1-456C-80F8-3D0B07AE779E}" destId="{0E9A63A6-54E8-4AA5-BFC6-6422C21202AF}" srcOrd="6" destOrd="0" presId="urn:microsoft.com/office/officeart/2008/layout/VerticalCurvedList"/>
    <dgm:cxn modelId="{1D24B62A-48D1-4981-9175-A856EB12526C}" type="presParOf" srcId="{0E9A63A6-54E8-4AA5-BFC6-6422C21202AF}" destId="{15A9459A-7276-47A9-821E-21A09F529244}" srcOrd="0" destOrd="0" presId="urn:microsoft.com/office/officeart/2008/layout/VerticalCurvedList"/>
    <dgm:cxn modelId="{B41909C3-20BD-4B77-A6E2-C2882D45715F}" type="presParOf" srcId="{1D7F726B-6BE1-456C-80F8-3D0B07AE779E}" destId="{ABCA1A58-8EB2-4685-9DF7-97F763ED33C7}" srcOrd="7" destOrd="0" presId="urn:microsoft.com/office/officeart/2008/layout/VerticalCurvedList"/>
    <dgm:cxn modelId="{B58D79B8-CEC1-4862-A2B3-D23158DE854F}" type="presParOf" srcId="{1D7F726B-6BE1-456C-80F8-3D0B07AE779E}" destId="{39ADDCBA-2066-4527-8517-9B87CE13E3B0}" srcOrd="8" destOrd="0" presId="urn:microsoft.com/office/officeart/2008/layout/VerticalCurvedList"/>
    <dgm:cxn modelId="{CF45DC11-6847-459C-8401-B5670C3D6CDE}" type="presParOf" srcId="{39ADDCBA-2066-4527-8517-9B87CE13E3B0}" destId="{AC16D339-D1E8-45A8-A45E-C1D7C4F368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AB9E1-29E3-49B5-BCB2-1FEE2757B40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84ABA-7F99-4E6A-ABB6-49FD2AA16D05}">
      <dsp:nvSpPr>
        <dsp:cNvPr id="0" name=""/>
        <dsp:cNvSpPr/>
      </dsp:nvSpPr>
      <dsp:spPr>
        <a:xfrm>
          <a:off x="492024" y="334530"/>
          <a:ext cx="73349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Organizace seminářů/webinářů</a:t>
          </a:r>
        </a:p>
      </dsp:txBody>
      <dsp:txXfrm>
        <a:off x="492024" y="334530"/>
        <a:ext cx="7334950" cy="669409"/>
      </dsp:txXfrm>
    </dsp:sp>
    <dsp:sp modelId="{1C15991E-9374-463D-9ED4-6F57EE7C46C2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801CB-5CC5-410C-B8AD-7C41391B7ECA}">
      <dsp:nvSpPr>
        <dsp:cNvPr id="0" name=""/>
        <dsp:cNvSpPr/>
      </dsp:nvSpPr>
      <dsp:spPr>
        <a:xfrm>
          <a:off x="875812" y="1338819"/>
          <a:ext cx="69511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Produkce instruktážního videa</a:t>
          </a:r>
        </a:p>
      </dsp:txBody>
      <dsp:txXfrm>
        <a:off x="875812" y="1338819"/>
        <a:ext cx="6951162" cy="669409"/>
      </dsp:txXfrm>
    </dsp:sp>
    <dsp:sp modelId="{F706326E-CA2C-4196-A184-C05701472B7F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9E0B7-575B-4BC9-9ED0-7369E88CA791}">
      <dsp:nvSpPr>
        <dsp:cNvPr id="0" name=""/>
        <dsp:cNvSpPr/>
      </dsp:nvSpPr>
      <dsp:spPr>
        <a:xfrm>
          <a:off x="875812" y="2343108"/>
          <a:ext cx="69511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Vytvoření pokynů k automatickému uznávání</a:t>
          </a:r>
        </a:p>
      </dsp:txBody>
      <dsp:txXfrm>
        <a:off x="875812" y="2343108"/>
        <a:ext cx="6951162" cy="669409"/>
      </dsp:txXfrm>
    </dsp:sp>
    <dsp:sp modelId="{15A9459A-7276-47A9-821E-21A09F529244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A1A58-8EB2-4685-9DF7-97F763ED33C7}">
      <dsp:nvSpPr>
        <dsp:cNvPr id="0" name=""/>
        <dsp:cNvSpPr/>
      </dsp:nvSpPr>
      <dsp:spPr>
        <a:xfrm>
          <a:off x="492024" y="3347397"/>
          <a:ext cx="73349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Komunikační strategie k implementaci automatického uznávání</a:t>
          </a:r>
        </a:p>
      </dsp:txBody>
      <dsp:txXfrm>
        <a:off x="492024" y="3347397"/>
        <a:ext cx="7334950" cy="669409"/>
      </dsp:txXfrm>
    </dsp:sp>
    <dsp:sp modelId="{AC16D339-D1E8-45A8-A45E-C1D7C4F3685B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D27D2-B476-4B72-8499-80798637706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46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D27D2-B476-4B72-8499-80798637706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21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45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ic-naric@msmt.cz" TargetMode="External"/><Relationship Id="rId2" Type="http://schemas.openxmlformats.org/officeDocument/2006/relationships/hyperlink" Target="mailto:veronika.schmidtova@msmt.c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TXT/PDF/?uri=CELEX:32018H1210(01)&amp;from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mea.it/en/index.aspx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nuffic.nl/en/subjects/diplom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hyperlink" Target="http://www.aic.lv/portal/l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6553" y="367468"/>
            <a:ext cx="6135881" cy="2883732"/>
          </a:xfrm>
        </p:spPr>
        <p:txBody>
          <a:bodyPr/>
          <a:lstStyle/>
          <a:p>
            <a:r>
              <a:rPr lang="cs-CZ" dirty="0"/>
              <a:t>koncept automatického uznávání zahraničního vzdělání</a:t>
            </a:r>
            <a:br>
              <a:rPr lang="cs-CZ" dirty="0"/>
            </a:br>
            <a:br>
              <a:rPr lang="cs-CZ" sz="2800" dirty="0"/>
            </a:br>
            <a:r>
              <a:rPr lang="cs-CZ" sz="2000" dirty="0"/>
              <a:t>Veronika </a:t>
            </a:r>
            <a:r>
              <a:rPr lang="cs-CZ" sz="2000" dirty="0" err="1"/>
              <a:t>schmidtová</a:t>
            </a:r>
            <a:r>
              <a:rPr lang="cs-CZ" sz="2000" dirty="0"/>
              <a:t>, ministerstvo školství, mládeže a tělovýchovy</a:t>
            </a:r>
            <a:br>
              <a:rPr lang="cs-CZ" sz="2800" dirty="0"/>
            </a:br>
            <a:endParaRPr lang="cs-CZ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8F6381-4D04-4B93-A4EF-937AC3072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5894523"/>
            <a:ext cx="3031606" cy="6664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3177070-D33A-4C9D-810C-12458D11C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42" y="5930125"/>
            <a:ext cx="1350741" cy="6898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8E0F13-DE19-4A50-B4BB-C599BAA9A0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96" y="5973001"/>
            <a:ext cx="1309037" cy="6469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5B2627E-A809-4233-9912-291FC8DAB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24" y="6001357"/>
            <a:ext cx="1326979" cy="55021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995C9FE-E44A-47F0-BA90-F17A05060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78" y="5667714"/>
            <a:ext cx="1060229" cy="9322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40FA4CD-CFD1-4062-A86D-0C741D024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9" y="5910117"/>
            <a:ext cx="1381760" cy="6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CFDE8-6BD3-4FF8-8660-2EE7E8DD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93086-8F8A-4C52-A368-BDEB00167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 algn="ctr">
              <a:buNone/>
            </a:pPr>
            <a:r>
              <a:rPr lang="nn-NO" sz="2000" dirty="0"/>
              <a:t>Ing. Veronika Schmidtová</a:t>
            </a:r>
            <a:br>
              <a:rPr lang="nn-NO" sz="2000" dirty="0"/>
            </a:br>
            <a:r>
              <a:rPr lang="nn-NO" sz="2000" dirty="0"/>
              <a:t>e-mail: </a:t>
            </a:r>
            <a:r>
              <a:rPr lang="nn-NO" sz="2000" u="sng" dirty="0">
                <a:hlinkClick r:id="rId2"/>
              </a:rPr>
              <a:t>veronika.schmidtova@msmt.cz</a:t>
            </a:r>
            <a:br>
              <a:rPr lang="nn-NO" sz="2000" dirty="0"/>
            </a:br>
            <a:r>
              <a:rPr lang="nn-NO" sz="2000" dirty="0"/>
              <a:t>tel.: 234 812 152</a:t>
            </a:r>
            <a:endParaRPr lang="cs-CZ" dirty="0"/>
          </a:p>
          <a:p>
            <a:pPr marL="108000" indent="0" algn="ctr">
              <a:buNone/>
            </a:pPr>
            <a:r>
              <a:rPr lang="cs-CZ" sz="2000" dirty="0"/>
              <a:t>odbor vysokých škol, MŠMT</a:t>
            </a:r>
          </a:p>
          <a:p>
            <a:pPr marL="108000" indent="0" algn="ctr">
              <a:buNone/>
            </a:pPr>
            <a:endParaRPr lang="cs-CZ" sz="2000" dirty="0"/>
          </a:p>
          <a:p>
            <a:pPr marL="108000" indent="0" algn="ctr">
              <a:buNone/>
            </a:pPr>
            <a:r>
              <a:rPr lang="cs-CZ" sz="2000" dirty="0"/>
              <a:t>ENIC-NARIC Centre Czech Republic</a:t>
            </a:r>
          </a:p>
          <a:p>
            <a:pPr marL="108000" indent="0" algn="ctr">
              <a:buNone/>
            </a:pPr>
            <a:r>
              <a:rPr lang="cs-CZ" sz="2000" dirty="0">
                <a:hlinkClick r:id="rId3"/>
              </a:rPr>
              <a:t>enic-naric@msmt.cz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CF4EB2-C1BC-4A5E-B0A2-205409EC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5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23996-FA7C-45D6-AE46-C25A789B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uznávání zahraničního vzdělání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D388B0-A168-4A9A-8BCC-301DA9F8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„Je právo držitelů kvalifikace určité úrovně, která byla vydána v jednom členském státě, na vstup do vysokoškolského programu další úrovně v kterémkoli jiném členském státě, aniž by museli projít samostatným postupem uznávání. Tím není dotčeno právo vysokoškolské instituce nebo příslušných orgánů stanovit zvláštní kritéria hodnocení a přijímání pro konkrétní program. Není tím dotčeno právo kontrolovat, zda je kvalifikace autentická, a v případě kvalifikace vyššího sekundárního vzdělání a odborné přípravy, zda skutečně umožňuje přístup k vysokoškolskému vzdělávání v členském státě, který ji vydal, nebo v řádně odůvodněných případech, zda udělená kvalifikace splňuje požadavky pro přístup ke konkrétnímu vysokoškolskému programu v přijímajícím členském státě."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AF8A88-C1C3-4E61-A613-993D9686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72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786AA-3217-4820-80F4-966EA7FD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uznávání zahraničního vzdělání v české republice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E7986A-CD8F-4674-86F1-17F091D67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Doporučení Rady Evropské Unie o podpoře automatického vzájemného uznávání vysokoškolských a středoškolských diplomů a výsledků studia v zahraničí přijala Rada v listopadu 2018.</a:t>
            </a:r>
          </a:p>
          <a:p>
            <a:pPr algn="just"/>
            <a:r>
              <a:rPr lang="cs-CZ" dirty="0">
                <a:hlinkClick r:id="rId2"/>
              </a:rPr>
              <a:t>Doporučení Rady ze dne 26. listopadu 2018, o podpoře automatického vzájemného uznávání kvalifikací získaných v rámci vysokoškolského vzdělání a vyššího sekundárního vzdělání a odborné přípravy a výsledků z období studia v zahraničí (europa.eu)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5D5CA-7853-459A-83A1-1367E21F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69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8CC20-16D6-4BB9-B118-9512F0C7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principy doporučení rady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006110-65C6-410C-82D8-3BA50F8333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a) Dosáhnout automatického vzájemného uznávání pro účely dalšího vzdělávání </a:t>
            </a:r>
            <a:r>
              <a:rPr lang="cs-CZ" dirty="0"/>
              <a:t>bez nutnosti procházet samostatným postupem uznávání, aby:</a:t>
            </a:r>
          </a:p>
          <a:p>
            <a:pPr algn="just"/>
            <a:r>
              <a:rPr lang="cs-CZ" dirty="0"/>
              <a:t>vysokoškolská kvalifikace získaná v jednom členském státě byla automaticky uznána na stejné úrovni pro účely přístupu k dalšímu studiu v ostatních členských státech, aniž by bylo dotčeno právo vysokoškolské instituce nebo příslušných orgánů stanovit zvláštní kritéria pro přijetí ke konkrétním programům nebo kontrolovat pravost dokladů.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FDFACA-AAAA-4499-9814-76AEA9B614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b) Dosáhnout podstatného pokroku směrem k automatickému vzájemnému uznávání </a:t>
            </a:r>
            <a:r>
              <a:rPr lang="cs-CZ" dirty="0"/>
              <a:t>za účelem dalšího vzdělávání tak, aby:</a:t>
            </a:r>
          </a:p>
          <a:p>
            <a:pPr algn="just"/>
            <a:r>
              <a:rPr lang="cs-CZ" dirty="0"/>
              <a:t>kvalifikace z vyššího sekundárního vzdělávání a odborné přípravy, která umožňuje přístup k vysokoškolskému vzdělávání v členském státě, kde byla tato kvalifikace udělena, se uznává v ostatních členských státech pouze pro účely přístupu k vysokoškolskému vzdělávání, aniž by bylo dotčeno právo vysokoškolské instituce nebo příslušných orgánů stanovit zvláštní kritéria pro přijetí ke konkrétním programům nebo kontrolovat pravost dokladů.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40651B-66B2-47FD-9BC0-46C2CB98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20652-F725-4D33-95D0-0B04CCAB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uznávání zahraničního vzdělání v české republice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BDEC88-E9AC-4BE5-8420-6EA385F97D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cs-CZ" dirty="0"/>
              <a:t>STRATEGIE</a:t>
            </a:r>
          </a:p>
          <a:p>
            <a:pPr lvl="2" algn="just"/>
            <a:r>
              <a:rPr lang="cs-CZ" dirty="0"/>
              <a:t>Strategie internacionalizace vysokého školství na období od roku 2021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III. ZJEDNODUŠENÍ PROCESU UZNÁVÁNÍ ZAHRANIČNÍHO VZDĚLÁNÍ</a:t>
            </a:r>
          </a:p>
          <a:p>
            <a:pPr lvl="2" algn="just"/>
            <a:r>
              <a:rPr lang="cs-CZ" dirty="0"/>
              <a:t>Závazek podpory automatického uznáváním prostřednictvím legislativní změny ZVŠ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262B89-FCB9-487D-ABAE-03E7FB35C6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  <a:p>
            <a:pPr lvl="2" algn="just"/>
            <a:r>
              <a:rPr lang="cs-CZ" dirty="0"/>
              <a:t>ZVŠ uděluje vysokým školám s institucionální akreditací více kompetencí a práv v oblasti hodnocení zahraničního vzdělání pro účely přijetí ke studiu na vysokých školách - středoškolské vzdělání, bakalářské, magisterské a doktorské studium.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68166F-C420-45D7-A108-10B9DAB4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6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6553" y="367469"/>
            <a:ext cx="6135881" cy="2379331"/>
          </a:xfrm>
        </p:spPr>
        <p:txBody>
          <a:bodyPr/>
          <a:lstStyle/>
          <a:p>
            <a:r>
              <a:rPr lang="cs-CZ" dirty="0"/>
              <a:t>Představení projektu </a:t>
            </a:r>
            <a:r>
              <a:rPr lang="cs-CZ" sz="2800" dirty="0"/>
              <a:t>SeARcH ENGINE </a:t>
            </a:r>
            <a:endParaRPr lang="cs-CZ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6553" y="6022799"/>
            <a:ext cx="4265719" cy="646941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42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23DA4-E205-4DBC-B611-D9F29042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- </a:t>
            </a:r>
            <a:r>
              <a:rPr lang="en-US" dirty="0"/>
              <a:t>STRENGTHENING EDUCATIONAL AND AWARENESS CAMPAIGN IN AUTOMATIC RECOGNITION FOR HIGHER EDUCATION INSTITUTIONS - ENGAGE / INFORM / IMPLEMENT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A7A6E1-6446-4601-A6D2-9394F9F07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algn="just"/>
            <a:r>
              <a:rPr lang="cs-CZ" dirty="0"/>
              <a:t>Podporován Evropskou komisí a koordinován Ministerstvem školství, mládeže a tělovýchovy ve spolupráci s Domem zahraniční spolupráce.</a:t>
            </a:r>
          </a:p>
          <a:p>
            <a:pPr algn="just"/>
            <a:r>
              <a:rPr lang="cs-CZ" dirty="0"/>
              <a:t>Zahraničními partnery projektu jsou:</a:t>
            </a:r>
          </a:p>
          <a:p>
            <a:pPr lvl="2" algn="just"/>
            <a:r>
              <a:rPr lang="cs-CZ" u="sng" dirty="0">
                <a:hlinkClick r:id="rId2" tooltip="[Odkaz do nového okna] "/>
              </a:rPr>
              <a:t>STICHTING NUFFIC – Nizozemský NARIC </a:t>
            </a:r>
            <a:r>
              <a:rPr lang="cs-CZ" dirty="0"/>
              <a:t> </a:t>
            </a:r>
            <a:br>
              <a:rPr lang="cs-CZ" dirty="0"/>
            </a:br>
            <a:r>
              <a:rPr lang="cs-CZ" u="sng" dirty="0" err="1">
                <a:hlinkClick r:id="rId3" tooltip="[Odkaz do nového okna] "/>
              </a:rPr>
              <a:t>Associazione</a:t>
            </a:r>
            <a:r>
              <a:rPr lang="cs-CZ" u="sng" dirty="0">
                <a:hlinkClick r:id="rId3" tooltip="[Odkaz do nového okna] "/>
              </a:rPr>
              <a:t> </a:t>
            </a:r>
            <a:r>
              <a:rPr lang="cs-CZ" u="sng" dirty="0" err="1">
                <a:hlinkClick r:id="rId3" tooltip="[Odkaz do nového okna] "/>
              </a:rPr>
              <a:t>Cimea</a:t>
            </a:r>
            <a:r>
              <a:rPr lang="cs-CZ" u="sng" dirty="0">
                <a:hlinkClick r:id="rId3" tooltip="[Odkaz do nového okna] "/>
              </a:rPr>
              <a:t> – Italský NARIC </a:t>
            </a:r>
            <a:r>
              <a:rPr lang="cs-CZ" dirty="0"/>
              <a:t> </a:t>
            </a:r>
            <a:br>
              <a:rPr lang="cs-CZ" dirty="0"/>
            </a:br>
            <a:r>
              <a:rPr lang="cs-CZ" u="sng" dirty="0" err="1">
                <a:hlinkClick r:id="rId4" tooltip="[Odkaz do nového okna] "/>
              </a:rPr>
              <a:t>Akademiskas</a:t>
            </a:r>
            <a:r>
              <a:rPr lang="cs-CZ" u="sng" dirty="0">
                <a:hlinkClick r:id="rId4" tooltip="[Odkaz do nového okna] "/>
              </a:rPr>
              <a:t> </a:t>
            </a:r>
            <a:r>
              <a:rPr lang="cs-CZ" u="sng" dirty="0" err="1">
                <a:hlinkClick r:id="rId4" tooltip="[Odkaz do nového okna] "/>
              </a:rPr>
              <a:t>Informacijas</a:t>
            </a:r>
            <a:r>
              <a:rPr lang="cs-CZ" u="sng" dirty="0">
                <a:hlinkClick r:id="rId4" tooltip="[Odkaz do nového okna] "/>
              </a:rPr>
              <a:t> </a:t>
            </a:r>
            <a:r>
              <a:rPr lang="cs-CZ" u="sng" dirty="0" err="1">
                <a:hlinkClick r:id="rId4" tooltip="[Odkaz do nového okna] "/>
              </a:rPr>
              <a:t>Centrs</a:t>
            </a:r>
            <a:r>
              <a:rPr lang="cs-CZ" u="sng" dirty="0">
                <a:hlinkClick r:id="rId4" tooltip="[Odkaz do nového okna] "/>
              </a:rPr>
              <a:t> – Lotyšský NARIC </a:t>
            </a:r>
            <a:r>
              <a:rPr lang="cs-CZ" dirty="0"/>
              <a:t> 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CA1FB82-C131-4D8E-A434-EA2D268300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67" y="3487476"/>
            <a:ext cx="1865948" cy="1640658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F87FED-C872-4B69-95CA-3EB97B8C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90CFDE2-9B03-4F9C-A149-58B8BE7EB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60" y="5186610"/>
            <a:ext cx="2429362" cy="10072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33FFD4-C87D-4DF7-A57F-AF896BEA74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44" y="2115150"/>
            <a:ext cx="2658478" cy="13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2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30E86-78F0-4897-869B-73DD5D4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D23081-333F-4640-AA79-95F5E974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Přispět k cílům Evropského vzdělávacího prostoru do roku 2025 a posílit provádění doporučení Rady o podpoře automatického vzájemného uznávání kvalifikací získaných ve vysokoškolském vzdělávání a vyšším sekundárním vzdělávání a odborné přípravě a výsledků učení.</a:t>
            </a:r>
          </a:p>
          <a:p>
            <a:pPr algn="just"/>
            <a:endParaRPr lang="cs-CZ" dirty="0"/>
          </a:p>
          <a:p>
            <a:pPr lvl="2" algn="just"/>
            <a:r>
              <a:rPr lang="cs-CZ" dirty="0"/>
              <a:t>Sdílení zkušeností a osvědčených postupů při uplatňování evropských nástrojů v oblasti automatického uznávání mezi středisky NARIC, vysokoškolskými institucemi a dalšími zúčastněnými stranami.</a:t>
            </a:r>
          </a:p>
          <a:p>
            <a:pPr lvl="2" algn="just"/>
            <a:r>
              <a:rPr lang="cs-CZ" dirty="0"/>
              <a:t>Organizace seminářů o metodách a přístupech k automatickému uznávání.</a:t>
            </a:r>
          </a:p>
          <a:p>
            <a:pPr lvl="2" algn="just"/>
            <a:r>
              <a:rPr lang="cs-CZ" dirty="0"/>
              <a:t>Realizace informační a osvětové kampaně pro posílení implementace automatického uznávání v České republice a v dalších zemích.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AD472D-2DA6-4073-98C9-74C9AEF0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89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3677F-6862-48E9-8EFB-E88CB871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projektu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38F61F93-2936-4512-A501-4EE5AB9FE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894560"/>
              </p:ext>
            </p:extLst>
          </p:nvPr>
        </p:nvGraphicFramePr>
        <p:xfrm>
          <a:off x="547688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2701B5-ED45-473B-8FBB-8B8E81B5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18173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11343</TotalTime>
  <Words>656</Words>
  <Application>Microsoft Office PowerPoint</Application>
  <PresentationFormat>Předvádění na obrazovce (4:3)</PresentationFormat>
  <Paragraphs>51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Vlastní návrh</vt:lpstr>
      <vt:lpstr>koncept automatického uznávání zahraničního vzdělání  Veronika schmidtová, ministerstvo školství, mládeže a tělovýchovy </vt:lpstr>
      <vt:lpstr>Automatické uznávání zahraničního vzdělání</vt:lpstr>
      <vt:lpstr>uznávání zahraničního vzdělání v české republice</vt:lpstr>
      <vt:lpstr>Klíčové principy doporučení rady</vt:lpstr>
      <vt:lpstr>uznávání zahraničního vzdělání v české republice</vt:lpstr>
      <vt:lpstr>Představení projektu SeARcH ENGINE </vt:lpstr>
      <vt:lpstr>Search engine - STRENGTHENING EDUCATIONAL AND AWARENESS CAMPAIGN IN AUTOMATIC RECOGNITION FOR HIGHER EDUCATION INSTITUTIONS - ENGAGE / INFORM / IMPLEMENT </vt:lpstr>
      <vt:lpstr>Cíle projektu</vt:lpstr>
      <vt:lpstr>Aktivity projektu</vt:lpstr>
      <vt:lpstr>KONTAKTNÍ ÚDAJE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Schmidtová Veronika</cp:lastModifiedBy>
  <cp:revision>376</cp:revision>
  <cp:lastPrinted>2021-02-23T10:49:59Z</cp:lastPrinted>
  <dcterms:created xsi:type="dcterms:W3CDTF">2018-05-30T11:05:07Z</dcterms:created>
  <dcterms:modified xsi:type="dcterms:W3CDTF">2021-12-06T18:32:49Z</dcterms:modified>
</cp:coreProperties>
</file>