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4"/>
  </p:notesMasterIdLst>
  <p:sldIdLst>
    <p:sldId id="530" r:id="rId5"/>
    <p:sldId id="901" r:id="rId6"/>
    <p:sldId id="913" r:id="rId7"/>
    <p:sldId id="914" r:id="rId8"/>
    <p:sldId id="915" r:id="rId9"/>
    <p:sldId id="916" r:id="rId10"/>
    <p:sldId id="927" r:id="rId11"/>
    <p:sldId id="917" r:id="rId12"/>
    <p:sldId id="918" r:id="rId13"/>
    <p:sldId id="883" r:id="rId14"/>
    <p:sldId id="919" r:id="rId15"/>
    <p:sldId id="920" r:id="rId16"/>
    <p:sldId id="699" r:id="rId17"/>
    <p:sldId id="928" r:id="rId18"/>
    <p:sldId id="921" r:id="rId19"/>
    <p:sldId id="892" r:id="rId20"/>
    <p:sldId id="715" r:id="rId21"/>
    <p:sldId id="893" r:id="rId22"/>
    <p:sldId id="926" r:id="rId23"/>
    <p:sldId id="912" r:id="rId24"/>
    <p:sldId id="930" r:id="rId25"/>
    <p:sldId id="925" r:id="rId26"/>
    <p:sldId id="937" r:id="rId27"/>
    <p:sldId id="933" r:id="rId28"/>
    <p:sldId id="931" r:id="rId29"/>
    <p:sldId id="932" r:id="rId30"/>
    <p:sldId id="935" r:id="rId31"/>
    <p:sldId id="936" r:id="rId32"/>
    <p:sldId id="294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9D1F69-6A5F-631F-0C9B-7901DDE10120}" name="Křeček Pavel" initials="KP" userId="S::krecekp@msmt.cz::ab834fc3-ad00-479d-b231-29b953f25c07" providerId="AD"/>
  <p188:author id="{6313766B-FC90-4685-5A9A-698CF438A162}" name="Cahová Lenka" initials="CL" userId="S::cahoval@msmt.cz::110525b9-0a45-4b39-a233-8666c31b2e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hová Lenka" userId="110525b9-0a45-4b39-a233-8666c31b2eed" providerId="ADAL" clId="{B45C7770-01CF-44A6-868C-C6681214A9D9}"/>
    <pc:docChg chg="custSel delSld modSld">
      <pc:chgData name="Cahová Lenka" userId="110525b9-0a45-4b39-a233-8666c31b2eed" providerId="ADAL" clId="{B45C7770-01CF-44A6-868C-C6681214A9D9}" dt="2025-04-24T13:25:13.219" v="560" actId="2696"/>
      <pc:docMkLst>
        <pc:docMk/>
      </pc:docMkLst>
      <pc:sldChg chg="modSp mod">
        <pc:chgData name="Cahová Lenka" userId="110525b9-0a45-4b39-a233-8666c31b2eed" providerId="ADAL" clId="{B45C7770-01CF-44A6-868C-C6681214A9D9}" dt="2025-04-10T10:53:24.744" v="3" actId="20577"/>
        <pc:sldMkLst>
          <pc:docMk/>
          <pc:sldMk cId="2765800577" sldId="715"/>
        </pc:sldMkLst>
        <pc:spChg chg="mod">
          <ac:chgData name="Cahová Lenka" userId="110525b9-0a45-4b39-a233-8666c31b2eed" providerId="ADAL" clId="{B45C7770-01CF-44A6-868C-C6681214A9D9}" dt="2025-04-10T10:53:24.744" v="3" actId="20577"/>
          <ac:spMkLst>
            <pc:docMk/>
            <pc:sldMk cId="2765800577" sldId="715"/>
            <ac:spMk id="3" creationId="{98104A30-7ED1-1BEA-8401-DB0F91A997F7}"/>
          </ac:spMkLst>
        </pc:spChg>
      </pc:sldChg>
      <pc:sldChg chg="modSp mod">
        <pc:chgData name="Cahová Lenka" userId="110525b9-0a45-4b39-a233-8666c31b2eed" providerId="ADAL" clId="{B45C7770-01CF-44A6-868C-C6681214A9D9}" dt="2025-04-10T11:04:41.675" v="309" actId="20577"/>
        <pc:sldMkLst>
          <pc:docMk/>
          <pc:sldMk cId="2705563189" sldId="892"/>
        </pc:sldMkLst>
        <pc:spChg chg="mod">
          <ac:chgData name="Cahová Lenka" userId="110525b9-0a45-4b39-a233-8666c31b2eed" providerId="ADAL" clId="{B45C7770-01CF-44A6-868C-C6681214A9D9}" dt="2025-04-10T11:04:41.675" v="309" actId="20577"/>
          <ac:spMkLst>
            <pc:docMk/>
            <pc:sldMk cId="2705563189" sldId="892"/>
            <ac:spMk id="3" creationId="{0C1BA6C8-E2BF-823B-227A-66410AD84810}"/>
          </ac:spMkLst>
        </pc:spChg>
      </pc:sldChg>
      <pc:sldChg chg="modSp mod">
        <pc:chgData name="Cahová Lenka" userId="110525b9-0a45-4b39-a233-8666c31b2eed" providerId="ADAL" clId="{B45C7770-01CF-44A6-868C-C6681214A9D9}" dt="2025-04-10T10:53:50.453" v="4"/>
        <pc:sldMkLst>
          <pc:docMk/>
          <pc:sldMk cId="2928652433" sldId="893"/>
        </pc:sldMkLst>
        <pc:spChg chg="mod">
          <ac:chgData name="Cahová Lenka" userId="110525b9-0a45-4b39-a233-8666c31b2eed" providerId="ADAL" clId="{B45C7770-01CF-44A6-868C-C6681214A9D9}" dt="2025-04-10T10:53:50.453" v="4"/>
          <ac:spMkLst>
            <pc:docMk/>
            <pc:sldMk cId="2928652433" sldId="893"/>
            <ac:spMk id="3" creationId="{51BB617C-78F1-700A-3A84-469771C07BB9}"/>
          </ac:spMkLst>
        </pc:spChg>
      </pc:sldChg>
      <pc:sldChg chg="del">
        <pc:chgData name="Cahová Lenka" userId="110525b9-0a45-4b39-a233-8666c31b2eed" providerId="ADAL" clId="{B45C7770-01CF-44A6-868C-C6681214A9D9}" dt="2025-04-10T10:52:45.382" v="0" actId="2696"/>
        <pc:sldMkLst>
          <pc:docMk/>
          <pc:sldMk cId="1432559086" sldId="902"/>
        </pc:sldMkLst>
      </pc:sldChg>
      <pc:sldChg chg="modSp mod">
        <pc:chgData name="Cahová Lenka" userId="110525b9-0a45-4b39-a233-8666c31b2eed" providerId="ADAL" clId="{B45C7770-01CF-44A6-868C-C6681214A9D9}" dt="2025-04-10T10:55:05.189" v="8" actId="6549"/>
        <pc:sldMkLst>
          <pc:docMk/>
          <pc:sldMk cId="2740706218" sldId="925"/>
        </pc:sldMkLst>
        <pc:spChg chg="mod">
          <ac:chgData name="Cahová Lenka" userId="110525b9-0a45-4b39-a233-8666c31b2eed" providerId="ADAL" clId="{B45C7770-01CF-44A6-868C-C6681214A9D9}" dt="2025-04-10T10:54:41.586" v="6"/>
          <ac:spMkLst>
            <pc:docMk/>
            <pc:sldMk cId="2740706218" sldId="925"/>
            <ac:spMk id="2" creationId="{C63B0CBE-D9DB-0B2C-E05C-B45C76F43CD7}"/>
          </ac:spMkLst>
        </pc:spChg>
        <pc:spChg chg="mod">
          <ac:chgData name="Cahová Lenka" userId="110525b9-0a45-4b39-a233-8666c31b2eed" providerId="ADAL" clId="{B45C7770-01CF-44A6-868C-C6681214A9D9}" dt="2025-04-10T10:55:05.189" v="8" actId="6549"/>
          <ac:spMkLst>
            <pc:docMk/>
            <pc:sldMk cId="2740706218" sldId="925"/>
            <ac:spMk id="3" creationId="{3CD7B0A1-7B51-193C-BED5-F359ECB2398B}"/>
          </ac:spMkLst>
        </pc:spChg>
      </pc:sldChg>
      <pc:sldChg chg="del">
        <pc:chgData name="Cahová Lenka" userId="110525b9-0a45-4b39-a233-8666c31b2eed" providerId="ADAL" clId="{B45C7770-01CF-44A6-868C-C6681214A9D9}" dt="2025-04-10T10:57:26.637" v="12" actId="2696"/>
        <pc:sldMkLst>
          <pc:docMk/>
          <pc:sldMk cId="4200922220" sldId="929"/>
        </pc:sldMkLst>
      </pc:sldChg>
      <pc:sldChg chg="modSp mod">
        <pc:chgData name="Cahová Lenka" userId="110525b9-0a45-4b39-a233-8666c31b2eed" providerId="ADAL" clId="{B45C7770-01CF-44A6-868C-C6681214A9D9}" dt="2025-04-10T10:55:58.357" v="11" actId="20577"/>
        <pc:sldMkLst>
          <pc:docMk/>
          <pc:sldMk cId="571686486" sldId="937"/>
        </pc:sldMkLst>
        <pc:spChg chg="mod">
          <ac:chgData name="Cahová Lenka" userId="110525b9-0a45-4b39-a233-8666c31b2eed" providerId="ADAL" clId="{B45C7770-01CF-44A6-868C-C6681214A9D9}" dt="2025-04-10T10:54:47.519" v="7"/>
          <ac:spMkLst>
            <pc:docMk/>
            <pc:sldMk cId="571686486" sldId="937"/>
            <ac:spMk id="2" creationId="{B2FC1D14-B582-54CD-195A-AF42988E29EF}"/>
          </ac:spMkLst>
        </pc:spChg>
        <pc:spChg chg="mod">
          <ac:chgData name="Cahová Lenka" userId="110525b9-0a45-4b39-a233-8666c31b2eed" providerId="ADAL" clId="{B45C7770-01CF-44A6-868C-C6681214A9D9}" dt="2025-04-10T10:55:58.357" v="11" actId="20577"/>
          <ac:spMkLst>
            <pc:docMk/>
            <pc:sldMk cId="571686486" sldId="937"/>
            <ac:spMk id="3" creationId="{382D886C-066B-FA12-A59A-7DC93D1E682B}"/>
          </ac:spMkLst>
        </pc:spChg>
      </pc:sldChg>
      <pc:sldChg chg="modSp del mod">
        <pc:chgData name="Cahová Lenka" userId="110525b9-0a45-4b39-a233-8666c31b2eed" providerId="ADAL" clId="{B45C7770-01CF-44A6-868C-C6681214A9D9}" dt="2025-04-24T13:25:13.219" v="560" actId="2696"/>
        <pc:sldMkLst>
          <pc:docMk/>
          <pc:sldMk cId="1734912335" sldId="938"/>
        </pc:sldMkLst>
      </pc:sldChg>
    </pc:docChg>
  </pc:docChgLst>
  <pc:docChgLst>
    <pc:chgData name="Vyšinská Anežka" userId="4aeb71f3-c0b9-4f61-b3a2-508245e21272" providerId="ADAL" clId="{8DF97EE5-506A-40DF-8776-A53A79E580D1}"/>
    <pc:docChg chg="custSel addSld modSld">
      <pc:chgData name="Vyšinská Anežka" userId="4aeb71f3-c0b9-4f61-b3a2-508245e21272" providerId="ADAL" clId="{8DF97EE5-506A-40DF-8776-A53A79E580D1}" dt="2025-03-19T11:38:37.458" v="13" actId="478"/>
      <pc:docMkLst>
        <pc:docMk/>
      </pc:docMkLst>
      <pc:sldChg chg="addSp delSp modSp mod">
        <pc:chgData name="Vyšinská Anežka" userId="4aeb71f3-c0b9-4f61-b3a2-508245e21272" providerId="ADAL" clId="{8DF97EE5-506A-40DF-8776-A53A79E580D1}" dt="2025-03-19T11:38:37.458" v="13" actId="478"/>
        <pc:sldMkLst>
          <pc:docMk/>
          <pc:sldMk cId="3863433869" sldId="919"/>
        </pc:sldMkLst>
        <pc:picChg chg="add mod">
          <ac:chgData name="Vyšinská Anežka" userId="4aeb71f3-c0b9-4f61-b3a2-508245e21272" providerId="ADAL" clId="{8DF97EE5-506A-40DF-8776-A53A79E580D1}" dt="2025-03-19T11:38:29.477" v="11" actId="1076"/>
          <ac:picMkLst>
            <pc:docMk/>
            <pc:sldMk cId="3863433869" sldId="919"/>
            <ac:picMk id="5" creationId="{59A4D3B4-3460-1DD9-849B-18412CF78FCB}"/>
          </ac:picMkLst>
        </pc:picChg>
      </pc:sldChg>
      <pc:sldChg chg="modSp mod">
        <pc:chgData name="Vyšinská Anežka" userId="4aeb71f3-c0b9-4f61-b3a2-508245e21272" providerId="ADAL" clId="{8DF97EE5-506A-40DF-8776-A53A79E580D1}" dt="2025-03-18T18:33:48.738" v="3" actId="207"/>
        <pc:sldMkLst>
          <pc:docMk/>
          <pc:sldMk cId="2792748883" sldId="921"/>
        </pc:sldMkLst>
        <pc:spChg chg="mod">
          <ac:chgData name="Vyšinská Anežka" userId="4aeb71f3-c0b9-4f61-b3a2-508245e21272" providerId="ADAL" clId="{8DF97EE5-506A-40DF-8776-A53A79E580D1}" dt="2025-03-18T18:33:48.738" v="3" actId="207"/>
          <ac:spMkLst>
            <pc:docMk/>
            <pc:sldMk cId="2792748883" sldId="921"/>
            <ac:spMk id="3" creationId="{90849E87-5F7E-E329-6774-15B3772B42E6}"/>
          </ac:spMkLst>
        </pc:spChg>
      </pc:sldChg>
      <pc:sldChg chg="add">
        <pc:chgData name="Vyšinská Anežka" userId="4aeb71f3-c0b9-4f61-b3a2-508245e21272" providerId="ADAL" clId="{8DF97EE5-506A-40DF-8776-A53A79E580D1}" dt="2025-03-17T15:59:08.726" v="0"/>
        <pc:sldMkLst>
          <pc:docMk/>
          <pc:sldMk cId="3207854811" sldId="931"/>
        </pc:sldMkLst>
      </pc:sldChg>
      <pc:sldChg chg="add">
        <pc:chgData name="Vyšinská Anežka" userId="4aeb71f3-c0b9-4f61-b3a2-508245e21272" providerId="ADAL" clId="{8DF97EE5-506A-40DF-8776-A53A79E580D1}" dt="2025-03-17T15:59:08.726" v="0"/>
        <pc:sldMkLst>
          <pc:docMk/>
          <pc:sldMk cId="2082789392" sldId="932"/>
        </pc:sldMkLst>
      </pc:sldChg>
      <pc:sldChg chg="add">
        <pc:chgData name="Vyšinská Anežka" userId="4aeb71f3-c0b9-4f61-b3a2-508245e21272" providerId="ADAL" clId="{8DF97EE5-506A-40DF-8776-A53A79E580D1}" dt="2025-03-17T15:59:08.726" v="0"/>
        <pc:sldMkLst>
          <pc:docMk/>
          <pc:sldMk cId="3128760071" sldId="933"/>
        </pc:sldMkLst>
      </pc:sldChg>
      <pc:sldChg chg="add">
        <pc:chgData name="Vyšinská Anežka" userId="4aeb71f3-c0b9-4f61-b3a2-508245e21272" providerId="ADAL" clId="{8DF97EE5-506A-40DF-8776-A53A79E580D1}" dt="2025-03-17T15:59:08.726" v="0"/>
        <pc:sldMkLst>
          <pc:docMk/>
          <pc:sldMk cId="483313449" sldId="934"/>
        </pc:sldMkLst>
      </pc:sldChg>
      <pc:sldChg chg="add">
        <pc:chgData name="Vyšinská Anežka" userId="4aeb71f3-c0b9-4f61-b3a2-508245e21272" providerId="ADAL" clId="{8DF97EE5-506A-40DF-8776-A53A79E580D1}" dt="2025-03-17T15:59:08.726" v="0"/>
        <pc:sldMkLst>
          <pc:docMk/>
          <pc:sldMk cId="3458080978" sldId="935"/>
        </pc:sldMkLst>
      </pc:sldChg>
      <pc:sldChg chg="add">
        <pc:chgData name="Vyšinská Anežka" userId="4aeb71f3-c0b9-4f61-b3a2-508245e21272" providerId="ADAL" clId="{8DF97EE5-506A-40DF-8776-A53A79E580D1}" dt="2025-03-17T15:59:08.726" v="0"/>
        <pc:sldMkLst>
          <pc:docMk/>
          <pc:sldMk cId="796972567" sldId="936"/>
        </pc:sldMkLst>
      </pc:sldChg>
    </pc:docChg>
  </pc:docChgLst>
  <pc:docChgLst>
    <pc:chgData name="Cahová Lenka" userId="S::lenka.cahova@msmt.gov.cz::110525b9-0a45-4b39-a233-8666c31b2eed" providerId="AD" clId="Web-{AD73228F-EB14-5935-D35F-9C2E61EE197F}"/>
    <pc:docChg chg="modSld">
      <pc:chgData name="Cahová Lenka" userId="S::lenka.cahova@msmt.gov.cz::110525b9-0a45-4b39-a233-8666c31b2eed" providerId="AD" clId="Web-{AD73228F-EB14-5935-D35F-9C2E61EE197F}" dt="2025-03-17T15:38:35.684" v="0" actId="1076"/>
      <pc:docMkLst>
        <pc:docMk/>
      </pc:docMkLst>
      <pc:sldChg chg="modSp">
        <pc:chgData name="Cahová Lenka" userId="S::lenka.cahova@msmt.gov.cz::110525b9-0a45-4b39-a233-8666c31b2eed" providerId="AD" clId="Web-{AD73228F-EB14-5935-D35F-9C2E61EE197F}" dt="2025-03-17T15:38:35.684" v="0" actId="1076"/>
        <pc:sldMkLst>
          <pc:docMk/>
          <pc:sldMk cId="2288665858" sldId="920"/>
        </pc:sldMkLst>
        <pc:picChg chg="mod">
          <ac:chgData name="Cahová Lenka" userId="S::lenka.cahova@msmt.gov.cz::110525b9-0a45-4b39-a233-8666c31b2eed" providerId="AD" clId="Web-{AD73228F-EB14-5935-D35F-9C2E61EE197F}" dt="2025-03-17T15:38:35.684" v="0" actId="1076"/>
          <ac:picMkLst>
            <pc:docMk/>
            <pc:sldMk cId="2288665858" sldId="920"/>
            <ac:picMk id="6" creationId="{EBAB84F4-7FF9-9602-2197-1700CA0971D8}"/>
          </ac:picMkLst>
        </pc:picChg>
      </pc:sldChg>
    </pc:docChg>
  </pc:docChgLst>
  <pc:docChgLst>
    <pc:chgData name="Cahová Lenka" userId="110525b9-0a45-4b39-a233-8666c31b2eed" providerId="ADAL" clId="{0E6263E6-F664-4FD7-A43F-73DD0EE2FE3D}"/>
    <pc:docChg chg="undo redo custSel delSld modSld sldOrd">
      <pc:chgData name="Cahová Lenka" userId="110525b9-0a45-4b39-a233-8666c31b2eed" providerId="ADAL" clId="{0E6263E6-F664-4FD7-A43F-73DD0EE2FE3D}" dt="2025-03-18T16:45:39.921" v="827" actId="20577"/>
      <pc:docMkLst>
        <pc:docMk/>
      </pc:docMkLst>
      <pc:sldChg chg="modSp mod">
        <pc:chgData name="Cahová Lenka" userId="110525b9-0a45-4b39-a233-8666c31b2eed" providerId="ADAL" clId="{0E6263E6-F664-4FD7-A43F-73DD0EE2FE3D}" dt="2025-03-18T15:47:02.863" v="197" actId="6549"/>
        <pc:sldMkLst>
          <pc:docMk/>
          <pc:sldMk cId="2765800577" sldId="715"/>
        </pc:sldMkLst>
        <pc:spChg chg="mod">
          <ac:chgData name="Cahová Lenka" userId="110525b9-0a45-4b39-a233-8666c31b2eed" providerId="ADAL" clId="{0E6263E6-F664-4FD7-A43F-73DD0EE2FE3D}" dt="2025-03-18T15:47:02.863" v="197" actId="6549"/>
          <ac:spMkLst>
            <pc:docMk/>
            <pc:sldMk cId="2765800577" sldId="715"/>
            <ac:spMk id="3" creationId="{98104A30-7ED1-1BEA-8401-DB0F91A997F7}"/>
          </ac:spMkLst>
        </pc:spChg>
      </pc:sldChg>
      <pc:sldChg chg="del">
        <pc:chgData name="Cahová Lenka" userId="110525b9-0a45-4b39-a233-8666c31b2eed" providerId="ADAL" clId="{0E6263E6-F664-4FD7-A43F-73DD0EE2FE3D}" dt="2025-03-18T16:01:13.637" v="273" actId="2696"/>
        <pc:sldMkLst>
          <pc:docMk/>
          <pc:sldMk cId="3878440333" sldId="805"/>
        </pc:sldMkLst>
      </pc:sldChg>
      <pc:sldChg chg="del">
        <pc:chgData name="Cahová Lenka" userId="110525b9-0a45-4b39-a233-8666c31b2eed" providerId="ADAL" clId="{0E6263E6-F664-4FD7-A43F-73DD0EE2FE3D}" dt="2025-03-18T15:37:55.413" v="1" actId="2696"/>
        <pc:sldMkLst>
          <pc:docMk/>
          <pc:sldMk cId="3220021191" sldId="887"/>
        </pc:sldMkLst>
      </pc:sldChg>
      <pc:sldChg chg="modSp mod">
        <pc:chgData name="Cahová Lenka" userId="110525b9-0a45-4b39-a233-8666c31b2eed" providerId="ADAL" clId="{0E6263E6-F664-4FD7-A43F-73DD0EE2FE3D}" dt="2025-03-18T16:42:56.534" v="796" actId="114"/>
        <pc:sldMkLst>
          <pc:docMk/>
          <pc:sldMk cId="2705563189" sldId="892"/>
        </pc:sldMkLst>
        <pc:spChg chg="mod">
          <ac:chgData name="Cahová Lenka" userId="110525b9-0a45-4b39-a233-8666c31b2eed" providerId="ADAL" clId="{0E6263E6-F664-4FD7-A43F-73DD0EE2FE3D}" dt="2025-03-18T16:42:56.534" v="796" actId="114"/>
          <ac:spMkLst>
            <pc:docMk/>
            <pc:sldMk cId="2705563189" sldId="892"/>
            <ac:spMk id="3" creationId="{0C1BA6C8-E2BF-823B-227A-66410AD84810}"/>
          </ac:spMkLst>
        </pc:spChg>
      </pc:sldChg>
      <pc:sldChg chg="modSp mod">
        <pc:chgData name="Cahová Lenka" userId="110525b9-0a45-4b39-a233-8666c31b2eed" providerId="ADAL" clId="{0E6263E6-F664-4FD7-A43F-73DD0EE2FE3D}" dt="2025-03-18T15:48:33.890" v="242" actId="6549"/>
        <pc:sldMkLst>
          <pc:docMk/>
          <pc:sldMk cId="2928652433" sldId="893"/>
        </pc:sldMkLst>
        <pc:spChg chg="mod">
          <ac:chgData name="Cahová Lenka" userId="110525b9-0a45-4b39-a233-8666c31b2eed" providerId="ADAL" clId="{0E6263E6-F664-4FD7-A43F-73DD0EE2FE3D}" dt="2025-03-18T15:48:33.890" v="242" actId="6549"/>
          <ac:spMkLst>
            <pc:docMk/>
            <pc:sldMk cId="2928652433" sldId="893"/>
            <ac:spMk id="3" creationId="{51BB617C-78F1-700A-3A84-469771C07BB9}"/>
          </ac:spMkLst>
        </pc:spChg>
      </pc:sldChg>
      <pc:sldChg chg="modSp mod">
        <pc:chgData name="Cahová Lenka" userId="110525b9-0a45-4b39-a233-8666c31b2eed" providerId="ADAL" clId="{0E6263E6-F664-4FD7-A43F-73DD0EE2FE3D}" dt="2025-03-18T16:43:40.237" v="798" actId="6549"/>
        <pc:sldMkLst>
          <pc:docMk/>
          <pc:sldMk cId="901842039" sldId="901"/>
        </pc:sldMkLst>
        <pc:spChg chg="mod">
          <ac:chgData name="Cahová Lenka" userId="110525b9-0a45-4b39-a233-8666c31b2eed" providerId="ADAL" clId="{0E6263E6-F664-4FD7-A43F-73DD0EE2FE3D}" dt="2025-03-18T16:43:40.237" v="798" actId="6549"/>
          <ac:spMkLst>
            <pc:docMk/>
            <pc:sldMk cId="901842039" sldId="901"/>
            <ac:spMk id="3" creationId="{A5A1FBC7-410D-0686-2D0A-7B4473316104}"/>
          </ac:spMkLst>
        </pc:spChg>
      </pc:sldChg>
      <pc:sldChg chg="modSp mod ord">
        <pc:chgData name="Cahová Lenka" userId="110525b9-0a45-4b39-a233-8666c31b2eed" providerId="ADAL" clId="{0E6263E6-F664-4FD7-A43F-73DD0EE2FE3D}" dt="2025-03-18T15:57:36.088" v="263" actId="13926"/>
        <pc:sldMkLst>
          <pc:docMk/>
          <pc:sldMk cId="1432559086" sldId="902"/>
        </pc:sldMkLst>
      </pc:sldChg>
      <pc:sldChg chg="modSp mod ord">
        <pc:chgData name="Cahová Lenka" userId="110525b9-0a45-4b39-a233-8666c31b2eed" providerId="ADAL" clId="{0E6263E6-F664-4FD7-A43F-73DD0EE2FE3D}" dt="2025-03-18T16:40:34.656" v="738" actId="13926"/>
        <pc:sldMkLst>
          <pc:docMk/>
          <pc:sldMk cId="2389024380" sldId="912"/>
        </pc:sldMkLst>
        <pc:spChg chg="mod">
          <ac:chgData name="Cahová Lenka" userId="110525b9-0a45-4b39-a233-8666c31b2eed" providerId="ADAL" clId="{0E6263E6-F664-4FD7-A43F-73DD0EE2FE3D}" dt="2025-03-18T16:40:34.656" v="738" actId="13926"/>
          <ac:spMkLst>
            <pc:docMk/>
            <pc:sldMk cId="2389024380" sldId="912"/>
            <ac:spMk id="2" creationId="{E4510636-90F1-72BC-73B3-0862E2AEA47E}"/>
          </ac:spMkLst>
        </pc:spChg>
        <pc:spChg chg="mod">
          <ac:chgData name="Cahová Lenka" userId="110525b9-0a45-4b39-a233-8666c31b2eed" providerId="ADAL" clId="{0E6263E6-F664-4FD7-A43F-73DD0EE2FE3D}" dt="2025-03-18T16:39:57.494" v="737" actId="20577"/>
          <ac:spMkLst>
            <pc:docMk/>
            <pc:sldMk cId="2389024380" sldId="912"/>
            <ac:spMk id="3" creationId="{DEBC3DA3-8E5C-B764-8FCB-F57C1175C665}"/>
          </ac:spMkLst>
        </pc:spChg>
      </pc:sldChg>
      <pc:sldChg chg="modSp mod">
        <pc:chgData name="Cahová Lenka" userId="110525b9-0a45-4b39-a233-8666c31b2eed" providerId="ADAL" clId="{0E6263E6-F664-4FD7-A43F-73DD0EE2FE3D}" dt="2025-03-17T15:40:05.061" v="0" actId="1076"/>
        <pc:sldMkLst>
          <pc:docMk/>
          <pc:sldMk cId="2288665858" sldId="920"/>
        </pc:sldMkLst>
        <pc:picChg chg="mod">
          <ac:chgData name="Cahová Lenka" userId="110525b9-0a45-4b39-a233-8666c31b2eed" providerId="ADAL" clId="{0E6263E6-F664-4FD7-A43F-73DD0EE2FE3D}" dt="2025-03-17T15:40:05.061" v="0" actId="1076"/>
          <ac:picMkLst>
            <pc:docMk/>
            <pc:sldMk cId="2288665858" sldId="920"/>
            <ac:picMk id="6" creationId="{EBAB84F4-7FF9-9602-2197-1700CA0971D8}"/>
          </ac:picMkLst>
        </pc:picChg>
      </pc:sldChg>
      <pc:sldChg chg="modSp mod">
        <pc:chgData name="Cahová Lenka" userId="110525b9-0a45-4b39-a233-8666c31b2eed" providerId="ADAL" clId="{0E6263E6-F664-4FD7-A43F-73DD0EE2FE3D}" dt="2025-03-18T15:44:00.889" v="182" actId="14100"/>
        <pc:sldMkLst>
          <pc:docMk/>
          <pc:sldMk cId="2792748883" sldId="921"/>
        </pc:sldMkLst>
        <pc:spChg chg="mod">
          <ac:chgData name="Cahová Lenka" userId="110525b9-0a45-4b39-a233-8666c31b2eed" providerId="ADAL" clId="{0E6263E6-F664-4FD7-A43F-73DD0EE2FE3D}" dt="2025-03-18T15:44:00.889" v="182" actId="14100"/>
          <ac:spMkLst>
            <pc:docMk/>
            <pc:sldMk cId="2792748883" sldId="921"/>
            <ac:spMk id="3" creationId="{90849E87-5F7E-E329-6774-15B3772B42E6}"/>
          </ac:spMkLst>
        </pc:spChg>
      </pc:sldChg>
      <pc:sldChg chg="ord">
        <pc:chgData name="Cahová Lenka" userId="110525b9-0a45-4b39-a233-8666c31b2eed" providerId="ADAL" clId="{0E6263E6-F664-4FD7-A43F-73DD0EE2FE3D}" dt="2025-03-18T16:02:36.362" v="281"/>
        <pc:sldMkLst>
          <pc:docMk/>
          <pc:sldMk cId="759701780" sldId="926"/>
        </pc:sldMkLst>
      </pc:sldChg>
      <pc:sldChg chg="modSp mod ord">
        <pc:chgData name="Cahová Lenka" userId="110525b9-0a45-4b39-a233-8666c31b2eed" providerId="ADAL" clId="{0E6263E6-F664-4FD7-A43F-73DD0EE2FE3D}" dt="2025-03-18T16:01:39.859" v="275"/>
        <pc:sldMkLst>
          <pc:docMk/>
          <pc:sldMk cId="440434419" sldId="927"/>
        </pc:sldMkLst>
        <pc:spChg chg="mod">
          <ac:chgData name="Cahová Lenka" userId="110525b9-0a45-4b39-a233-8666c31b2eed" providerId="ADAL" clId="{0E6263E6-F664-4FD7-A43F-73DD0EE2FE3D}" dt="2025-03-18T16:00:41.893" v="272" actId="20577"/>
          <ac:spMkLst>
            <pc:docMk/>
            <pc:sldMk cId="440434419" sldId="927"/>
            <ac:spMk id="3" creationId="{999C3DDA-22C3-402F-A165-0469D5D11375}"/>
          </ac:spMkLst>
        </pc:spChg>
      </pc:sldChg>
      <pc:sldChg chg="ord">
        <pc:chgData name="Cahová Lenka" userId="110525b9-0a45-4b39-a233-8666c31b2eed" providerId="ADAL" clId="{0E6263E6-F664-4FD7-A43F-73DD0EE2FE3D}" dt="2025-03-18T16:01:53.857" v="277"/>
        <pc:sldMkLst>
          <pc:docMk/>
          <pc:sldMk cId="3074152142" sldId="928"/>
        </pc:sldMkLst>
      </pc:sldChg>
      <pc:sldChg chg="modSp mod">
        <pc:chgData name="Cahová Lenka" userId="110525b9-0a45-4b39-a233-8666c31b2eed" providerId="ADAL" clId="{0E6263E6-F664-4FD7-A43F-73DD0EE2FE3D}" dt="2025-03-18T16:45:39.921" v="827" actId="20577"/>
        <pc:sldMkLst>
          <pc:docMk/>
          <pc:sldMk cId="4200922220" sldId="929"/>
        </pc:sldMkLst>
      </pc:sldChg>
      <pc:sldChg chg="modSp mod">
        <pc:chgData name="Cahová Lenka" userId="110525b9-0a45-4b39-a233-8666c31b2eed" providerId="ADAL" clId="{0E6263E6-F664-4FD7-A43F-73DD0EE2FE3D}" dt="2025-03-18T15:52:34.170" v="254" actId="13926"/>
        <pc:sldMkLst>
          <pc:docMk/>
          <pc:sldMk cId="3141495751" sldId="930"/>
        </pc:sldMkLst>
        <pc:spChg chg="mod">
          <ac:chgData name="Cahová Lenka" userId="110525b9-0a45-4b39-a233-8666c31b2eed" providerId="ADAL" clId="{0E6263E6-F664-4FD7-A43F-73DD0EE2FE3D}" dt="2025-03-18T15:52:34.170" v="254" actId="13926"/>
          <ac:spMkLst>
            <pc:docMk/>
            <pc:sldMk cId="3141495751" sldId="930"/>
            <ac:spMk id="2" creationId="{353CD589-89EB-347F-950A-CE22086F0313}"/>
          </ac:spMkLst>
        </pc:spChg>
      </pc:sldChg>
      <pc:sldChg chg="del">
        <pc:chgData name="Cahová Lenka" userId="110525b9-0a45-4b39-a233-8666c31b2eed" providerId="ADAL" clId="{0E6263E6-F664-4FD7-A43F-73DD0EE2FE3D}" dt="2025-03-18T16:00:24.204" v="271" actId="2696"/>
        <pc:sldMkLst>
          <pc:docMk/>
          <pc:sldMk cId="483313449" sldId="934"/>
        </pc:sldMkLst>
      </pc:sldChg>
    </pc:docChg>
  </pc:docChgLst>
  <pc:docChgLst>
    <pc:chgData name="Vyšinská Anežka" userId="4aeb71f3-c0b9-4f61-b3a2-508245e21272" providerId="ADAL" clId="{7427D2E8-DEB8-4257-A47E-D960C4315B03}"/>
    <pc:docChg chg="modSld">
      <pc:chgData name="Vyšinská Anežka" userId="4aeb71f3-c0b9-4f61-b3a2-508245e21272" providerId="ADAL" clId="{7427D2E8-DEB8-4257-A47E-D960C4315B03}" dt="2025-04-10T11:03:05.744" v="2" actId="20577"/>
      <pc:docMkLst>
        <pc:docMk/>
      </pc:docMkLst>
      <pc:sldChg chg="modSp mod">
        <pc:chgData name="Vyšinská Anežka" userId="4aeb71f3-c0b9-4f61-b3a2-508245e21272" providerId="ADAL" clId="{7427D2E8-DEB8-4257-A47E-D960C4315B03}" dt="2025-04-10T11:03:05.744" v="2" actId="20577"/>
        <pc:sldMkLst>
          <pc:docMk/>
          <pc:sldMk cId="2705563189" sldId="892"/>
        </pc:sldMkLst>
        <pc:spChg chg="mod">
          <ac:chgData name="Vyšinská Anežka" userId="4aeb71f3-c0b9-4f61-b3a2-508245e21272" providerId="ADAL" clId="{7427D2E8-DEB8-4257-A47E-D960C4315B03}" dt="2025-04-10T11:03:05.744" v="2" actId="20577"/>
          <ac:spMkLst>
            <pc:docMk/>
            <pc:sldMk cId="2705563189" sldId="892"/>
            <ac:spMk id="3" creationId="{0C1BA6C8-E2BF-823B-227A-66410AD8481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itan\os_private\Sekce_I\12_odbor\120\Rozpo&#269;et\2025\Informace%20do%20&#353;kol\v&#253;kony%20do%20informa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err="1"/>
              <a:t>RgŠ</a:t>
            </a:r>
            <a:r>
              <a:rPr lang="cs-CZ"/>
              <a:t> ÚSC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graf!$B$1</c:f>
              <c:strCache>
                <c:ptCount val="1"/>
                <c:pt idx="0">
                  <c:v>šk.r.2019/2020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(graf!$A$2,graf!$A$4,graf!$A$6,graf!$A$8)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(graf!$B$2,graf!$B$4,graf!$B$6,graf!$B$8)</c:f>
              <c:numCache>
                <c:formatCode>General</c:formatCode>
                <c:ptCount val="4"/>
                <c:pt idx="0">
                  <c:v>349866</c:v>
                </c:pt>
                <c:pt idx="1">
                  <c:v>545410</c:v>
                </c:pt>
                <c:pt idx="2">
                  <c:v>380616</c:v>
                </c:pt>
                <c:pt idx="3">
                  <c:v>345325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A28-48B0-89B5-8AFC8C6DAEC7}"/>
            </c:ext>
          </c:extLst>
        </c:ser>
        <c:ser>
          <c:idx val="1"/>
          <c:order val="1"/>
          <c:tx>
            <c:strRef>
              <c:f>graf!$C$1</c:f>
              <c:strCache>
                <c:ptCount val="1"/>
                <c:pt idx="0">
                  <c:v>šk.r.2020/2021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(graf!$A$2,graf!$A$4,graf!$A$6,graf!$A$8)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(graf!$C$2,graf!$C$4,graf!$C$6,graf!$C$8)</c:f>
              <c:numCache>
                <c:formatCode>General</c:formatCode>
                <c:ptCount val="4"/>
                <c:pt idx="0">
                  <c:v>342459</c:v>
                </c:pt>
                <c:pt idx="1">
                  <c:v>536040</c:v>
                </c:pt>
                <c:pt idx="2">
                  <c:v>397409</c:v>
                </c:pt>
                <c:pt idx="3">
                  <c:v>351958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1A28-48B0-89B5-8AFC8C6DAEC7}"/>
            </c:ext>
          </c:extLst>
        </c:ser>
        <c:ser>
          <c:idx val="2"/>
          <c:order val="2"/>
          <c:tx>
            <c:strRef>
              <c:f>graf!$D$1</c:f>
              <c:strCache>
                <c:ptCount val="1"/>
                <c:pt idx="0">
                  <c:v>šk.r.2021/2022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(graf!$A$2,graf!$A$4,graf!$A$6,graf!$A$8)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(graf!$D$2,graf!$D$4,graf!$D$6,graf!$D$8)</c:f>
              <c:numCache>
                <c:formatCode>General</c:formatCode>
                <c:ptCount val="4"/>
                <c:pt idx="0">
                  <c:v>344321</c:v>
                </c:pt>
                <c:pt idx="1">
                  <c:v>525269</c:v>
                </c:pt>
                <c:pt idx="2">
                  <c:v>407971</c:v>
                </c:pt>
                <c:pt idx="3">
                  <c:v>360883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1A28-48B0-89B5-8AFC8C6DAEC7}"/>
            </c:ext>
          </c:extLst>
        </c:ser>
        <c:ser>
          <c:idx val="3"/>
          <c:order val="3"/>
          <c:tx>
            <c:strRef>
              <c:f>graf!$E$1</c:f>
              <c:strCache>
                <c:ptCount val="1"/>
                <c:pt idx="0">
                  <c:v>šk.r.2022/2023</c:v>
                </c:pt>
              </c:strCache>
            </c:strRef>
          </c:tx>
          <c:spPr>
            <a:solidFill>
              <a:srgbClr val="4CA5AE"/>
            </a:solidFill>
            <a:ln>
              <a:noFill/>
            </a:ln>
            <a:effectLst/>
          </c:spPr>
          <c:invertIfNegative val="0"/>
          <c:cat>
            <c:strRef>
              <c:f>(graf!$A$2,graf!$A$4,graf!$A$6,graf!$A$8)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(graf!$E$2,graf!$E$4,graf!$E$6,graf!$E$8)</c:f>
              <c:numCache>
                <c:formatCode>General</c:formatCode>
                <c:ptCount val="4"/>
                <c:pt idx="0">
                  <c:v>352119</c:v>
                </c:pt>
                <c:pt idx="1">
                  <c:v>547716</c:v>
                </c:pt>
                <c:pt idx="2">
                  <c:v>425416</c:v>
                </c:pt>
                <c:pt idx="3">
                  <c:v>373594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1A28-48B0-89B5-8AFC8C6DAEC7}"/>
            </c:ext>
          </c:extLst>
        </c:ser>
        <c:ser>
          <c:idx val="4"/>
          <c:order val="4"/>
          <c:tx>
            <c:strRef>
              <c:f>graf!$F$1</c:f>
              <c:strCache>
                <c:ptCount val="1"/>
                <c:pt idx="0">
                  <c:v>šk.r.2023/2024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(graf!$A$2,graf!$A$4,graf!$A$6,graf!$A$8)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(graf!$F$2,graf!$F$4,graf!$F$6,graf!$F$8)</c:f>
              <c:numCache>
                <c:formatCode>General</c:formatCode>
                <c:ptCount val="4"/>
                <c:pt idx="0">
                  <c:v>347083</c:v>
                </c:pt>
                <c:pt idx="1">
                  <c:v>549113</c:v>
                </c:pt>
                <c:pt idx="2">
                  <c:v>414414</c:v>
                </c:pt>
                <c:pt idx="3">
                  <c:v>389760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1A28-48B0-89B5-8AFC8C6DAEC7}"/>
            </c:ext>
          </c:extLst>
        </c:ser>
        <c:ser>
          <c:idx val="5"/>
          <c:order val="5"/>
          <c:tx>
            <c:strRef>
              <c:f>graf!$G$1</c:f>
              <c:strCache>
                <c:ptCount val="1"/>
                <c:pt idx="0">
                  <c:v>šk.r.2024/2025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(graf!$A$2,graf!$A$4,graf!$A$6,graf!$A$8)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(graf!$G$2,graf!$G$4,graf!$G$6,graf!$G$8)</c:f>
              <c:numCache>
                <c:formatCode>General</c:formatCode>
                <c:ptCount val="4"/>
                <c:pt idx="0">
                  <c:v>342502</c:v>
                </c:pt>
                <c:pt idx="1">
                  <c:v>557861</c:v>
                </c:pt>
                <c:pt idx="2">
                  <c:v>405224</c:v>
                </c:pt>
                <c:pt idx="3">
                  <c:v>403872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1A28-48B0-89B5-8AFC8C6DAE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7402064"/>
        <c:axId val="797409264"/>
      </c:barChart>
      <c:catAx>
        <c:axId val="79740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97409264"/>
        <c:crosses val="autoZero"/>
        <c:auto val="1"/>
        <c:lblAlgn val="ctr"/>
        <c:lblOffset val="100"/>
        <c:noMultiLvlLbl val="0"/>
      </c:catAx>
      <c:valAx>
        <c:axId val="797409264"/>
        <c:scaling>
          <c:orientation val="minMax"/>
          <c:min val="2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9740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Soukromé</a:t>
            </a:r>
            <a:r>
              <a:rPr lang="cs-CZ" baseline="0"/>
              <a:t> školy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graf!$B$1</c:f>
              <c:strCache>
                <c:ptCount val="1"/>
                <c:pt idx="0">
                  <c:v>šk.r.2019/2020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(graf!$A$3,graf!$A$5,graf!$A$7,graf!$A$9)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(graf!$B$3,graf!$B$5,graf!$B$7,graf!$B$9)</c:f>
              <c:numCache>
                <c:formatCode>General</c:formatCode>
                <c:ptCount val="4"/>
                <c:pt idx="0">
                  <c:v>12859</c:v>
                </c:pt>
                <c:pt idx="1">
                  <c:v>13118</c:v>
                </c:pt>
                <c:pt idx="2">
                  <c:v>4834</c:v>
                </c:pt>
                <c:pt idx="3">
                  <c:v>50708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90-4B4A-89DE-A79578190201}"/>
            </c:ext>
          </c:extLst>
        </c:ser>
        <c:ser>
          <c:idx val="1"/>
          <c:order val="1"/>
          <c:tx>
            <c:strRef>
              <c:f>graf!$C$1</c:f>
              <c:strCache>
                <c:ptCount val="1"/>
                <c:pt idx="0">
                  <c:v>šk.r.2020/2021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(graf!$A$3,graf!$A$5,graf!$A$7,graf!$A$9)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(graf!$C$3,graf!$C$5,graf!$C$7,graf!$C$9)</c:f>
              <c:numCache>
                <c:formatCode>General</c:formatCode>
                <c:ptCount val="4"/>
                <c:pt idx="0">
                  <c:v>12889</c:v>
                </c:pt>
                <c:pt idx="1">
                  <c:v>14181</c:v>
                </c:pt>
                <c:pt idx="2">
                  <c:v>5678</c:v>
                </c:pt>
                <c:pt idx="3">
                  <c:v>52949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FE90-4B4A-89DE-A79578190201}"/>
            </c:ext>
          </c:extLst>
        </c:ser>
        <c:ser>
          <c:idx val="2"/>
          <c:order val="2"/>
          <c:tx>
            <c:strRef>
              <c:f>graf!$D$1</c:f>
              <c:strCache>
                <c:ptCount val="1"/>
                <c:pt idx="0">
                  <c:v>šk.r.2021/2022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(graf!$A$3,graf!$A$5,graf!$A$7,graf!$A$9)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(graf!$D$3,graf!$D$5,graf!$D$7,graf!$D$9)</c:f>
              <c:numCache>
                <c:formatCode>General</c:formatCode>
                <c:ptCount val="4"/>
                <c:pt idx="0">
                  <c:v>13917</c:v>
                </c:pt>
                <c:pt idx="1">
                  <c:v>15571</c:v>
                </c:pt>
                <c:pt idx="2">
                  <c:v>6697</c:v>
                </c:pt>
                <c:pt idx="3">
                  <c:v>56501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FE90-4B4A-89DE-A79578190201}"/>
            </c:ext>
          </c:extLst>
        </c:ser>
        <c:ser>
          <c:idx val="3"/>
          <c:order val="3"/>
          <c:tx>
            <c:strRef>
              <c:f>graf!$E$1</c:f>
              <c:strCache>
                <c:ptCount val="1"/>
                <c:pt idx="0">
                  <c:v>šk.r.2022/2023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(graf!$A$3,graf!$A$5,graf!$A$7,graf!$A$9)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(graf!$E$3,graf!$E$5,graf!$E$7,graf!$E$9)</c:f>
              <c:numCache>
                <c:formatCode>General</c:formatCode>
                <c:ptCount val="4"/>
                <c:pt idx="0">
                  <c:v>14782</c:v>
                </c:pt>
                <c:pt idx="1">
                  <c:v>17266</c:v>
                </c:pt>
                <c:pt idx="2">
                  <c:v>8012</c:v>
                </c:pt>
                <c:pt idx="3">
                  <c:v>60873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FE90-4B4A-89DE-A79578190201}"/>
            </c:ext>
          </c:extLst>
        </c:ser>
        <c:ser>
          <c:idx val="4"/>
          <c:order val="4"/>
          <c:tx>
            <c:strRef>
              <c:f>graf!$F$1</c:f>
              <c:strCache>
                <c:ptCount val="1"/>
                <c:pt idx="0">
                  <c:v>šk.r.2023/2024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(graf!$A$3,graf!$A$5,graf!$A$7,graf!$A$9)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(graf!$F$3,graf!$F$5,graf!$F$7,graf!$F$9)</c:f>
              <c:numCache>
                <c:formatCode>General</c:formatCode>
                <c:ptCount val="4"/>
                <c:pt idx="0">
                  <c:v>15106</c:v>
                </c:pt>
                <c:pt idx="1">
                  <c:v>18481</c:v>
                </c:pt>
                <c:pt idx="2">
                  <c:v>8967</c:v>
                </c:pt>
                <c:pt idx="3">
                  <c:v>65688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FE90-4B4A-89DE-A79578190201}"/>
            </c:ext>
          </c:extLst>
        </c:ser>
        <c:ser>
          <c:idx val="5"/>
          <c:order val="5"/>
          <c:tx>
            <c:strRef>
              <c:f>graf!$G$1</c:f>
              <c:strCache>
                <c:ptCount val="1"/>
                <c:pt idx="0">
                  <c:v>šk.r.2024/2025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(graf!$A$3,graf!$A$5,graf!$A$7,graf!$A$9)</c:f>
              <c:strCache>
                <c:ptCount val="4"/>
                <c:pt idx="0">
                  <c:v>Mateřské školy</c:v>
                </c:pt>
                <c:pt idx="1">
                  <c:v>Základní školy 1.stupeň</c:v>
                </c:pt>
                <c:pt idx="2">
                  <c:v>Základní školy 2.stupeň</c:v>
                </c:pt>
                <c:pt idx="3">
                  <c:v>Střední školy</c:v>
                </c:pt>
              </c:strCache>
              <c:extLst/>
            </c:strRef>
          </c:cat>
          <c:val>
            <c:numRef>
              <c:f>(graf!$G$3,graf!$G$5,graf!$G$7,graf!$G$9)</c:f>
              <c:numCache>
                <c:formatCode>General</c:formatCode>
                <c:ptCount val="4"/>
                <c:pt idx="0">
                  <c:v>15552</c:v>
                </c:pt>
                <c:pt idx="1">
                  <c:v>19942</c:v>
                </c:pt>
                <c:pt idx="2">
                  <c:v>9905</c:v>
                </c:pt>
                <c:pt idx="3">
                  <c:v>69805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FE90-4B4A-89DE-A79578190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7402064"/>
        <c:axId val="797409264"/>
      </c:barChart>
      <c:catAx>
        <c:axId val="79740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97409264"/>
        <c:crosses val="autoZero"/>
        <c:auto val="1"/>
        <c:lblAlgn val="ctr"/>
        <c:lblOffset val="100"/>
        <c:noMultiLvlLbl val="0"/>
      </c:catAx>
      <c:valAx>
        <c:axId val="797409264"/>
        <c:scaling>
          <c:orientation val="minMax"/>
          <c:max val="7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9740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36F24-98D0-408F-9016-548FB5F5925D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B9823-54DA-4600-9038-E7743D1917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751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DB9823-54DA-4600-9038-E7743D19179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0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80462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667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07617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0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78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3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71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089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1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smt.gov.cz/dokumenty/vestnik-msmt-2-2025" TargetMode="External"/><Relationship Id="rId2" Type="http://schemas.openxmlformats.org/officeDocument/2006/relationships/hyperlink" Target="https://msmt.gov.cz/dokumenty/vestnik-msmt-1-20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gov.cz/vestniky/vidaawt/" TargetMode="External"/><Relationship Id="rId5" Type="http://schemas.openxmlformats.org/officeDocument/2006/relationships/hyperlink" Target="https://msmt.gov.cz/dokumenty/vestniky" TargetMode="External"/><Relationship Id="rId4" Type="http://schemas.openxmlformats.org/officeDocument/2006/relationships/hyperlink" Target="https://msmt.gov.cz/dokumenty/vestnik-msmt-3-2025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p.cz/sqw/text/tiskt.sqw?O=9&amp;CT=829&amp;CT1=0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smt.gov.cz/vzdelavani/skolstvi-v-cr/ekonomika-skolstvi/financovani-regionalniho-skolstvi-uzemnich-samospravnych-2" TargetMode="External"/><Relationship Id="rId2" Type="http://schemas.openxmlformats.org/officeDocument/2006/relationships/hyperlink" Target="https://sberdat.uiv.cz/logi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2467992"/>
          </a:xfrm>
        </p:spPr>
        <p:txBody>
          <a:bodyPr/>
          <a:lstStyle/>
          <a:p>
            <a:r>
              <a:rPr lang="cs-CZ" cap="all">
                <a:latin typeface="Calibri"/>
                <a:cs typeface="Calibri"/>
              </a:rPr>
              <a:t>seminář k problematice financování škol a školských zařízení zřizovaných obcemi a dobrovolnými svazky obcí  </a:t>
            </a:r>
            <a:br>
              <a:rPr lang="cs-CZ" cap="all">
                <a:latin typeface="Calibri"/>
                <a:cs typeface="Calibri"/>
              </a:rPr>
            </a:br>
            <a:br>
              <a:rPr lang="cs-CZ" cap="all">
                <a:latin typeface="Calibri"/>
                <a:cs typeface="Calibri"/>
              </a:rPr>
            </a:br>
            <a:endParaRPr lang="cs-CZ" sz="28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cs-CZ">
                <a:latin typeface="Calibri"/>
                <a:cs typeface="Calibri"/>
              </a:rPr>
              <a:t>19. BŘEZNA 2025</a:t>
            </a:r>
          </a:p>
          <a:p>
            <a:endParaRPr lang="cs-CZ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937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50991-2CD8-80EC-58D6-A8940B13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ea typeface="Calibri"/>
                <a:cs typeface="Calibri"/>
              </a:rPr>
              <a:t>rozpis rozpočtu pro rok 2025 v oblasti nepedagogické práce ve školách</a:t>
            </a:r>
            <a:br>
              <a:rPr lang="cs-CZ"/>
            </a:b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2BBFEC-31BE-6C59-AECC-A187BDE61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10</a:t>
            </a:fld>
            <a:endParaRPr lang="cs-CZ"/>
          </a:p>
        </p:txBody>
      </p:sp>
      <p:graphicFrame>
        <p:nvGraphicFramePr>
          <p:cNvPr id="3" name="Zástupný obsah 4">
            <a:extLst>
              <a:ext uri="{FF2B5EF4-FFF2-40B4-BE49-F238E27FC236}">
                <a16:creationId xmlns:a16="http://schemas.microsoft.com/office/drawing/2014/main" id="{17F082D6-6A01-C132-735B-D414AB9721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64055" y="2409508"/>
          <a:ext cx="3856222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889">
                  <a:extLst>
                    <a:ext uri="{9D8B030D-6E8A-4147-A177-3AD203B41FA5}">
                      <a16:colId xmlns:a16="http://schemas.microsoft.com/office/drawing/2014/main" val="753023680"/>
                    </a:ext>
                  </a:extLst>
                </a:gridCol>
                <a:gridCol w="1307230">
                  <a:extLst>
                    <a:ext uri="{9D8B030D-6E8A-4147-A177-3AD203B41FA5}">
                      <a16:colId xmlns:a16="http://schemas.microsoft.com/office/drawing/2014/main" val="4267682861"/>
                    </a:ext>
                  </a:extLst>
                </a:gridCol>
                <a:gridCol w="1475103">
                  <a:extLst>
                    <a:ext uri="{9D8B030D-6E8A-4147-A177-3AD203B41FA5}">
                      <a16:colId xmlns:a16="http://schemas.microsoft.com/office/drawing/2014/main" val="2838627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Skupina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Platová třída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Výše zaručeného platu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920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1. až 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20 800 Kč</a:t>
                      </a:r>
                      <a:r>
                        <a:rPr lang="cs-CZ" baseline="30000"/>
                        <a:t>*)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3552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/>
                        <a:t>3. až 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24 960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0531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/>
                        <a:t>6. až 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29 120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3701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/>
                        <a:t>10. až 16.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33 280 Kč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9147020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E9E2CAB9-6C0E-8BBC-B4C1-0DE1FB5F1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00" y="2148296"/>
            <a:ext cx="6339453" cy="292018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88F85AB-93DF-5597-9B71-4E219F8AD52D}"/>
              </a:ext>
            </a:extLst>
          </p:cNvPr>
          <p:cNvSpPr txBox="1"/>
          <p:nvPr/>
        </p:nvSpPr>
        <p:spPr>
          <a:xfrm>
            <a:off x="9921415" y="4798027"/>
            <a:ext cx="1501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baseline="30000"/>
              <a:t>*)</a:t>
            </a:r>
            <a:r>
              <a:rPr lang="cs-CZ" sz="1400" i="1"/>
              <a:t> minimální mzda</a:t>
            </a:r>
          </a:p>
        </p:txBody>
      </p:sp>
    </p:spTree>
    <p:extLst>
      <p:ext uri="{BB962C8B-B14F-4D97-AF65-F5344CB8AC3E}">
        <p14:creationId xmlns:p14="http://schemas.microsoft.com/office/powerpoint/2010/main" val="1156331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DB87F-DFEE-EF78-1F44-58AF71BD0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2FB65-2E7B-E51C-AEA9-6A01FC26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Platové zařazení nepedagogických zaměstnanců k 30.9.2024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2331964-5EA4-D374-3673-24AC2677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9A4D3B4-3460-1DD9-849B-18412CF78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84" y="2092305"/>
            <a:ext cx="11574229" cy="289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33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46F0D-FAC1-7FFD-B146-6B109C484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Počet zaměstnanců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D12CF5-F495-1E90-7D59-5A5CE080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Počet zaměstnanců je orientační ukazatel – </a:t>
            </a:r>
            <a:r>
              <a:rPr lang="cs-CZ" b="1"/>
              <a:t>Čl. V odst. 1 směrnice MŠMT</a:t>
            </a:r>
            <a:r>
              <a:rPr lang="cs-CZ"/>
              <a:t> č.j. MSMT-12077/2024 </a:t>
            </a:r>
            <a:br>
              <a:rPr lang="cs-CZ"/>
            </a:br>
            <a:r>
              <a:rPr lang="cs-CZ"/>
              <a:t>ze dne 16. září 2024 o závazných zásadách pro rozpisy a návrhy rozpisů finančních prostředků státního rozpočtu krajskými úřady a obecními úřady obcí s rozšířenou působnost.</a:t>
            </a:r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pPr algn="just"/>
            <a:r>
              <a:rPr lang="cs-CZ"/>
              <a:t>Počet zaměstnanců tak má informační charakter. </a:t>
            </a:r>
          </a:p>
          <a:p>
            <a:pPr algn="just"/>
            <a:r>
              <a:rPr lang="cs-CZ"/>
              <a:t>Jedná se o údaj, který uvádí, na kolik zaměstnanců jsou finanční prostředky na platy normovány. </a:t>
            </a:r>
          </a:p>
          <a:p>
            <a:pPr algn="just"/>
            <a:r>
              <a:rPr lang="cs-CZ"/>
              <a:t>Stejně jako v předchozích letech zůstává na rozhodnutí ředitele školy a školského zařízení (jako zaměstnavatele), jakým způsobem bude normativně přidělený objem finančních prostředků na platy rozdělen mezi jednotlivé pedagogické pracovníky a nepedagogické zaměstnance 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A6FE16-F458-DFD1-1ABB-DA37AE18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BAB84F4-7FF9-9602-2197-1700CA097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849" y="2830873"/>
            <a:ext cx="8853099" cy="136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665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181AE-98A4-403F-B817-7443DF520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Kritéria pro úpravu rezervy přímých výdajů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EEBF3B-7F00-4A0D-967A-033E717ED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013"/>
            <a:ext cx="10515600" cy="461288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b="1"/>
              <a:t>Kritéria – bez žádosti dle údajů MŠMT</a:t>
            </a:r>
          </a:p>
          <a:p>
            <a:pPr lvl="2"/>
            <a:r>
              <a:rPr lang="cs-CZ"/>
              <a:t>kritérium II.1 – změna v platových poměrech schválená vládou a současné navýšení rozpočtu MŠMT</a:t>
            </a:r>
          </a:p>
          <a:p>
            <a:pPr lvl="2"/>
            <a:r>
              <a:rPr lang="cs-CZ"/>
              <a:t>kritérium II.2 – ukončování středního vzdělávání maturitní zkouškou v podzimním zkušebním období</a:t>
            </a:r>
          </a:p>
          <a:p>
            <a:pPr lvl="2"/>
            <a:r>
              <a:rPr lang="cs-CZ"/>
              <a:t>kritérium II.3 – vláda v průběhu kalendářního roku 2025 zvýší rozpočet kapitoly MŠMT pro oblast nepedagogické práce ve školách a školských zařízeních</a:t>
            </a:r>
          </a:p>
          <a:p>
            <a:pPr lvl="2"/>
            <a:endParaRPr lang="cs-CZ"/>
          </a:p>
          <a:p>
            <a:pPr>
              <a:spcAft>
                <a:spcPts val="600"/>
              </a:spcAft>
            </a:pPr>
            <a:r>
              <a:rPr lang="cs-CZ" b="1"/>
              <a:t>Kritéria – na základě žádosti</a:t>
            </a:r>
          </a:p>
          <a:p>
            <a:pPr lvl="2"/>
            <a:r>
              <a:rPr lang="cs-CZ"/>
              <a:t>kritérium II.4 – výdaje v souvislosti s uplatněním ustanovení zákona č. 67/2022 Sb. </a:t>
            </a:r>
          </a:p>
          <a:p>
            <a:pPr lvl="2"/>
            <a:r>
              <a:rPr lang="cs-CZ"/>
              <a:t>kritérium II.5 – podpůrná opatření</a:t>
            </a:r>
          </a:p>
          <a:p>
            <a:pPr lvl="2"/>
            <a:r>
              <a:rPr lang="cs-CZ"/>
              <a:t>kritérium II.6 – noví pedagogové ve školách a školních družinách od 1. 9. </a:t>
            </a:r>
          </a:p>
          <a:p>
            <a:pPr lvl="2"/>
            <a:r>
              <a:rPr lang="cs-CZ"/>
              <a:t>kritérium II.7 – jazyková příprava dětí a žáků cizinců v základních (vč. PT) a středních školách</a:t>
            </a:r>
          </a:p>
          <a:p>
            <a:pPr lvl="2"/>
            <a:endParaRPr lang="cs-CZ"/>
          </a:p>
          <a:p>
            <a:pPr>
              <a:spcAft>
                <a:spcPts val="600"/>
              </a:spcAft>
            </a:pPr>
            <a:r>
              <a:rPr lang="cs-CZ" b="1"/>
              <a:t>Přesuny mezi ukazateli – na základě žádosti</a:t>
            </a:r>
          </a:p>
          <a:p>
            <a:pPr lvl="2"/>
            <a:r>
              <a:rPr lang="cs-CZ"/>
              <a:t>kritérium II.8 – přesuny mezi platy a OON </a:t>
            </a:r>
          </a:p>
          <a:p>
            <a:pPr lvl="2"/>
            <a:r>
              <a:rPr lang="cs-CZ"/>
              <a:t>kritérium II.9 – přesuny z ONIV do platů (pouze z důvodu ŘO a SO)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82C970-E244-40FD-B5CD-6F870444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193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65502-A25F-7465-C57B-558A511C3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termínů pro krajské úřady v roce 2025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ACE28F0-1AAE-778D-35B8-159D19AB68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30155" y="1897628"/>
          <a:ext cx="10331690" cy="2166969"/>
        </p:xfrm>
        <a:graphic>
          <a:graphicData uri="http://schemas.openxmlformats.org/drawingml/2006/table">
            <a:tbl>
              <a:tblPr firstRow="1" firstCol="1" bandRow="1"/>
              <a:tblGrid>
                <a:gridCol w="1840247">
                  <a:extLst>
                    <a:ext uri="{9D8B030D-6E8A-4147-A177-3AD203B41FA5}">
                      <a16:colId xmlns:a16="http://schemas.microsoft.com/office/drawing/2014/main" val="703985936"/>
                    </a:ext>
                  </a:extLst>
                </a:gridCol>
                <a:gridCol w="8491443">
                  <a:extLst>
                    <a:ext uri="{9D8B030D-6E8A-4147-A177-3AD203B41FA5}">
                      <a16:colId xmlns:a16="http://schemas.microsoft.com/office/drawing/2014/main" val="4085343219"/>
                    </a:ext>
                  </a:extLst>
                </a:gridCol>
              </a:tblGrid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21. 3. 2025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krajská metodika rozpisu přímých výdajů a krajské normativy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718441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30. 4. 2025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tabulka „Přehled rozpisu rozpočtu RgŠ ÚSC 2025“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306699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2. 6. 2025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přesuny mezi závaznými ukazateli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325877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vyčíslení potřeby podle kritérií II.4) – II.9)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3072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1. 9. 2025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zaslání požadavků na doplnění normativů pro VOŠ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347155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17. 10. 2025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přesuny mezi závaznými ukazateli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929524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vyčíslení potřeby podle kritérií II.4) – II.9)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844125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1462BC9-54D1-567F-6C73-2162E29D6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52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20E38-C6CB-2CF7-4689-26CEFC22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Věstník MŠMT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849E87-5F7E-E329-6774-15B3772B4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8" y="1825625"/>
            <a:ext cx="10599817" cy="4351338"/>
          </a:xfrm>
        </p:spPr>
        <p:txBody>
          <a:bodyPr/>
          <a:lstStyle/>
          <a:p>
            <a:r>
              <a:rPr lang="cs-CZ"/>
              <a:t>S ohledem na postupující digitalizaci agend státu je Věstník Ministerstva školství, mládeže a tělovýchovy od 1. ledna 2025 vydáván pouze v digitální podobě. </a:t>
            </a:r>
          </a:p>
          <a:p>
            <a:r>
              <a:rPr lang="cs-CZ"/>
              <a:t>Na uvedených odkazech je možné si jednotlivá vydání bezplatně stáhnout k dalšímu využití.</a:t>
            </a:r>
          </a:p>
          <a:p>
            <a:endParaRPr lang="cs-CZ" b="0" i="0">
              <a:solidFill>
                <a:srgbClr val="4C4C4C"/>
              </a:solidFill>
              <a:effectLst/>
              <a:latin typeface="+mj-lt"/>
            </a:endParaRPr>
          </a:p>
          <a:p>
            <a:r>
              <a:rPr lang="cs-CZ" b="0" i="0">
                <a:effectLst/>
                <a:latin typeface="+mj-lt"/>
              </a:rPr>
              <a:t>Věstníky zveřejněné v roce 2025</a:t>
            </a:r>
            <a:endParaRPr lang="cs-CZ">
              <a:latin typeface="+mj-lt"/>
            </a:endParaRPr>
          </a:p>
          <a:p>
            <a:pPr lvl="2"/>
            <a:r>
              <a:rPr lang="cs-CZ">
                <a:hlinkClick r:id="rId2"/>
              </a:rPr>
              <a:t>VĚSTNÍK MŠMT 1/2025, MŠMT ČR</a:t>
            </a:r>
            <a:r>
              <a:rPr lang="cs-CZ"/>
              <a:t> (psychologové/speciální pedagogové, adaptační a integrační aktivity)</a:t>
            </a:r>
            <a:endParaRPr lang="cs-CZ" b="0" i="0">
              <a:solidFill>
                <a:srgbClr val="4C4C4C"/>
              </a:solidFill>
              <a:effectLst/>
              <a:latin typeface="+mj-lt"/>
            </a:endParaRPr>
          </a:p>
          <a:p>
            <a:pPr lvl="2"/>
            <a:r>
              <a:rPr lang="cs-CZ">
                <a:hlinkClick r:id="rId3"/>
              </a:rPr>
              <a:t>VĚSTNÍK MŠMT 2/2025, MŠMT ČR</a:t>
            </a:r>
            <a:r>
              <a:rPr lang="cs-CZ"/>
              <a:t> (</a:t>
            </a:r>
            <a:r>
              <a:rPr lang="cs-CZ" err="1"/>
              <a:t>RgŠ</a:t>
            </a:r>
            <a:r>
              <a:rPr lang="cs-CZ"/>
              <a:t> ÚSC - normativy, kritéria)</a:t>
            </a:r>
            <a:endParaRPr lang="cs-CZ" b="0" i="0">
              <a:solidFill>
                <a:srgbClr val="4C4C4C"/>
              </a:solidFill>
              <a:effectLst/>
              <a:latin typeface="+mj-lt"/>
            </a:endParaRPr>
          </a:p>
          <a:p>
            <a:pPr lvl="2"/>
            <a:r>
              <a:rPr lang="cs-CZ">
                <a:hlinkClick r:id="rId4"/>
              </a:rPr>
              <a:t>VĚSTNÍK MŠMT 3/2025, MŠMT ČR</a:t>
            </a:r>
            <a:r>
              <a:rPr lang="cs-CZ"/>
              <a:t> (provázející učitelé)</a:t>
            </a:r>
            <a:endParaRPr lang="cs-CZ" b="0" i="0">
              <a:solidFill>
                <a:srgbClr val="4C4C4C"/>
              </a:solidFill>
              <a:effectLst/>
              <a:latin typeface="+mj-lt"/>
            </a:endParaRPr>
          </a:p>
          <a:p>
            <a:endParaRPr lang="cs-CZ" b="0" i="0">
              <a:solidFill>
                <a:srgbClr val="4C4C4C"/>
              </a:solidFill>
              <a:effectLst/>
              <a:latin typeface="+mj-lt"/>
            </a:endParaRPr>
          </a:p>
          <a:p>
            <a:r>
              <a:rPr lang="cs-CZ" b="0" i="0">
                <a:effectLst/>
                <a:latin typeface="+mj-lt"/>
              </a:rPr>
              <a:t>Zveřejňován je na:</a:t>
            </a:r>
          </a:p>
          <a:p>
            <a:pPr lvl="2"/>
            <a:r>
              <a:rPr lang="cs-CZ" b="0" i="0">
                <a:effectLst/>
                <a:latin typeface="+mj-lt"/>
              </a:rPr>
              <a:t>webových stránkách Ministerstva školství, mládeže a tělovýchovy </a:t>
            </a:r>
            <a:r>
              <a:rPr lang="cs-CZ" b="0" i="0" u="sng">
                <a:solidFill>
                  <a:srgbClr val="206875"/>
                </a:solidFill>
                <a:effectLst/>
                <a:latin typeface="+mj-lt"/>
                <a:hlinkClick r:id="rId5"/>
              </a:rPr>
              <a:t>Věstníky MŠMT, MŠMT ČR</a:t>
            </a:r>
            <a:r>
              <a:rPr lang="cs-CZ" b="0" i="0">
                <a:solidFill>
                  <a:srgbClr val="4C4C4C"/>
                </a:solidFill>
                <a:effectLst/>
                <a:latin typeface="+mj-lt"/>
              </a:rPr>
              <a:t> </a:t>
            </a:r>
          </a:p>
          <a:p>
            <a:pPr lvl="2"/>
            <a:r>
              <a:rPr lang="cs-CZ" b="0" i="0">
                <a:effectLst/>
                <a:latin typeface="+mj-lt"/>
              </a:rPr>
              <a:t>Portálu veřejné správy </a:t>
            </a:r>
            <a:r>
              <a:rPr lang="cs-CZ" b="0" i="0" u="sng">
                <a:solidFill>
                  <a:srgbClr val="206875"/>
                </a:solidFill>
                <a:effectLst/>
                <a:latin typeface="+mj-lt"/>
                <a:hlinkClick r:id="rId6"/>
              </a:rPr>
              <a:t>Věstníky - Ministerstvo školství, mládeže a tělovýchovy - gov.cz</a:t>
            </a:r>
            <a:r>
              <a:rPr lang="cs-CZ" b="0" i="0">
                <a:solidFill>
                  <a:srgbClr val="4C4C4C"/>
                </a:solidFill>
                <a:effectLst/>
                <a:latin typeface="+mj-lt"/>
              </a:rPr>
              <a:t> </a:t>
            </a:r>
          </a:p>
          <a:p>
            <a:pPr lvl="2"/>
            <a:endParaRPr lang="cs-CZ">
              <a:solidFill>
                <a:srgbClr val="4C4C4C"/>
              </a:solidFill>
              <a:latin typeface="+mj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25AD0A-73D0-81CF-51B4-052C2D72D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748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BA006-6D74-F0AD-A184-3223953F0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0271F-5DC2-6E48-724D-67A7652CD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Psychologové a speciální pedagogové v základních školách</a:t>
            </a:r>
            <a:br>
              <a:rPr lang="cs-CZ" strike="sngStrike">
                <a:highlight>
                  <a:srgbClr val="FFFF00"/>
                </a:highlight>
              </a:rPr>
            </a:br>
            <a:endParaRPr lang="cs-CZ" strike="sngStrike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1BA6C8-E2BF-823B-227A-66410AD84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/>
          <a:lstStyle/>
          <a:p>
            <a:pPr algn="just"/>
            <a:r>
              <a:rPr lang="cs-CZ"/>
              <a:t>Další finanční prostředky</a:t>
            </a:r>
            <a:r>
              <a:rPr lang="en-US"/>
              <a:t> pro </a:t>
            </a:r>
            <a:r>
              <a:rPr lang="cs-CZ"/>
              <a:t>základní</a:t>
            </a:r>
            <a:r>
              <a:rPr lang="en-US"/>
              <a:t> školy, </a:t>
            </a:r>
            <a:r>
              <a:rPr lang="cs-CZ"/>
              <a:t>které</a:t>
            </a:r>
            <a:r>
              <a:rPr lang="en-US"/>
              <a:t> </a:t>
            </a:r>
            <a:r>
              <a:rPr lang="cs-CZ"/>
              <a:t>měly</a:t>
            </a:r>
            <a:r>
              <a:rPr lang="en-US"/>
              <a:t> v </a:t>
            </a:r>
            <a:r>
              <a:rPr lang="cs-CZ"/>
              <a:t>roce</a:t>
            </a:r>
            <a:r>
              <a:rPr lang="en-US"/>
              <a:t> 2024 </a:t>
            </a:r>
            <a:r>
              <a:rPr lang="cs-CZ"/>
              <a:t>financovány tyto podpůrné pozice </a:t>
            </a:r>
            <a:br>
              <a:rPr lang="cs-CZ"/>
            </a:br>
            <a:r>
              <a:rPr lang="cs-CZ"/>
              <a:t>z OP JAK (přímo nebo sdílené přes PPP)</a:t>
            </a:r>
          </a:p>
          <a:p>
            <a:pPr algn="just"/>
            <a:r>
              <a:rPr lang="cs-CZ"/>
              <a:t>Další finanční prostředky byly poskytnuty na základě § 161 odst. 7 školského zákona</a:t>
            </a:r>
          </a:p>
          <a:p>
            <a:pPr algn="just"/>
            <a:r>
              <a:rPr lang="cs-CZ"/>
              <a:t>Podmínky, kritéria a účel – zveřejněno ve Věstníku MŠMT 1/2025</a:t>
            </a:r>
          </a:p>
          <a:p>
            <a:pPr algn="just"/>
            <a:r>
              <a:rPr lang="cs-CZ"/>
              <a:t>Výše prostředků je jednotlivým školám určena na základě jimi vykázaných údajů, a to v členění rozsahu </a:t>
            </a:r>
            <a:br>
              <a:rPr lang="cs-CZ"/>
            </a:br>
            <a:r>
              <a:rPr lang="cs-CZ"/>
              <a:t>v rámci pracovní smlouvy nebo dohody, v mimořádném šetření v období od 15. 11. 2024 do 1. 12. 2024.</a:t>
            </a:r>
          </a:p>
          <a:p>
            <a:pPr algn="just"/>
            <a:endParaRPr lang="cs-CZ"/>
          </a:p>
          <a:p>
            <a:pPr algn="just"/>
            <a:r>
              <a:rPr lang="cs-CZ"/>
              <a:t>Další finanční prostředky budou právnickým osobám krajskými úřady a MHMP poskytnuty jednorázově nejpozději </a:t>
            </a:r>
            <a:r>
              <a:rPr lang="pl-PL"/>
              <a:t>31. března 2025</a:t>
            </a:r>
          </a:p>
          <a:p>
            <a:pPr algn="just"/>
            <a:r>
              <a:rPr lang="pl-PL"/>
              <a:t>Jedná se o prostředky na celý kalendářní rok 2025</a:t>
            </a:r>
          </a:p>
          <a:p>
            <a:pPr algn="just"/>
            <a:r>
              <a:rPr lang="pl-PL"/>
              <a:t>Účelový znak 33 353</a:t>
            </a:r>
            <a:endParaRPr lang="cs-CZ"/>
          </a:p>
          <a:p>
            <a:pPr algn="just"/>
            <a:r>
              <a:rPr lang="cs-CZ"/>
              <a:t>Rozhodnutí KÚ a MHMP byla odeslána 24. února 2025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1918BC-EE8B-01FB-F6A5-656CBDAA0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563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2BCED-5D17-4969-5E25-43FDE3C1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adaptační a integrační aktivity ve školách</a:t>
            </a:r>
            <a:br>
              <a:rPr lang="cs-CZ" strike="sngStrike">
                <a:highlight>
                  <a:srgbClr val="FFFF00"/>
                </a:highlight>
              </a:rPr>
            </a:br>
            <a:endParaRPr lang="cs-CZ" strike="sngStrike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104A30-7ED1-1BEA-8401-DB0F91A9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/>
          <a:lstStyle/>
          <a:p>
            <a:pPr algn="just"/>
            <a:r>
              <a:rPr lang="cs-CZ"/>
              <a:t>Další finanční prostředky na </a:t>
            </a:r>
            <a:r>
              <a:rPr lang="cs-CZ" b="1"/>
              <a:t>období leden až červen 2025 </a:t>
            </a:r>
            <a:r>
              <a:rPr lang="cs-CZ"/>
              <a:t>pro mateřské, základní a střední školy a konzervatoře na zajištění adaptačních a integračních aktivit</a:t>
            </a:r>
          </a:p>
          <a:p>
            <a:pPr algn="just"/>
            <a:r>
              <a:rPr lang="cs-CZ"/>
              <a:t>Další finanční prostředky byly poskytnuty na základě § 161 odst. 7 školského zákona</a:t>
            </a:r>
          </a:p>
          <a:p>
            <a:pPr algn="just"/>
            <a:r>
              <a:rPr lang="cs-CZ"/>
              <a:t>Podmínky, kritéria a účel – zveřejněno ve Věstníku MŠMT 1/2025</a:t>
            </a:r>
          </a:p>
          <a:p>
            <a:pPr algn="just"/>
            <a:r>
              <a:rPr lang="cs-CZ"/>
              <a:t>Údaje o počtu ukrajinských dětí a žáků z příslušných výkazů k 30. září 2024</a:t>
            </a:r>
          </a:p>
          <a:p>
            <a:pPr algn="just"/>
            <a:endParaRPr lang="en-US"/>
          </a:p>
          <a:p>
            <a:pPr algn="just"/>
            <a:r>
              <a:rPr lang="cs-CZ"/>
              <a:t>Další finanční prostředky budou právnickým osobám krajskými úřady a MHMP poskytnuty jednorázově nejpozději </a:t>
            </a:r>
            <a:r>
              <a:rPr lang="pl-PL"/>
              <a:t>18. dubna 2025</a:t>
            </a:r>
          </a:p>
          <a:p>
            <a:pPr algn="just"/>
            <a:r>
              <a:rPr lang="pl-PL"/>
              <a:t>Účelový znak 33 095</a:t>
            </a:r>
            <a:endParaRPr lang="cs-CZ"/>
          </a:p>
          <a:p>
            <a:pPr algn="just"/>
            <a:r>
              <a:rPr lang="cs-CZ"/>
              <a:t>Rozhodnutí KÚ a MHMP byla odeslána 18. února 2025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F9AF81-252F-F81B-BA68-36838DBF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00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5E9CD-1D78-BDB1-825B-BB56400F4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473346-7762-CC6D-51F7-2D678F367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Provázející učitelé a zajištění pedagogických praxí</a:t>
            </a:r>
            <a:endParaRPr lang="cs-CZ" strike="sngStrik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BB617C-78F1-700A-3A84-469771C07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/>
          <a:lstStyle/>
          <a:p>
            <a:pPr algn="just"/>
            <a:r>
              <a:rPr lang="cs-CZ"/>
              <a:t>Další finanční prostředky pro</a:t>
            </a:r>
            <a:r>
              <a:rPr lang="en-US"/>
              <a:t> </a:t>
            </a:r>
            <a:r>
              <a:rPr lang="cs-CZ"/>
              <a:t>mateřské, základní a střední školy na financování provázejících učitelů </a:t>
            </a:r>
            <a:br>
              <a:rPr lang="cs-CZ"/>
            </a:br>
            <a:r>
              <a:rPr lang="cs-CZ"/>
              <a:t>a zajištění pedagogických praxí v návaznosti na vyhlášení pokusného ověřování Systém podpory provázejících učitelů s cílem zvyšování kvality pedagogických praxí budoucích učitelů</a:t>
            </a:r>
          </a:p>
          <a:p>
            <a:pPr algn="just"/>
            <a:r>
              <a:rPr lang="cs-CZ"/>
              <a:t>Další finanční prostředky budou poskytnuty na základě § 161 odst. 7 školského zákona</a:t>
            </a:r>
          </a:p>
          <a:p>
            <a:pPr algn="just"/>
            <a:r>
              <a:rPr lang="cs-CZ"/>
              <a:t>Podmínky, kritéria a účel – zveřejněno ve Věstníku MŠMT 3/2025</a:t>
            </a:r>
          </a:p>
          <a:p>
            <a:pPr algn="just"/>
            <a:endParaRPr lang="cs-CZ"/>
          </a:p>
          <a:p>
            <a:pPr algn="just"/>
            <a:r>
              <a:rPr lang="cs-CZ"/>
              <a:t>Další finanční prostředky budou právnickým osobám krajskými úřady a MHMP poskytnuty jednorázově nejpozději 30. dubna 2025</a:t>
            </a:r>
            <a:endParaRPr lang="pl-PL"/>
          </a:p>
          <a:p>
            <a:pPr algn="just"/>
            <a:r>
              <a:rPr lang="pl-PL"/>
              <a:t>Účelový znak </a:t>
            </a:r>
            <a:r>
              <a:rPr lang="cs-CZ"/>
              <a:t>33 351</a:t>
            </a:r>
          </a:p>
          <a:p>
            <a:pPr algn="just"/>
            <a:r>
              <a:rPr lang="cs-CZ"/>
              <a:t>Rozhodnutí KÚ a MHMP byla odeslána 20. března 2025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A3D50A-911B-A5BC-A5CD-3A7DCE421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652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88EE6-C978-F48A-44D0-ABDAE8D75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Výkaznictví – mateřské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A41C84-DBB4-1F88-4F6F-1B8ACACD9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Zatímco pro základní a střední školy je předávání individuálních údajů o žácích do databáze MŠMT již dlouho povinné, mateřské školy zatím předávaly pouze standardní statistické výkazy. </a:t>
            </a: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Novela vyhlášky č. 364/2005 o dokumentaci škol a školských zařízení zavádí povinnost předávat individuální údaje o dětech i pro mateřské školy, a to od školního roku 2025/2026. </a:t>
            </a: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Na jaře 2023 si mateřské školy mohly poprvé vyzkoušet předávání dat z matrik a funkčnost systému. </a:t>
            </a: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Ověřování s možností dobrovolného zapojení proběhlo již několikrát. </a:t>
            </a:r>
          </a:p>
          <a:p>
            <a:pPr marL="323850" indent="-215900" algn="just"/>
            <a:endParaRPr lang="cs-CZ" sz="1400">
              <a:latin typeface="Calibri Light"/>
              <a:ea typeface="Calibri Light"/>
              <a:cs typeface="Calibri Light"/>
            </a:endParaRPr>
          </a:p>
          <a:p>
            <a:pPr marL="323850" indent="-215900" algn="just"/>
            <a:endParaRPr lang="cs-CZ" sz="1400">
              <a:latin typeface="Calibri Light"/>
              <a:ea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Z cca 5500 mateřských škol, které by měly předávat data, se alespoň (s větším či menším úspěchem na obou serverech) pokusilo o import individuálních dat (soubory </a:t>
            </a:r>
            <a:r>
              <a:rPr lang="cs-CZ" err="1">
                <a:latin typeface="Calibri Light"/>
                <a:ea typeface="Calibri Light"/>
                <a:cs typeface="Calibri Light"/>
              </a:rPr>
              <a:t>xml</a:t>
            </a:r>
            <a:r>
              <a:rPr lang="cs-CZ">
                <a:latin typeface="Calibri Light"/>
                <a:ea typeface="Calibri Light"/>
                <a:cs typeface="Calibri Light"/>
              </a:rPr>
              <a:t>) pouze 651 MŠ.</a:t>
            </a: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Z nich pouze 287 odeslalo data správnímu úřadu (a bylo tedy možno porovnat údaje s výkazem S 1-01).</a:t>
            </a:r>
          </a:p>
          <a:p>
            <a:pPr marL="323850" indent="-215900" algn="just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 algn="just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A0E057-4FCF-2DA8-3BA1-72104B7E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70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BA9FC-24D5-B9BE-3E86-64925D41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A1FBC7-410D-0686-2D0A-7B4473316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Přehled vývoje výkonů v regionálním školství</a:t>
            </a:r>
          </a:p>
          <a:p>
            <a:pPr>
              <a:spcAft>
                <a:spcPts val="600"/>
              </a:spcAft>
            </a:pPr>
            <a:r>
              <a:rPr lang="cs-CZ"/>
              <a:t>Rozpočet </a:t>
            </a:r>
            <a:r>
              <a:rPr lang="cs-CZ" err="1"/>
              <a:t>RgŠ</a:t>
            </a:r>
            <a:r>
              <a:rPr lang="cs-CZ"/>
              <a:t> ÚSC 2025</a:t>
            </a:r>
          </a:p>
          <a:p>
            <a:pPr>
              <a:spcAft>
                <a:spcPts val="600"/>
              </a:spcAft>
            </a:pPr>
            <a:r>
              <a:rPr lang="cs-CZ"/>
              <a:t>Připravované legislativní změny</a:t>
            </a:r>
            <a:endParaRPr lang="cs-CZ">
              <a:cs typeface="Calibri"/>
            </a:endParaRPr>
          </a:p>
          <a:p>
            <a:pPr>
              <a:spcAft>
                <a:spcPts val="600"/>
              </a:spcAft>
            </a:pPr>
            <a:r>
              <a:rPr lang="cs-CZ">
                <a:cs typeface="Calibri"/>
              </a:rPr>
              <a:t>Výkaznictví</a:t>
            </a:r>
          </a:p>
          <a:p>
            <a:pPr>
              <a:spcAft>
                <a:spcPts val="600"/>
              </a:spcAft>
            </a:pPr>
            <a:r>
              <a:rPr lang="cs-CZ"/>
              <a:t>Diskuze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39A7B4-264A-9427-A0A3-9AF9E6D06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842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10636-90F1-72BC-73B3-0862E2AEA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novela školského zákona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C3DA3-8E5C-B764-8FCB-F57C1175C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Sněmovní tisk 829/0</a:t>
            </a:r>
            <a:endParaRPr lang="cs-CZ"/>
          </a:p>
          <a:p>
            <a:r>
              <a:rPr lang="cs-CZ"/>
              <a:t>Zahrnuje například témata</a:t>
            </a:r>
          </a:p>
          <a:p>
            <a:pPr lvl="2"/>
            <a:r>
              <a:rPr lang="cs-CZ"/>
              <a:t>Psychologové a speciální pedagogové v základních školách – </a:t>
            </a:r>
            <a:r>
              <a:rPr lang="cs-CZ" err="1"/>
              <a:t>PHPmax</a:t>
            </a:r>
            <a:endParaRPr lang="cs-CZ"/>
          </a:p>
          <a:p>
            <a:pPr lvl="2"/>
            <a:r>
              <a:rPr lang="cs-CZ"/>
              <a:t>Indexace škol, resp. zohlednění náročnosti poskytovaného vzdělávání v rámci financování</a:t>
            </a:r>
          </a:p>
          <a:p>
            <a:pPr lvl="2">
              <a:spcAft>
                <a:spcPts val="800"/>
              </a:spcAft>
            </a:pPr>
            <a:r>
              <a:rPr lang="cs-CZ"/>
              <a:t>Provázející učitelé – stanovení normativu</a:t>
            </a:r>
          </a:p>
          <a:p>
            <a:r>
              <a:rPr lang="cs-CZ"/>
              <a:t>Vybrané pozměňovací návrhy</a:t>
            </a:r>
          </a:p>
          <a:p>
            <a:pPr lvl="2"/>
            <a:r>
              <a:rPr lang="cs-CZ"/>
              <a:t>Převedení odpovědnosti za financování nepedagogické práce a ONIV ve školách a školských zařízeních na obce a kraje</a:t>
            </a:r>
          </a:p>
          <a:p>
            <a:pPr lvl="2"/>
            <a:r>
              <a:rPr lang="cs-CZ"/>
              <a:t>Centrální normativ na pedagogickou práci ve školských poradenských zařízeních</a:t>
            </a:r>
          </a:p>
          <a:p>
            <a:pPr lvl="2"/>
            <a:r>
              <a:rPr lang="cs-CZ"/>
              <a:t>Sociální pedagog</a:t>
            </a:r>
          </a:p>
          <a:p>
            <a:pPr lvl="2"/>
            <a:r>
              <a:rPr lang="cs-CZ"/>
              <a:t>Slučování škol</a:t>
            </a:r>
          </a:p>
          <a:p>
            <a:endParaRPr lang="cs-CZ">
              <a:highlight>
                <a:srgbClr val="FFFF00"/>
              </a:highlight>
            </a:endParaRP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2D7743-4418-344F-876D-19DDE1F1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024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CD589-89EB-347F-950A-CE22086F0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Aktuální vývoj ohledně novely školského zákona a dalších souvisejících zákonů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23FD83-26DD-6899-D909-602D52C18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Od 7. 3. 2025 probíhalo 3. čtení; 14. 3. 2025 byla ukončena 131. schůze PSP ČR a neprojednané body byly vyřazeny</a:t>
            </a:r>
            <a:endParaRPr lang="en-US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Ve vztahu ke změně kompetencí ve financování shoda koalice na schválení té části, která nabývá účinnosti 1. 1. 2026</a:t>
            </a:r>
          </a:p>
          <a:p>
            <a:pPr marL="666750" indent="-342900">
              <a:buFont typeface="Arial" panose="020B0604020202020204" pitchFamily="34" charset="0"/>
              <a:buChar char="•"/>
            </a:pPr>
            <a:r>
              <a:rPr lang="cs-CZ">
                <a:latin typeface="Calibri Light"/>
                <a:ea typeface="Calibri Light"/>
                <a:cs typeface="Calibri Light"/>
              </a:rPr>
              <a:t>tzn. prosincové výplaty budou ještě v lednu 2026 hrazeny z „přímých výdajů“	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Probíhají ROADSHOW ministra školství, mládeže a tělovýchovy po jednotlivých krajích, další návštěvy </a:t>
            </a:r>
            <a:br>
              <a:rPr lang="cs-CZ"/>
            </a:br>
            <a:r>
              <a:rPr lang="cs-CZ">
                <a:latin typeface="Calibri Light"/>
                <a:ea typeface="Calibri Light"/>
                <a:cs typeface="Calibri Light"/>
              </a:rPr>
              <a:t>v dubnu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Otázku „dofinancování“ období září – prosinec 2025 musí rozhodnout vláda, není v kompetenci MŠMT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Krajské normativy stanoveny v „celoroční“ výši, rozpis školským zařízením proveden do výše republikových normativů – úprava rozpisu na „celoroční“ normativy v návaznosti na zvýšení rezervy KÚ (vazba na rozhodnutí vlády) – priorita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Dofinancování nepedagogické práce a ONIV ve školách dle Směrnice – na základě žádosti právnické osoby – nutná úzká součinnost OÚ ORP – disponibilní objem závislý na rozhodnutí vlády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F81186-A94A-3323-7B96-353269187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1495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B0CBE-D9DB-0B2C-E05C-B45C76F4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Role zřizovatele po Převedení odpovědnosti za financování nepedagogické práce </a:t>
            </a:r>
            <a:br>
              <a:rPr lang="cs-CZ"/>
            </a:br>
            <a:r>
              <a:rPr lang="cs-CZ"/>
              <a:t>a ONIV na obce a kraje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D7B0A1-7B51-193C-BED5-F359ECB23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743944" cy="4351338"/>
          </a:xfrm>
        </p:spPr>
        <p:txBody>
          <a:bodyPr/>
          <a:lstStyle/>
          <a:p>
            <a:r>
              <a:rPr lang="cs-CZ" b="1"/>
              <a:t>Veškeré náklady</a:t>
            </a:r>
            <a:r>
              <a:rPr lang="cs-CZ"/>
              <a:t> související s provozem škol a školských zařízení zřizovaných krajem, obcí nebo dobrovolným svazkem obcí a jejich materiálním zabezpečením budou hrazeny z jednoho zdroje, </a:t>
            </a:r>
            <a:br>
              <a:rPr lang="cs-CZ"/>
            </a:br>
            <a:r>
              <a:rPr lang="cs-CZ"/>
              <a:t>tj. </a:t>
            </a:r>
            <a:r>
              <a:rPr lang="cs-CZ" b="1"/>
              <a:t>z prostředků zřizovatele (rozpočtového určení daní)</a:t>
            </a:r>
            <a:r>
              <a:rPr lang="cs-CZ"/>
              <a:t>. </a:t>
            </a:r>
          </a:p>
          <a:p>
            <a:r>
              <a:rPr lang="cs-CZ"/>
              <a:t>Zřizovatel může danou situaci řešit dle svého uvážení. </a:t>
            </a:r>
          </a:p>
          <a:p>
            <a:pPr>
              <a:spcAft>
                <a:spcPts val="0"/>
              </a:spcAft>
            </a:pPr>
            <a:r>
              <a:rPr lang="cs-CZ" b="1"/>
              <a:t>Nepedagogičtí zaměstnanci</a:t>
            </a:r>
          </a:p>
          <a:p>
            <a:pPr lvl="2"/>
            <a:r>
              <a:rPr lang="cs-CZ"/>
              <a:t>Lze předpokládat, že i nadále </a:t>
            </a:r>
            <a:r>
              <a:rPr lang="cs-CZ" b="1"/>
              <a:t>zůstanou zaměstnanci školy nebo školského zařízení</a:t>
            </a:r>
            <a:r>
              <a:rPr lang="cs-CZ"/>
              <a:t> a zřizovatel změnu promítne do výše příspěvku.</a:t>
            </a:r>
          </a:p>
          <a:p>
            <a:pPr lvl="2"/>
            <a:r>
              <a:rPr lang="cs-CZ"/>
              <a:t>Zřizovatel se může rozhodnout zajišťovat nepedagogickou práci jiným způsobem (např. formou služby, zajištěním služeb přímo zřizovatelem či jím pro tyto účely zřízenou organizací).</a:t>
            </a:r>
          </a:p>
          <a:p>
            <a:pPr lvl="2">
              <a:spcAft>
                <a:spcPts val="800"/>
              </a:spcAft>
            </a:pPr>
            <a:r>
              <a:rPr lang="cs-CZ"/>
              <a:t>V důsledku růstu daňových výnosů bude mít zřizovatel prostor pro lepší odměňování zaměstnanců zabezpečující nepedagogické činnosti škol a školských zařízení. 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C133464-E8EF-2F22-773C-CF80D826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06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36474-E225-9B14-56C9-BF63E05BD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C1D14-B582-54CD-195A-AF42988E2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Role zřizovatele po Převedení odpovědnosti za financování nepedagogické práce </a:t>
            </a:r>
            <a:br>
              <a:rPr lang="cs-CZ"/>
            </a:br>
            <a:r>
              <a:rPr lang="cs-CZ"/>
              <a:t>a ONIV na obce a kraje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2D886C-066B-FA12-A59A-7DC93D1E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743944" cy="4351338"/>
          </a:xfrm>
        </p:spPr>
        <p:txBody>
          <a:bodyPr/>
          <a:lstStyle/>
          <a:p>
            <a:r>
              <a:rPr lang="cs-CZ" b="1"/>
              <a:t>ONIV</a:t>
            </a:r>
          </a:p>
          <a:p>
            <a:pPr lvl="2"/>
            <a:r>
              <a:rPr lang="cs-CZ"/>
              <a:t>budou vytvořeny podmínky pro lepší materiální vybavení škol a školských zařízení,</a:t>
            </a:r>
          </a:p>
          <a:p>
            <a:pPr lvl="2"/>
            <a:r>
              <a:rPr lang="cs-CZ"/>
              <a:t>použití finančních prostředků nebude omezeno na daný kalendářní rok,</a:t>
            </a:r>
          </a:p>
          <a:p>
            <a:pPr lvl="2"/>
            <a:r>
              <a:rPr lang="cs-CZ"/>
              <a:t>z příspěvku zřizovatele bude dále také hrazeno např. zákonné pojištění zaměstnanců,</a:t>
            </a:r>
          </a:p>
          <a:p>
            <a:endParaRPr lang="cs-CZ" b="1"/>
          </a:p>
          <a:p>
            <a:r>
              <a:rPr lang="cs-CZ" b="1"/>
              <a:t>Poznámka: </a:t>
            </a:r>
            <a:br>
              <a:rPr lang="cs-CZ" b="1"/>
            </a:br>
            <a:r>
              <a:rPr lang="cs-CZ"/>
              <a:t>Prostředky státního rozpočtu (ÚZ 33353) bude možné použít pouze na pedagogickou práci ve školách a školských zařízeních a na výdaje související se zabezpečením povinné výuky plavání na 1. stupni základních škol nebo přípravy na získání řidičského nebo svářečského oprávnění v oborech vzdělání, u který tato povinnost vyplývá z příslušného rámcového programu. 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8FC191E-F589-1A3A-9796-4ACFAD8B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686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66619-9E16-139E-2C89-D4022DE5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RUD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0202A9-225C-5E92-DC23-030083B4F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558139"/>
            <a:ext cx="10515600" cy="4618824"/>
          </a:xfrm>
        </p:spPr>
        <p:txBody>
          <a:bodyPr/>
          <a:lstStyle/>
          <a:p>
            <a:r>
              <a:rPr lang="cs-CZ"/>
              <a:t>Nezávislost na jiném (vyšším) rozpočtu, tj. politickém rozhodování na vyšší úrovni</a:t>
            </a:r>
          </a:p>
          <a:p>
            <a:r>
              <a:rPr lang="cs-CZ"/>
              <a:t>Neúčelovost – princip subsidiarity</a:t>
            </a:r>
          </a:p>
          <a:p>
            <a:r>
              <a:rPr lang="cs-CZ"/>
              <a:t>Dotační financování samostatné působnosti popírá samotný princip samostatné působnosti</a:t>
            </a:r>
          </a:p>
          <a:p>
            <a:r>
              <a:rPr lang="cs-CZ"/>
              <a:t>Vzdělávání je samostatnou působností – samospráva tedy rozhoduje o rozsahu, kvalitě a nákladovosti</a:t>
            </a:r>
          </a:p>
          <a:p>
            <a:r>
              <a:rPr lang="cs-CZ"/>
              <a:t>Změny RUD jsou těžkopádné (nutná změna zákona, prochází i Senátem)</a:t>
            </a:r>
          </a:p>
          <a:p>
            <a:r>
              <a:rPr lang="cs-CZ"/>
              <a:t>Garance objemu ve střednědobém až dlouhodobém horizontu – předvídatelnost</a:t>
            </a:r>
          </a:p>
          <a:p>
            <a:r>
              <a:rPr lang="cs-CZ"/>
              <a:t>Ve státním rozpočtu se funguje z roku na rok, při změně vlády riziko rozpočtového provizoria (o prioritách rozhoduje ministr financí)</a:t>
            </a:r>
          </a:p>
          <a:p>
            <a:r>
              <a:rPr lang="cs-CZ"/>
              <a:t>Pokles počtu dětí a žáků neovlivní celkový podíl krajů a obcí na daňových výnosech – nyní na historických maximech (i díky cca 50 tis. dětí a žáků z Ukrajiny)</a:t>
            </a:r>
          </a:p>
          <a:p>
            <a:r>
              <a:rPr lang="cs-CZ"/>
              <a:t>S výjimkou posledního roku MŠ, ZŠ a SŠ lze stanovovat úplatu – nutno zahrnout do celkového pohledu na disponibilní „vlastní“ zdroje krajů a obcí – u MŠ rozvolněna a indexována pravidla pro maximální výši úplaty – navíc nyní rozhoduje zřizovatel, nikoliv ředitel!</a:t>
            </a:r>
          </a:p>
          <a:p>
            <a:pPr marL="10800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967D20-84D6-BBEA-D158-5B65056E3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8760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6EA1E-88AF-7AEF-95BA-D75068082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Rozpočtové určení daní (RUD) - schéma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780E193-82AC-2A6F-2BE1-ED548E5FE3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3928" y="1339650"/>
            <a:ext cx="7700112" cy="5080401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9DE537-36C3-E648-927B-8562F94D8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7854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E0FC2-CD00-9A99-09D4-C0D243D4D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změní novela?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91153-89F6-A174-3668-575332C5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Od 1. 1. 2026</a:t>
            </a:r>
          </a:p>
          <a:p>
            <a:r>
              <a:rPr lang="cs-CZ"/>
              <a:t>Zvýší podíl </a:t>
            </a:r>
            <a:r>
              <a:rPr lang="cs-CZ" b="1"/>
              <a:t>obcí</a:t>
            </a:r>
            <a:r>
              <a:rPr lang="cs-CZ"/>
              <a:t> na </a:t>
            </a:r>
            <a:r>
              <a:rPr lang="cs-CZ" b="1"/>
              <a:t>25,93 %</a:t>
            </a:r>
          </a:p>
          <a:p>
            <a:r>
              <a:rPr lang="cs-CZ"/>
              <a:t>Zvýší podíl </a:t>
            </a:r>
            <a:r>
              <a:rPr lang="cs-CZ" b="1"/>
              <a:t>krajů</a:t>
            </a:r>
            <a:r>
              <a:rPr lang="cs-CZ"/>
              <a:t> na </a:t>
            </a:r>
            <a:r>
              <a:rPr lang="cs-CZ" b="1"/>
              <a:t>10,23 %</a:t>
            </a:r>
          </a:p>
          <a:p>
            <a:r>
              <a:rPr lang="cs-CZ"/>
              <a:t>Sníží podíl státního rozpočtu na 63,84 %</a:t>
            </a:r>
          </a:p>
          <a:p>
            <a:r>
              <a:rPr lang="cs-CZ"/>
              <a:t>U </a:t>
            </a:r>
            <a:r>
              <a:rPr lang="cs-CZ" b="1"/>
              <a:t>obcí</a:t>
            </a:r>
            <a:r>
              <a:rPr lang="cs-CZ"/>
              <a:t> změní váhy kritérií</a:t>
            </a:r>
          </a:p>
          <a:p>
            <a:endParaRPr lang="cs-CZ"/>
          </a:p>
          <a:p>
            <a:endParaRPr lang="cs-CZ"/>
          </a:p>
          <a:p>
            <a:r>
              <a:rPr lang="cs-CZ"/>
              <a:t>U </a:t>
            </a:r>
            <a:r>
              <a:rPr lang="cs-CZ" b="1"/>
              <a:t>krajů</a:t>
            </a:r>
            <a:r>
              <a:rPr lang="cs-CZ"/>
              <a:t> se výnos rozdělí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EE70DA-8DD9-80B8-0A46-B242DB99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E736F6B-B90D-C70C-1DB5-2555B7EFA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399" y="2704699"/>
            <a:ext cx="4356357" cy="169598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DE6698C-9465-EEFF-1E7C-63CADA82F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7399" y="4668171"/>
            <a:ext cx="4389404" cy="1220469"/>
          </a:xfrm>
          <a:prstGeom prst="rect">
            <a:avLst/>
          </a:prstGeom>
        </p:spPr>
      </p:pic>
      <p:pic>
        <p:nvPicPr>
          <p:cNvPr id="10" name="Grafický objekt 9" descr="Šipky ve tvaru V se souvislou výplní">
            <a:extLst>
              <a:ext uri="{FF2B5EF4-FFF2-40B4-BE49-F238E27FC236}">
                <a16:creationId xmlns:a16="http://schemas.microsoft.com/office/drawing/2014/main" id="{EFA266FD-1C52-1AD3-8AAE-6EFABBB04D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45268" y="3222056"/>
            <a:ext cx="914400" cy="914400"/>
          </a:xfrm>
          <a:prstGeom prst="rect">
            <a:avLst/>
          </a:prstGeom>
        </p:spPr>
      </p:pic>
      <p:pic>
        <p:nvPicPr>
          <p:cNvPr id="11" name="Grafický objekt 10" descr="Šipky ve tvaru V se souvislou výplní">
            <a:extLst>
              <a:ext uri="{FF2B5EF4-FFF2-40B4-BE49-F238E27FC236}">
                <a16:creationId xmlns:a16="http://schemas.microsoft.com/office/drawing/2014/main" id="{2607A0ED-5DE1-7238-7DB5-BD81C2A98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45268" y="43640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789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C1F357-2265-D556-5363-1DDD9FF05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ea typeface="Calibri"/>
                <a:cs typeface="Calibri"/>
              </a:rPr>
              <a:t>Postup výpočtu nového školského RUD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CD6CD7-80E9-74E4-1256-BFC4D348C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Nový školský RUD pro obce (a DSO) – odvozen od prostředků na současný školský RUD (na provoz) a prostředků určených na nepedagogické zaměstnance a ONIV ve školách a republikových normativech  -&gt; vyšší objem prostředků rozdělovaný v rámci RUD (nižší rozpočet pro MŠMT), vyšší procento pro školský RUD – pro rok 2026 dle predikce MF ČR 50 mld. Kč.</a:t>
            </a:r>
            <a:endParaRPr lang="cs-CZ">
              <a:latin typeface="Calibri Light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Pro kraje školský RUD nově – odvozen od prostředků určených na nepedagogické zaměstnance a ONIV </a:t>
            </a:r>
            <a:br>
              <a:rPr lang="cs-CZ">
                <a:latin typeface="Calibri Light"/>
                <a:ea typeface="Calibri Light"/>
                <a:cs typeface="Calibri Light"/>
              </a:rPr>
            </a:br>
            <a:r>
              <a:rPr lang="cs-CZ">
                <a:latin typeface="Calibri Light"/>
                <a:ea typeface="Calibri Light"/>
                <a:cs typeface="Calibri Light"/>
              </a:rPr>
              <a:t>ve školách a republikových normativech – pro rok 2026 dle predikce MF ČR 10,2 mld. Kč.</a:t>
            </a:r>
            <a:endParaRPr lang="cs-CZ">
              <a:latin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Nový školský RUD rozdělován na základě přepočtených výkonů. Částky pro kraje a obce (včetně DSO) samostatně.</a:t>
            </a:r>
            <a:endParaRPr lang="cs-CZ">
              <a:latin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Přepočtené výkony = koeficienty X skutečný počet dětí/žáků/studentů (pouze denní studium) + zvýhodnění pro BT ZŠ DSO a zvýhodnění pro obce do dané hranice dětí/žáků/studentů</a:t>
            </a:r>
            <a:endParaRPr lang="cs-CZ">
              <a:latin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Koeficienty – vychází z normativních nákladů ve školách a republikových normativech, dále zjednodušeny a upraveny dle politického zadání.</a:t>
            </a:r>
            <a:endParaRPr lang="cs-CZ">
              <a:latin typeface="Calibri Light"/>
            </a:endParaRPr>
          </a:p>
          <a:p>
            <a:pPr marL="323850" indent="-215900"/>
            <a:endParaRPr lang="cs-CZ">
              <a:ea typeface="Calibri Light"/>
              <a:cs typeface="Calibri Ligh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3B8CEB-5723-E595-F92A-0395D1FB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8080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6405-D158-1F8F-5F3D-A0021007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ea typeface="Calibri"/>
                <a:cs typeface="Calibri"/>
              </a:rPr>
              <a:t>Výpočet</a:t>
            </a:r>
            <a:r>
              <a:rPr lang="en-US">
                <a:latin typeface="Calibri"/>
                <a:ea typeface="Calibri"/>
                <a:cs typeface="Calibri"/>
              </a:rPr>
              <a:t> pro </a:t>
            </a:r>
            <a:r>
              <a:rPr lang="cs-CZ">
                <a:latin typeface="Calibri"/>
                <a:ea typeface="Calibri"/>
                <a:cs typeface="Calibri"/>
              </a:rPr>
              <a:t>rok</a:t>
            </a:r>
            <a:r>
              <a:rPr lang="en-US">
                <a:latin typeface="Calibri"/>
                <a:ea typeface="Calibri"/>
                <a:cs typeface="Calibri"/>
              </a:rPr>
              <a:t> 2026</a:t>
            </a:r>
            <a:endParaRPr lang="en-US">
              <a:latin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CE90E-985C-4EC3-C652-74303FEB8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Výkony</a:t>
            </a:r>
            <a:r>
              <a:rPr lang="en-US">
                <a:latin typeface="Calibri Light"/>
                <a:ea typeface="Calibri Light"/>
                <a:cs typeface="Calibri Light"/>
              </a:rPr>
              <a:t> </a:t>
            </a:r>
            <a:r>
              <a:rPr lang="cs-CZ">
                <a:latin typeface="Calibri Light"/>
                <a:ea typeface="Calibri Light"/>
                <a:cs typeface="Calibri Light"/>
              </a:rPr>
              <a:t>školního roku</a:t>
            </a:r>
            <a:r>
              <a:rPr lang="en-US">
                <a:latin typeface="Calibri Light"/>
                <a:ea typeface="Calibri Light"/>
                <a:cs typeface="Calibri Light"/>
              </a:rPr>
              <a:t> 2024/2025 </a:t>
            </a:r>
            <a:r>
              <a:rPr lang="cs-CZ">
                <a:latin typeface="Calibri Light"/>
                <a:ea typeface="Calibri Light"/>
                <a:cs typeface="Calibri Light"/>
              </a:rPr>
              <a:t>(</a:t>
            </a:r>
            <a:r>
              <a:rPr lang="en-US">
                <a:latin typeface="Calibri Light"/>
                <a:ea typeface="Calibri Light"/>
                <a:cs typeface="Calibri Light"/>
              </a:rPr>
              <a:t>2025/2026 </a:t>
            </a:r>
            <a:r>
              <a:rPr lang="cs-CZ">
                <a:latin typeface="Calibri Light"/>
                <a:ea typeface="Calibri Light"/>
                <a:cs typeface="Calibri Light"/>
              </a:rPr>
              <a:t>nejsou</a:t>
            </a:r>
            <a:r>
              <a:rPr lang="en-US">
                <a:latin typeface="Calibri Light"/>
                <a:ea typeface="Calibri Light"/>
                <a:cs typeface="Calibri Light"/>
              </a:rPr>
              <a:t> k </a:t>
            </a:r>
            <a:r>
              <a:rPr lang="cs-CZ">
                <a:latin typeface="Calibri Light"/>
                <a:ea typeface="Calibri Light"/>
                <a:cs typeface="Calibri Light"/>
              </a:rPr>
              <a:t>dispozici)</a:t>
            </a:r>
            <a:endParaRPr lang="en-US">
              <a:latin typeface="Calibri Light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Prostředky</a:t>
            </a:r>
            <a:r>
              <a:rPr lang="en-US">
                <a:latin typeface="Calibri Light"/>
                <a:ea typeface="Calibri Light"/>
                <a:cs typeface="Calibri Light"/>
              </a:rPr>
              <a:t> z </a:t>
            </a:r>
            <a:r>
              <a:rPr lang="cs-CZ">
                <a:latin typeface="Calibri Light"/>
                <a:ea typeface="Calibri Light"/>
                <a:cs typeface="Calibri Light"/>
              </a:rPr>
              <a:t>predikce</a:t>
            </a:r>
            <a:r>
              <a:rPr lang="en-US">
                <a:latin typeface="Calibri Light"/>
                <a:ea typeface="Calibri Light"/>
                <a:cs typeface="Calibri Light"/>
              </a:rPr>
              <a:t> MF</a:t>
            </a:r>
            <a:r>
              <a:rPr lang="cs-CZ">
                <a:latin typeface="Calibri Light"/>
                <a:ea typeface="Calibri Light"/>
                <a:cs typeface="Calibri Light"/>
              </a:rPr>
              <a:t> </a:t>
            </a:r>
            <a:r>
              <a:rPr lang="en-US">
                <a:latin typeface="Calibri Light"/>
                <a:ea typeface="Calibri Light"/>
                <a:cs typeface="Calibri Light"/>
              </a:rPr>
              <a:t>ČR pro </a:t>
            </a:r>
            <a:r>
              <a:rPr lang="cs-CZ">
                <a:latin typeface="Calibri Light"/>
                <a:ea typeface="Calibri Light"/>
                <a:cs typeface="Calibri Light"/>
              </a:rPr>
              <a:t>rok</a:t>
            </a:r>
            <a:r>
              <a:rPr lang="en-US">
                <a:latin typeface="Calibri Light"/>
                <a:ea typeface="Calibri Light"/>
                <a:cs typeface="Calibri Light"/>
              </a:rPr>
              <a:t> 2026</a:t>
            </a:r>
            <a:endParaRPr lang="en-US">
              <a:latin typeface="Calibri Light"/>
            </a:endParaRPr>
          </a:p>
          <a:p>
            <a:pPr marL="323850" indent="-215900"/>
            <a:endParaRPr lang="en-US">
              <a:ea typeface="Calibri Light"/>
              <a:cs typeface="Calibri Ligh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945CA-E678-8751-7D87-0C9871D1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F898BC0-252D-4CE6-CA3E-F21D81D3CEFC}"/>
              </a:ext>
            </a:extLst>
          </p:cNvPr>
          <p:cNvGraphicFramePr>
            <a:graphicFrameLocks noGrp="1"/>
          </p:cNvGraphicFramePr>
          <p:nvPr/>
        </p:nvGraphicFramePr>
        <p:xfrm>
          <a:off x="1379292" y="2683139"/>
          <a:ext cx="4608107" cy="3493824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4176155">
                  <a:extLst>
                    <a:ext uri="{9D8B030D-6E8A-4147-A177-3AD203B41FA5}">
                      <a16:colId xmlns:a16="http://schemas.microsoft.com/office/drawing/2014/main" val="1456347448"/>
                    </a:ext>
                  </a:extLst>
                </a:gridCol>
                <a:gridCol w="431952">
                  <a:extLst>
                    <a:ext uri="{9D8B030D-6E8A-4147-A177-3AD203B41FA5}">
                      <a16:colId xmlns:a16="http://schemas.microsoft.com/office/drawing/2014/main" val="2365895348"/>
                    </a:ext>
                  </a:extLst>
                </a:gridCol>
              </a:tblGrid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Koeficient pro svazky ZŠ BT (nevztahuje se na přípravné třídy)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378008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Bonus k výkonům pro obce pod nebo rovno hranici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887261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Hranice výkonů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500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0837420"/>
                  </a:ext>
                </a:extLst>
              </a:tr>
              <a:tr h="262976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b="1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Koeficient (váha) pro:</a:t>
                      </a:r>
                      <a:endParaRPr lang="cs-CZ" sz="1100" b="1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endParaRPr lang="cs-CZ" sz="1100" b="1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172119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Mateřská škola - Děti běžné třídy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336531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Mateřská škola - Děti speciální třídy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464591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Základní škola - Děti v přípravné třídě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146149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Základní škola - Děti v přípravném stupni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0345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Základní škola - Žáci běžné třídy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429331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Základní škola - Žáci speciální třídy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518318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Střední škola (vč. gymnázia) - Žáci denní forma vzdělávání běžné třídy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3921748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Střední škola (vč. gymnázia) - Žáci denní forma vzdělávání speciální třídy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9471576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Konzervatoř - Žáci denní forma vzdělávání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370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Vyšší odborná škola - Studenti denní forma vzdělávání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4773179"/>
                  </a:ext>
                </a:extLst>
              </a:tr>
              <a:tr h="197232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Základní umělecká škola - Žáci celkem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082602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Dětský domov - Počet dětí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184493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Domov mládeže - Ubytovaní žáci a studenti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514348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Internát - Ubytovaní žáci a studenti</a:t>
                      </a:r>
                      <a:endParaRPr lang="it-IT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2971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Středisko volného času - Účastníci pravidelná činnost (děti, žáci, studenti)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  <a:endParaRPr lang="cs-CZ" sz="110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32647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F4EADA2-8F45-13C6-1364-420498B2A998}"/>
              </a:ext>
            </a:extLst>
          </p:cNvPr>
          <p:cNvGraphicFramePr>
            <a:graphicFrameLocks noGrp="1"/>
          </p:cNvGraphicFramePr>
          <p:nvPr/>
        </p:nvGraphicFramePr>
        <p:xfrm>
          <a:off x="7398047" y="3061362"/>
          <a:ext cx="3327400" cy="296545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1313112">
                  <a:extLst>
                    <a:ext uri="{9D8B030D-6E8A-4147-A177-3AD203B41FA5}">
                      <a16:colId xmlns:a16="http://schemas.microsoft.com/office/drawing/2014/main" val="3140761531"/>
                    </a:ext>
                  </a:extLst>
                </a:gridCol>
                <a:gridCol w="1007144">
                  <a:extLst>
                    <a:ext uri="{9D8B030D-6E8A-4147-A177-3AD203B41FA5}">
                      <a16:colId xmlns:a16="http://schemas.microsoft.com/office/drawing/2014/main" val="3139150817"/>
                    </a:ext>
                  </a:extLst>
                </a:gridCol>
                <a:gridCol w="1007144">
                  <a:extLst>
                    <a:ext uri="{9D8B030D-6E8A-4147-A177-3AD203B41FA5}">
                      <a16:colId xmlns:a16="http://schemas.microsoft.com/office/drawing/2014/main" val="410503589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Školský RUD 2026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Kraje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Obce + DSO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692611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Hl. m. Praha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1 288 550 638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5 470 450 636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280156637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Středočeský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1 044 488 128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7 396 122 198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23986085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Jihočeský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744 545 495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3 011 367 290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189159785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Plzeňský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626 890 109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2 724 235 821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19453068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Karlovarský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266 276 642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1 316 014 564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200265526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Ústecký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822 230 364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3 678 421 861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5056506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Liberecký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400 203 711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2 183 633 142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28957895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Královéhradecký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576 759 570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2 585 780 421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34864374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Pardubický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541 716 227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2 580 663 081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24498929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Kraj Vysočina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453 762 166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2 557 051 863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14041327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Jihomoravský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1 123 401 151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5 695 974 373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130579052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Olomoucký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681 536 618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2 911 055 514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64645748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Zlínský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578 866 537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2 666 001 121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22297084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Moravskoslezský kraj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1 050 772 640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5 223 228 115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245608548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10 200 000 000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>
                        <a:buNone/>
                      </a:pPr>
                      <a:r>
                        <a:rPr lang="cs-CZ" sz="110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50 000 000 000</a:t>
                      </a:r>
                      <a:endParaRPr lang="cs-CZ" sz="1100" u="none" strike="noStrike">
                        <a:effectLst/>
                        <a:latin typeface="+mj-lt"/>
                      </a:endParaRPr>
                    </a:p>
                  </a:txBody>
                  <a:tcPr marL="4953" marR="4953" marT="4953" marB="0" anchor="b"/>
                </a:tc>
                <a:extLst>
                  <a:ext uri="{0D108BD9-81ED-4DB2-BD59-A6C34878D82A}">
                    <a16:rowId xmlns:a16="http://schemas.microsoft.com/office/drawing/2014/main" val="314862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972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25EC4-2225-4B1B-B70F-49FD082399FF}"/>
              </a:ext>
            </a:extLst>
          </p:cNvPr>
          <p:cNvSpPr txBox="1">
            <a:spLocks/>
          </p:cNvSpPr>
          <p:nvPr/>
        </p:nvSpPr>
        <p:spPr>
          <a:xfrm>
            <a:off x="276225" y="2488575"/>
            <a:ext cx="11620500" cy="8524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baseline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cs-CZ" sz="4000" cap="small">
                <a:solidFill>
                  <a:schemeClr val="bg1"/>
                </a:solidFill>
              </a:rPr>
              <a:t>Děkujeme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2912512" y="3659415"/>
            <a:ext cx="6393429" cy="1312635"/>
          </a:xfrm>
          <a:prstGeom prst="rect">
            <a:avLst/>
          </a:prstGeom>
        </p:spPr>
        <p:txBody>
          <a:bodyPr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buNone/>
            </a:pPr>
            <a:r>
              <a:rPr lang="cs-CZ" sz="1800">
                <a:solidFill>
                  <a:schemeClr val="bg1"/>
                </a:solidFill>
              </a:rPr>
              <a:t>MŠMT, Odbor financování regionálního školství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86" y="824254"/>
            <a:ext cx="2180682" cy="1067943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1571625" y="5951673"/>
            <a:ext cx="1857375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fi-FI" sz="1400">
                <a:solidFill>
                  <a:schemeClr val="bg1"/>
                </a:solidFill>
              </a:rPr>
              <a:t>Karmelitská 529/5</a:t>
            </a:r>
          </a:p>
          <a:p>
            <a:pPr marL="108000" indent="0" algn="ctr">
              <a:spcAft>
                <a:spcPts val="0"/>
              </a:spcAft>
              <a:buNone/>
            </a:pPr>
            <a:r>
              <a:rPr lang="fi-FI" sz="1400">
                <a:solidFill>
                  <a:schemeClr val="bg1"/>
                </a:solidFill>
              </a:rPr>
              <a:t>118 12 Praha 1</a:t>
            </a:r>
            <a:endParaRPr lang="cs-CZ" sz="1400">
              <a:solidFill>
                <a:schemeClr val="bg1"/>
              </a:solidFill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3861293" y="5949097"/>
            <a:ext cx="2091832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</a:rPr>
              <a:t>msmt@msmt.gov.cz 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6408136" y="5964119"/>
            <a:ext cx="1857375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</a:rPr>
              <a:t>+420 234 811 239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8812104" y="5949097"/>
            <a:ext cx="1857375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</a:rPr>
              <a:t>www.msmt.gov.cz</a:t>
            </a:r>
            <a:br>
              <a:rPr lang="cs-CZ" sz="1400">
                <a:solidFill>
                  <a:schemeClr val="bg1"/>
                </a:solidFill>
              </a:rPr>
            </a:br>
            <a:endParaRPr lang="cs-CZ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8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E732F-F8E1-2F11-E68B-2F236A22E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Přehled vývoje výkonů v regionálním školství v letech 2019/20 až 2024/25 </a:t>
            </a:r>
            <a:br>
              <a:rPr lang="cs-CZ" sz="24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400" u="sng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všichni Zřizovatelé</a:t>
            </a:r>
            <a:endParaRPr lang="cs-CZ" u="sng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F31808-A414-D74C-A89E-DCC02B86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F58C215-82D8-8D8C-F0A6-47D2B52B7875}"/>
              </a:ext>
            </a:extLst>
          </p:cNvPr>
          <p:cNvGraphicFramePr>
            <a:graphicFrameLocks noGrp="1"/>
          </p:cNvGraphicFramePr>
          <p:nvPr/>
        </p:nvGraphicFramePr>
        <p:xfrm>
          <a:off x="729600" y="2046060"/>
          <a:ext cx="9998786" cy="3383189"/>
        </p:xfrm>
        <a:graphic>
          <a:graphicData uri="http://schemas.openxmlformats.org/drawingml/2006/table">
            <a:tbl>
              <a:tblPr/>
              <a:tblGrid>
                <a:gridCol w="3332930">
                  <a:extLst>
                    <a:ext uri="{9D8B030D-6E8A-4147-A177-3AD203B41FA5}">
                      <a16:colId xmlns:a16="http://schemas.microsoft.com/office/drawing/2014/main" val="3921653394"/>
                    </a:ext>
                  </a:extLst>
                </a:gridCol>
                <a:gridCol w="833232">
                  <a:extLst>
                    <a:ext uri="{9D8B030D-6E8A-4147-A177-3AD203B41FA5}">
                      <a16:colId xmlns:a16="http://schemas.microsoft.com/office/drawing/2014/main" val="3041253547"/>
                    </a:ext>
                  </a:extLst>
                </a:gridCol>
                <a:gridCol w="833232">
                  <a:extLst>
                    <a:ext uri="{9D8B030D-6E8A-4147-A177-3AD203B41FA5}">
                      <a16:colId xmlns:a16="http://schemas.microsoft.com/office/drawing/2014/main" val="2621097312"/>
                    </a:ext>
                  </a:extLst>
                </a:gridCol>
                <a:gridCol w="833232">
                  <a:extLst>
                    <a:ext uri="{9D8B030D-6E8A-4147-A177-3AD203B41FA5}">
                      <a16:colId xmlns:a16="http://schemas.microsoft.com/office/drawing/2014/main" val="844092859"/>
                    </a:ext>
                  </a:extLst>
                </a:gridCol>
                <a:gridCol w="833232">
                  <a:extLst>
                    <a:ext uri="{9D8B030D-6E8A-4147-A177-3AD203B41FA5}">
                      <a16:colId xmlns:a16="http://schemas.microsoft.com/office/drawing/2014/main" val="1220508635"/>
                    </a:ext>
                  </a:extLst>
                </a:gridCol>
                <a:gridCol w="833232">
                  <a:extLst>
                    <a:ext uri="{9D8B030D-6E8A-4147-A177-3AD203B41FA5}">
                      <a16:colId xmlns:a16="http://schemas.microsoft.com/office/drawing/2014/main" val="3156563987"/>
                    </a:ext>
                  </a:extLst>
                </a:gridCol>
                <a:gridCol w="833232">
                  <a:extLst>
                    <a:ext uri="{9D8B030D-6E8A-4147-A177-3AD203B41FA5}">
                      <a16:colId xmlns:a16="http://schemas.microsoft.com/office/drawing/2014/main" val="262969178"/>
                    </a:ext>
                  </a:extLst>
                </a:gridCol>
                <a:gridCol w="833232">
                  <a:extLst>
                    <a:ext uri="{9D8B030D-6E8A-4147-A177-3AD203B41FA5}">
                      <a16:colId xmlns:a16="http://schemas.microsoft.com/office/drawing/2014/main" val="1161014679"/>
                    </a:ext>
                  </a:extLst>
                </a:gridCol>
                <a:gridCol w="833232">
                  <a:extLst>
                    <a:ext uri="{9D8B030D-6E8A-4147-A177-3AD203B41FA5}">
                      <a16:colId xmlns:a16="http://schemas.microsoft.com/office/drawing/2014/main" val="334897795"/>
                    </a:ext>
                  </a:extLst>
                </a:gridCol>
              </a:tblGrid>
              <a:tr h="4652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Druh školy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19/20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20/21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21/22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22/23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24/25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Změna za rok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(24/25 ku 23/24)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444538"/>
                  </a:ext>
                </a:extLst>
              </a:tr>
              <a:tr h="2252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absolutně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relativně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224204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Mateřské školy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364 909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357 598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360 490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369 205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364 491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360 420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-4 071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98,88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029922"/>
                  </a:ext>
                </a:extLst>
              </a:tr>
              <a:tr h="24408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Přípravné třídy ZŠ a přípravný stupeň ZŠ speciální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4 573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4 611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5 492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6 731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7 342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7 382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100,54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316600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Základní školy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952 946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962 348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964 571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1 007 778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1 000 346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1 002 460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2 114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100,21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268140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v tom 1. stupeň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563 346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555 089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545 711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569 927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572 583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582 923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10 340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101,81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042589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2. stupeň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389 600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407 259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418 860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437 851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427 763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419 537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-8 226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454616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Střední školy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408 088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417 302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430 216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447 796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469 236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487 771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18 535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103,95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358298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z toho povinná školní docházka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41 997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41 798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41 566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41 659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41 478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41 456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99,95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006886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Konzervatoře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3 612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3 686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3 676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3 640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3 610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3 657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101,30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772673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z toho povinná školní docházka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314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101,08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285651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Vyšší odborné školy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11 117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11 349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12 411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12 781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13 180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13 590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103,11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411603"/>
                  </a:ext>
                </a:extLst>
              </a:tr>
              <a:tr h="24486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Regionální školství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1 745 245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1 756 894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1 776 856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1 847 931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1 858 205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1 875 280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17 075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100,92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39879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DDE47E95-63F6-8DC6-3F7E-57A712A5E9D7}"/>
              </a:ext>
            </a:extLst>
          </p:cNvPr>
          <p:cNvSpPr txBox="1"/>
          <p:nvPr/>
        </p:nvSpPr>
        <p:spPr>
          <a:xfrm>
            <a:off x="8218170" y="1931670"/>
            <a:ext cx="2606040" cy="36004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88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356C4-BEC4-63F4-3477-9455B1A26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Vývoj výkonů </a:t>
            </a:r>
            <a:r>
              <a:rPr lang="cs-CZ" err="1"/>
              <a:t>RgŠ</a:t>
            </a:r>
            <a:r>
              <a:rPr lang="cs-CZ"/>
              <a:t> ÚSC a soukromé školy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AA0A5A-8F6C-B269-985C-CB98737F5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C02807FA-4473-4E27-8DC5-C0A28BE4B7F4}"/>
              </a:ext>
            </a:extLst>
          </p:cNvPr>
          <p:cNvGraphicFramePr>
            <a:graphicFrameLocks/>
          </p:cNvGraphicFramePr>
          <p:nvPr/>
        </p:nvGraphicFramePr>
        <p:xfrm>
          <a:off x="729600" y="1558139"/>
          <a:ext cx="4894760" cy="453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07C40895-0AA7-4177-8D73-1A54EBA8841B}"/>
              </a:ext>
            </a:extLst>
          </p:cNvPr>
          <p:cNvGraphicFramePr>
            <a:graphicFrameLocks/>
          </p:cNvGraphicFramePr>
          <p:nvPr/>
        </p:nvGraphicFramePr>
        <p:xfrm>
          <a:off x="6148684" y="1626093"/>
          <a:ext cx="4807671" cy="4471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7388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70E43-BE76-1E64-9069-83B7458A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Schválený rozpočet pro </a:t>
            </a:r>
            <a:r>
              <a:rPr lang="cs-CZ" err="1"/>
              <a:t>r</a:t>
            </a:r>
            <a:r>
              <a:rPr lang="cs-CZ" cap="none" err="1"/>
              <a:t>g</a:t>
            </a:r>
            <a:r>
              <a:rPr lang="cs-CZ" err="1"/>
              <a:t>Š</a:t>
            </a:r>
            <a:r>
              <a:rPr lang="cs-CZ"/>
              <a:t> ÚSC na rok 2025 oproti roku 2024 zohledňuje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B5FC6-0FBC-7114-FDEA-BF1F174D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Zvýšení o 1 095 míst učitelů ve školách</a:t>
            </a:r>
          </a:p>
          <a:p>
            <a:pPr lvl="2">
              <a:spcAft>
                <a:spcPts val="800"/>
              </a:spcAft>
            </a:pPr>
            <a:r>
              <a:rPr lang="cs-CZ"/>
              <a:t>nárůst o 993 mil. Kč, z toho platy 736,7 mil. Kč</a:t>
            </a:r>
          </a:p>
          <a:p>
            <a:r>
              <a:rPr lang="cs-CZ"/>
              <a:t>Zvýšení objemu prostředků na platy učitelů</a:t>
            </a:r>
          </a:p>
          <a:p>
            <a:pPr lvl="2">
              <a:spcAft>
                <a:spcPts val="800"/>
              </a:spcAft>
            </a:pPr>
            <a:r>
              <a:rPr lang="cs-CZ"/>
              <a:t>nárůst o 8,9 mld. Kč, z toho platy 6,6 mld. Kč</a:t>
            </a:r>
          </a:p>
          <a:p>
            <a:pPr lvl="2">
              <a:spcAft>
                <a:spcPts val="800"/>
              </a:spcAft>
            </a:pPr>
            <a:r>
              <a:rPr lang="cs-CZ"/>
              <a:t>v roce 2025 bude na učitele rozepsán průměrný hrubý plat ve výši 56 056 Kč</a:t>
            </a:r>
          </a:p>
          <a:p>
            <a:pPr lvl="2">
              <a:spcAft>
                <a:spcPts val="800"/>
              </a:spcAft>
            </a:pPr>
            <a:r>
              <a:rPr lang="cs-CZ"/>
              <a:t>nárůst o 7 % oproti roku 2024</a:t>
            </a:r>
          </a:p>
          <a:p>
            <a:r>
              <a:rPr lang="cs-CZ"/>
              <a:t>Zvýšení objemu prostředků na platy ostatních pedagogických pracovníků a nepedagogických zaměstnanců </a:t>
            </a:r>
          </a:p>
          <a:p>
            <a:pPr lvl="2">
              <a:spcAft>
                <a:spcPts val="800"/>
              </a:spcAft>
            </a:pPr>
            <a:r>
              <a:rPr lang="cs-CZ"/>
              <a:t>nárůst o 2,56 mld. Kč, z toho platy 1,9 mld. Kč, </a:t>
            </a:r>
          </a:p>
          <a:p>
            <a:pPr lvl="2">
              <a:spcAft>
                <a:spcPts val="800"/>
              </a:spcAft>
            </a:pPr>
            <a:r>
              <a:rPr lang="cs-CZ"/>
              <a:t>což představuje nárůst průměrného platu o 5 % oproti roku 2024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021F8F-63CD-9102-0306-1C8595EF1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63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6B5F4-C496-4A4D-8B28-B553F59D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Schválený rozpočet a Rozpis rozpočtu R</a:t>
            </a:r>
            <a:r>
              <a:rPr lang="cs-CZ" cap="none"/>
              <a:t>g</a:t>
            </a:r>
            <a:r>
              <a:rPr lang="cs-CZ"/>
              <a:t>Š ÚSC na rok 2025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C27B1-0DA9-453F-A4F6-859FCEFA8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131234" cy="4351338"/>
          </a:xfrm>
        </p:spPr>
        <p:txBody>
          <a:bodyPr/>
          <a:lstStyle/>
          <a:p>
            <a:pPr marL="108000" indent="0">
              <a:buNone/>
            </a:pPr>
            <a:r>
              <a:rPr lang="cs-CZ"/>
              <a:t>								v tom učitelé</a:t>
            </a:r>
          </a:p>
          <a:p>
            <a:r>
              <a:rPr lang="cs-CZ"/>
              <a:t>Schválený rozpočet			</a:t>
            </a:r>
            <a:r>
              <a:rPr lang="cs-CZ" b="1"/>
              <a:t>196 381 098 875  Kč</a:t>
            </a:r>
            <a:r>
              <a:rPr lang="cs-CZ"/>
              <a:t>	138 807 276 355 Kč</a:t>
            </a:r>
          </a:p>
          <a:p>
            <a:pPr>
              <a:spcAft>
                <a:spcPts val="0"/>
              </a:spcAft>
            </a:pPr>
            <a:endParaRPr lang="cs-CZ"/>
          </a:p>
          <a:p>
            <a:pPr>
              <a:spcAft>
                <a:spcPts val="0"/>
              </a:spcAft>
            </a:pPr>
            <a:r>
              <a:rPr lang="cs-CZ"/>
              <a:t>Celkem rozepsáno NIV 			</a:t>
            </a:r>
            <a:r>
              <a:rPr lang="cs-CZ" b="1"/>
              <a:t>190 310 837 193 Kč </a:t>
            </a:r>
            <a:r>
              <a:rPr lang="cs-CZ"/>
              <a:t>(tj. 96,91 %)</a:t>
            </a:r>
            <a:endParaRPr lang="cs-CZ" b="1"/>
          </a:p>
          <a:p>
            <a:pPr marL="396000" lvl="2" indent="0">
              <a:buNone/>
            </a:pPr>
            <a:r>
              <a:rPr lang="cs-CZ"/>
              <a:t>z toho</a:t>
            </a:r>
          </a:p>
          <a:p>
            <a:pPr lvl="2"/>
            <a:r>
              <a:rPr lang="cs-CZ"/>
              <a:t>mzdové prostředky (platy, OON) </a:t>
            </a:r>
            <a:r>
              <a:rPr lang="cs-CZ" b="1"/>
              <a:t>	139 801 970 199 Kč</a:t>
            </a:r>
          </a:p>
          <a:p>
            <a:pPr lvl="2">
              <a:spcAft>
                <a:spcPts val="800"/>
              </a:spcAft>
            </a:pPr>
            <a:r>
              <a:rPr lang="cs-CZ"/>
              <a:t>ONIV </a:t>
            </a:r>
            <a:r>
              <a:rPr lang="cs-CZ" b="1"/>
              <a:t>				    1 865 207 291 Kč</a:t>
            </a:r>
          </a:p>
          <a:p>
            <a:endParaRPr lang="cs-CZ"/>
          </a:p>
          <a:p>
            <a:r>
              <a:rPr lang="cs-CZ"/>
              <a:t>Rozpis</a:t>
            </a:r>
          </a:p>
          <a:p>
            <a:pPr lvl="2"/>
            <a:r>
              <a:rPr lang="cs-CZ"/>
              <a:t>školy a pedagogická práce ve ŠD 	 161 194 792 901Kč 	82,08 %</a:t>
            </a:r>
          </a:p>
          <a:p>
            <a:pPr lvl="2"/>
            <a:r>
              <a:rPr lang="cs-CZ"/>
              <a:t>republikové normativy 		  15 294 749 046 Kč 	  7,79 % </a:t>
            </a:r>
          </a:p>
          <a:p>
            <a:pPr lvl="2"/>
            <a:r>
              <a:rPr lang="cs-CZ"/>
              <a:t>podpůrná opatření 			  12 397 412 999 Kč 	  6,31 % </a:t>
            </a:r>
          </a:p>
          <a:p>
            <a:pPr lvl="2">
              <a:spcAft>
                <a:spcPts val="800"/>
              </a:spcAft>
            </a:pPr>
            <a:r>
              <a:rPr lang="cs-CZ"/>
              <a:t>rezerva 				    6 070 261 682 Kč 	  3,09 % 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69B842-0AD0-4230-9FB6-7A5F8EE9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499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BC7F9-5EC3-41BA-907E-295DD956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Informace k rozpočtu R</a:t>
            </a:r>
            <a:r>
              <a:rPr lang="cs-CZ" cap="none"/>
              <a:t>g</a:t>
            </a:r>
            <a:r>
              <a:rPr lang="cs-CZ"/>
              <a:t>Š ÚSC na rok 2025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C3DDA-22C3-402F-A165-0469D5D11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>
                <a:cs typeface="Calibri"/>
              </a:rPr>
              <a:t>Zveřejněno </a:t>
            </a:r>
            <a:r>
              <a:rPr lang="cs-CZ" b="1" u="sng">
                <a:cs typeface="Calibri"/>
              </a:rPr>
              <a:t>31</a:t>
            </a:r>
            <a:r>
              <a:rPr lang="cs-CZ" b="1" u="sng"/>
              <a:t>. ledna 2025</a:t>
            </a:r>
            <a:r>
              <a:rPr lang="cs-CZ"/>
              <a:t>:</a:t>
            </a:r>
          </a:p>
          <a:p>
            <a:endParaRPr lang="cs-CZ">
              <a:hlinkClick r:id="" action="ppaction://noaction"/>
            </a:endParaRPr>
          </a:p>
          <a:p>
            <a:r>
              <a:rPr lang="cs-CZ">
                <a:hlinkClick r:id="" action="ppaction://noaction"/>
              </a:rPr>
              <a:t>Principy rozpisu rozpočtu přímých výdajů regionálního školství územních samosprávných celků na rok 2025, MŠMT ČR</a:t>
            </a:r>
            <a:endParaRPr lang="cs-CZ" sz="1400">
              <a:cs typeface="Calibri"/>
            </a:endParaRPr>
          </a:p>
          <a:p>
            <a:endParaRPr lang="cs-CZ">
              <a:hlinkClick r:id="" action="ppaction://noaction"/>
            </a:endParaRPr>
          </a:p>
          <a:p>
            <a:r>
              <a:rPr lang="cs-CZ">
                <a:hlinkClick r:id="" action="ppaction://noaction"/>
              </a:rPr>
              <a:t>Finanční prostředky stanovené ministerstvem pro školy a pedagogickou práci školních družin, které jsou zřízené krajem, obcí, nebo dobrovolným svazkem obcí v roce 2025, MŠMT ČR</a:t>
            </a:r>
            <a:endParaRPr lang="cs-CZ" sz="1400">
              <a:cs typeface="Calibri"/>
            </a:endParaRPr>
          </a:p>
          <a:p>
            <a:r>
              <a:rPr lang="cs-CZ"/>
              <a:t>V </a:t>
            </a:r>
            <a:r>
              <a:rPr lang="cs-CZ">
                <a:hlinkClick r:id="rId2"/>
              </a:rPr>
              <a:t>automatizovaném systému sběru dat</a:t>
            </a:r>
            <a:r>
              <a:rPr lang="cs-CZ"/>
              <a:t> „rozpočty“ centrálně stanovované z úrovně MŠMT</a:t>
            </a:r>
            <a:endParaRPr lang="cs-CZ" b="1" u="sng"/>
          </a:p>
          <a:p>
            <a:endParaRPr lang="cs-CZ" b="1" u="sng"/>
          </a:p>
          <a:p>
            <a:r>
              <a:rPr lang="cs-CZ">
                <a:hlinkClick r:id="rId3"/>
              </a:rPr>
              <a:t>Financování regionálního školství územních samosprávných celků v roce 2025 - informace pro školy a školská zařízení, MŠMT ČR</a:t>
            </a:r>
            <a:endParaRPr lang="cs-CZ"/>
          </a:p>
          <a:p>
            <a:endParaRPr lang="cs-CZ"/>
          </a:p>
          <a:p>
            <a:pPr marL="108000" indent="0">
              <a:buNone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63FCC9-BFED-41BE-9F2D-34E7F916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34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CADE7-3690-D65A-A930-CEEC0B3E3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Průměrný rozepisovaný plat pedagogických pracovníků – učitelů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14C0DA-EF98-9D70-E984-D26A0C81B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6716230" cy="4351338"/>
          </a:xfrm>
        </p:spPr>
        <p:txBody>
          <a:bodyPr/>
          <a:lstStyle/>
          <a:p>
            <a:r>
              <a:rPr lang="cs-CZ"/>
              <a:t>Průměrný rozepisovaný plat učitelů ve školách </a:t>
            </a:r>
            <a:br>
              <a:rPr lang="cs-CZ"/>
            </a:br>
            <a:r>
              <a:rPr lang="cs-CZ"/>
              <a:t>v roce 2025 činí </a:t>
            </a:r>
            <a:r>
              <a:rPr lang="cs-CZ" b="1"/>
              <a:t>56 056 Kč</a:t>
            </a:r>
            <a:r>
              <a:rPr lang="cs-CZ"/>
              <a:t>,</a:t>
            </a:r>
            <a:r>
              <a:rPr lang="cs-CZ" b="1"/>
              <a:t> </a:t>
            </a:r>
            <a:r>
              <a:rPr lang="cs-CZ"/>
              <a:t>tj.</a:t>
            </a:r>
            <a:r>
              <a:rPr lang="cs-CZ" b="1"/>
              <a:t> </a:t>
            </a:r>
            <a:r>
              <a:rPr lang="cs-CZ"/>
              <a:t>130 % průměrného platu </a:t>
            </a:r>
            <a:br>
              <a:rPr lang="cs-CZ"/>
            </a:br>
            <a:r>
              <a:rPr lang="cs-CZ"/>
              <a:t>v národním hospodářství v roce 2023 </a:t>
            </a:r>
            <a:endParaRPr lang="cs-CZ" b="1"/>
          </a:p>
          <a:p>
            <a:r>
              <a:rPr lang="cs-CZ"/>
              <a:t>Zvýšení promítnuto zejména do</a:t>
            </a:r>
          </a:p>
          <a:p>
            <a:pPr lvl="2">
              <a:spcAft>
                <a:spcPts val="600"/>
              </a:spcAft>
            </a:pPr>
            <a:r>
              <a:rPr lang="cs-CZ"/>
              <a:t>zvýšení platových tarifů</a:t>
            </a:r>
          </a:p>
          <a:p>
            <a:pPr lvl="2">
              <a:spcAft>
                <a:spcPts val="600"/>
              </a:spcAft>
            </a:pPr>
            <a:r>
              <a:rPr lang="cs-CZ"/>
              <a:t>normativů nenárokových složek platu pro mateřské školy, základní školy, střední školy a konzervatoře </a:t>
            </a:r>
            <a:endParaRPr lang="cs-CZ">
              <a:highlight>
                <a:srgbClr val="FFFF00"/>
              </a:highlight>
            </a:endParaRPr>
          </a:p>
          <a:p>
            <a:r>
              <a:rPr lang="cs-CZ"/>
              <a:t>Oproti roku 2024 – zvýšení v průměrného rozepisovaného platu učitelů o 3 644 Kč </a:t>
            </a:r>
          </a:p>
          <a:p>
            <a:r>
              <a:rPr lang="cs-CZ"/>
              <a:t>Oproti roku 2024 – zvýšení v průměru o 7 %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3A08B1-F831-CA7B-0EF4-79B0B89C7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11D69A5-FA41-1D53-C12E-95644FEACBFB}"/>
              </a:ext>
            </a:extLst>
          </p:cNvPr>
          <p:cNvGraphicFramePr>
            <a:graphicFrameLocks noGrp="1"/>
          </p:cNvGraphicFramePr>
          <p:nvPr/>
        </p:nvGraphicFramePr>
        <p:xfrm>
          <a:off x="7632441" y="2127250"/>
          <a:ext cx="3935328" cy="2982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7175">
                  <a:extLst>
                    <a:ext uri="{9D8B030D-6E8A-4147-A177-3AD203B41FA5}">
                      <a16:colId xmlns:a16="http://schemas.microsoft.com/office/drawing/2014/main" val="1959658860"/>
                    </a:ext>
                  </a:extLst>
                </a:gridCol>
                <a:gridCol w="1108153">
                  <a:extLst>
                    <a:ext uri="{9D8B030D-6E8A-4147-A177-3AD203B41FA5}">
                      <a16:colId xmlns:a16="http://schemas.microsoft.com/office/drawing/2014/main" val="3302077642"/>
                    </a:ext>
                  </a:extLst>
                </a:gridCol>
              </a:tblGrid>
              <a:tr h="581844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Druh, profese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Průměrný plat v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8300349"/>
                  </a:ext>
                </a:extLst>
              </a:tr>
              <a:tr h="342929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Mateřské školy, učitelé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  <a:latin typeface="+mn-lt"/>
                        </a:rPr>
                        <a:t>48 342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1897942"/>
                  </a:ext>
                </a:extLst>
              </a:tr>
              <a:tr h="342929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Základní školy, učitelé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  <a:latin typeface="+mn-lt"/>
                        </a:rPr>
                        <a:t>58 219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5588636"/>
                  </a:ext>
                </a:extLst>
              </a:tr>
              <a:tr h="342929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Školní družiny, vychovatelé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41 739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5146318"/>
                  </a:ext>
                </a:extLst>
              </a:tr>
              <a:tr h="342929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Střední školy, učitelé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59 523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3057434"/>
                  </a:ext>
                </a:extLst>
              </a:tr>
              <a:tr h="342929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Konzervatoře, učitelé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  <a:latin typeface="+mn-lt"/>
                        </a:rPr>
                        <a:t>58 418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7704025"/>
                  </a:ext>
                </a:extLst>
              </a:tr>
              <a:tr h="342929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Vyšší odborné školy, učitelé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  <a:latin typeface="+mn-lt"/>
                        </a:rPr>
                        <a:t>58 254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890964"/>
                  </a:ext>
                </a:extLst>
              </a:tr>
              <a:tr h="342929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Základní umělecké školy, učitelé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52 683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720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707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3BD17-5A1E-4DD1-CE03-A85D75DAF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Výše nenárokové složky platu na 1 pedagoga na 1 měsíc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AC3606-AA2D-AA7F-A5C9-1C740E31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638628A-8B20-600C-5451-7C9A8D7D1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00" y="1558139"/>
            <a:ext cx="10838146" cy="470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063187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A1C79EA2A0BE43AF15D34ABE93DBC5" ma:contentTypeVersion="13" ma:contentTypeDescription="Vytvoří nový dokument" ma:contentTypeScope="" ma:versionID="a20b2ba1ec4298cfafcfe87fd8252ef1">
  <xsd:schema xmlns:xsd="http://www.w3.org/2001/XMLSchema" xmlns:xs="http://www.w3.org/2001/XMLSchema" xmlns:p="http://schemas.microsoft.com/office/2006/metadata/properties" xmlns:ns2="22a71077-ce1a-4204-9bb0-58248db92961" xmlns:ns3="9433aa81-25e7-40b1-9af8-9d2e2c2f9881" targetNamespace="http://schemas.microsoft.com/office/2006/metadata/properties" ma:root="true" ma:fieldsID="a0899875b4b3b76612e3681ebea55362" ns2:_="" ns3:_="">
    <xsd:import namespace="22a71077-ce1a-4204-9bb0-58248db92961"/>
    <xsd:import namespace="9433aa81-25e7-40b1-9af8-9d2e2c2f98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71077-ce1a-4204-9bb0-58248db929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7705af95-af8b-4274-9321-7e268ee483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3aa81-25e7-40b1-9af8-9d2e2c2f988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fadd978-b980-4c3f-9ce4-bb23cdab39e0}" ma:internalName="TaxCatchAll" ma:showField="CatchAllData" ma:web="9433aa81-25e7-40b1-9af8-9d2e2c2f98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33aa81-25e7-40b1-9af8-9d2e2c2f9881" xsi:nil="true"/>
    <lcf76f155ced4ddcb4097134ff3c332f xmlns="22a71077-ce1a-4204-9bb0-58248db9296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20C67A-D9B3-4237-88C4-BC3B769B5C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A4C1E2-C9FD-417E-AC5B-8236C11CE312}"/>
</file>

<file path=customXml/itemProps3.xml><?xml version="1.0" encoding="utf-8"?>
<ds:datastoreItem xmlns:ds="http://schemas.openxmlformats.org/officeDocument/2006/customXml" ds:itemID="{16D5F2DE-CE8B-4153-BDD0-CC85C7AC9C15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9433aa81-25e7-40b1-9af8-9d2e2c2f9881"/>
    <ds:schemaRef ds:uri="22a71077-ce1a-4204-9bb0-58248db9296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3123</Words>
  <Application>Microsoft Office PowerPoint</Application>
  <PresentationFormat>Širokoúhlá obrazovka</PresentationFormat>
  <Paragraphs>464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Aptos</vt:lpstr>
      <vt:lpstr>Arial</vt:lpstr>
      <vt:lpstr>Calibri</vt:lpstr>
      <vt:lpstr>Calibri Light</vt:lpstr>
      <vt:lpstr>Times New Roman</vt:lpstr>
      <vt:lpstr>Vlastní návrh</vt:lpstr>
      <vt:lpstr>seminář k problematice financování škol a školských zařízení zřizovaných obcemi a dobrovolnými svazky obcí    </vt:lpstr>
      <vt:lpstr>Program semináře</vt:lpstr>
      <vt:lpstr>Přehled vývoje výkonů v regionálním školství v letech 2019/20 až 2024/25  – všichni Zřizovatelé</vt:lpstr>
      <vt:lpstr>Vývoj výkonů RgŠ ÚSC a soukromé školy</vt:lpstr>
      <vt:lpstr>Schválený rozpočet pro rgŠ ÚSC na rok 2025 oproti roku 2024 zohledňuje</vt:lpstr>
      <vt:lpstr>Schválený rozpočet a Rozpis rozpočtu RgŠ ÚSC na rok 2025</vt:lpstr>
      <vt:lpstr>Informace k rozpočtu RgŠ ÚSC na rok 2025</vt:lpstr>
      <vt:lpstr>Průměrný rozepisovaný plat pedagogických pracovníků – učitelů </vt:lpstr>
      <vt:lpstr>Výše nenárokové složky platu na 1 pedagoga na 1 měsíc  </vt:lpstr>
      <vt:lpstr>rozpis rozpočtu pro rok 2025 v oblasti nepedagogické práce ve školách </vt:lpstr>
      <vt:lpstr>Platové zařazení nepedagogických zaměstnanců k 30.9.2024</vt:lpstr>
      <vt:lpstr>Počet zaměstnanců</vt:lpstr>
      <vt:lpstr>Kritéria pro úpravu rezervy přímých výdajů</vt:lpstr>
      <vt:lpstr>Přehled termínů pro krajské úřady v roce 2025</vt:lpstr>
      <vt:lpstr>Věstník MŠMT</vt:lpstr>
      <vt:lpstr>Psychologové a speciální pedagogové v základních školách </vt:lpstr>
      <vt:lpstr>adaptační a integrační aktivity ve školách </vt:lpstr>
      <vt:lpstr>Provázející učitelé a zajištění pedagogických praxí</vt:lpstr>
      <vt:lpstr>Výkaznictví – mateřské školy</vt:lpstr>
      <vt:lpstr>novela školského zákona </vt:lpstr>
      <vt:lpstr>Aktuální vývoj ohledně novely školského zákona a dalších souvisejících zákonů</vt:lpstr>
      <vt:lpstr>Role zřizovatele po Převedení odpovědnosti za financování nepedagogické práce  a ONIV na obce a kraje </vt:lpstr>
      <vt:lpstr>Role zřizovatele po Převedení odpovědnosti za financování nepedagogické práce  a ONIV na obce a kraje </vt:lpstr>
      <vt:lpstr>Proč RUD</vt:lpstr>
      <vt:lpstr>Rozpočtové určení daní (RUD) - schéma</vt:lpstr>
      <vt:lpstr>Co změní novela?</vt:lpstr>
      <vt:lpstr>Postup výpočtu nového školského RUD</vt:lpstr>
      <vt:lpstr>Výpočet pro rok 2026</vt:lpstr>
      <vt:lpstr>Prezentace aplikace PowerPoint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porada MŠMT s vedoucími odborů školství krajských úřadů  a Magistrátu hl. m. Prahy</dc:title>
  <dc:creator>Sedláčková Drahomíra</dc:creator>
  <cp:lastModifiedBy>Cahová Lenka</cp:lastModifiedBy>
  <cp:revision>1</cp:revision>
  <dcterms:created xsi:type="dcterms:W3CDTF">2023-01-23T14:28:08Z</dcterms:created>
  <dcterms:modified xsi:type="dcterms:W3CDTF">2025-04-24T13:25:22Z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0x01010062A1C79EA2A0BE43AF15D34ABE93DBC5</vt:lpwstr>
  </property>
  <property fmtid="{D5CDD505-2E9C-101B-9397-08002B2CF9AE}" pid="3" name="MediaServiceImageTags">
    <vt:lpwstr/>
  </property>
</Properties>
</file>