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1" r:id="rId3"/>
    <p:sldId id="258" r:id="rId4"/>
    <p:sldId id="257" r:id="rId5"/>
    <p:sldId id="262" r:id="rId6"/>
    <p:sldId id="263" r:id="rId7"/>
    <p:sldId id="265" r:id="rId8"/>
    <p:sldId id="264" r:id="rId9"/>
    <p:sldId id="259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714" autoAdjust="0"/>
  </p:normalViewPr>
  <p:slideViewPr>
    <p:cSldViewPr>
      <p:cViewPr varScale="1">
        <p:scale>
          <a:sx n="111" d="100"/>
          <a:sy n="111" d="100"/>
        </p:scale>
        <p:origin x="135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82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899" y="0"/>
            <a:ext cx="2946189" cy="4982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5B3A3-0FC9-4D11-94EB-43D1949F9544}" type="datetimeFigureOut">
              <a:rPr lang="cs-CZ" smtClean="0"/>
              <a:t>14.3.2019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403"/>
            <a:ext cx="2946189" cy="4982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899" y="9428403"/>
            <a:ext cx="2946189" cy="4982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A26F0-C69A-4B55-8066-0DDCA9470D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438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14.3.2019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14.3.2019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14.3.2019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14.3.2019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14.3.2019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14.3.2019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14.3.2019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14.3.2019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14.3.2019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14.3.2019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regvssp.msmt.cz/registrvssp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regvssp.msmt.cz/registrvssp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vzdelavani/vysoke-skolstvi/postup-kodovani-studijnich-programu-a-obor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uploads/odbor_30/Jakub/Prirucka_Vyuziti_vysledku_uceni_na_vysokych_skolach_Impuls.pdf" TargetMode="External"/><Relationship Id="rId2" Type="http://schemas.openxmlformats.org/officeDocument/2006/relationships/hyperlink" Target="http://www.msmt.cz/vzdelavani/vysoke-skolstvi/ramec-kvalifikaci-vysokoskolskeho-vzdelavani-ceske-republiky?highlightWords=R%C3%A1mec+kvalifikac%C3%AD+vysoko%C5%A1kolsk%C3%A9ho+vzd%C4%9Bl%C3%A1v%C3%A1n%C3%AD+%C4%8Cesk%C3%A9+republik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egvssp.msmt.cz/registrvssp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429000"/>
            <a:ext cx="5470376" cy="1800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Kódy studijních programů</a:t>
            </a:r>
            <a:endParaRPr lang="cs-CZ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 smtClean="0"/>
              <a:t>Karmelitská 529/5</a:t>
            </a:r>
            <a:r>
              <a:rPr lang="cs-CZ" sz="700" dirty="0"/>
              <a:t>, Malá </a:t>
            </a:r>
            <a:r>
              <a:rPr lang="cs-CZ" sz="700" dirty="0" smtClean="0"/>
              <a:t>Strana,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Proces získání kódu studijního </a:t>
            </a:r>
            <a:r>
              <a:rPr lang="cs-CZ" sz="2500" b="1" dirty="0" smtClean="0">
                <a:solidFill>
                  <a:srgbClr val="418E96"/>
                </a:solidFill>
              </a:rPr>
              <a:t>programu – schválení v rámci institucionální akreditace</a:t>
            </a:r>
          </a:p>
          <a:p>
            <a:pPr marL="514350" indent="-514350">
              <a:buAutoNum type="arabicPeriod"/>
            </a:pPr>
            <a:r>
              <a:rPr lang="cs-CZ" sz="2600" dirty="0" smtClean="0"/>
              <a:t>VŠ může zaslat MŠMT informace o schválených SP dle dohodnuté struktury (obsahuje návrh kódu ISCED-F, neobsahuje předmětovou skladbu)</a:t>
            </a:r>
          </a:p>
          <a:p>
            <a:pPr marL="514350" indent="-514350">
              <a:buAutoNum type="arabicPeriod"/>
            </a:pPr>
            <a:r>
              <a:rPr lang="cs-CZ" sz="2600" dirty="0" smtClean="0"/>
              <a:t>MŠMT </a:t>
            </a:r>
            <a:r>
              <a:rPr lang="cs-CZ" sz="2600" dirty="0"/>
              <a:t>posoudí návrh kódu </a:t>
            </a:r>
            <a:r>
              <a:rPr lang="cs-CZ" sz="2600" dirty="0" smtClean="0"/>
              <a:t>ISCED-F</a:t>
            </a:r>
          </a:p>
          <a:p>
            <a:pPr marL="914400" lvl="1" indent="-290513">
              <a:buFont typeface="Arial" panose="020B0604020202020204" pitchFamily="34" charset="0"/>
              <a:buChar char="•"/>
            </a:pPr>
            <a:r>
              <a:rPr lang="cs-CZ" sz="2100" dirty="0" smtClean="0"/>
              <a:t>Soulad = přidělení kódu SP</a:t>
            </a:r>
          </a:p>
          <a:p>
            <a:pPr marL="914400" lvl="1" indent="-290513">
              <a:buFont typeface="Arial" panose="020B0604020202020204" pitchFamily="34" charset="0"/>
              <a:buChar char="•"/>
            </a:pPr>
            <a:r>
              <a:rPr lang="cs-CZ" sz="2100" dirty="0" smtClean="0"/>
              <a:t>Nesoulad = zaslání protinávrhu vysoké škole, další komunikace</a:t>
            </a:r>
          </a:p>
          <a:p>
            <a:pPr marL="514350" indent="-514350">
              <a:buAutoNum type="arabicPeriod"/>
            </a:pPr>
            <a:r>
              <a:rPr lang="cs-CZ" sz="2600" dirty="0" smtClean="0"/>
              <a:t>Zveřejnění v </a:t>
            </a:r>
            <a:r>
              <a:rPr lang="cs-CZ" sz="2600" dirty="0">
                <a:hlinkClick r:id="rId2"/>
              </a:rPr>
              <a:t>Registru vysokých škol a uskutečňovaných studijních programů</a:t>
            </a: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44468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Registr </a:t>
            </a:r>
            <a:r>
              <a:rPr lang="cs-CZ" sz="2500" b="1" dirty="0">
                <a:solidFill>
                  <a:srgbClr val="418E96"/>
                </a:solidFill>
              </a:rPr>
              <a:t>vysokých škol a uskutečňovaných studijních programů</a:t>
            </a:r>
          </a:p>
          <a:p>
            <a:r>
              <a:rPr lang="cs-CZ" sz="2600" dirty="0">
                <a:hlinkClick r:id="rId2"/>
              </a:rPr>
              <a:t>https://regvssp.msmt.cz/registrvssp</a:t>
            </a:r>
            <a:r>
              <a:rPr lang="cs-CZ" sz="2600" dirty="0" smtClean="0">
                <a:hlinkClick r:id="rId2"/>
              </a:rPr>
              <a:t>/</a:t>
            </a:r>
            <a:endParaRPr lang="cs-CZ" sz="2600" dirty="0" smtClean="0"/>
          </a:p>
          <a:p>
            <a:r>
              <a:rPr lang="cs-CZ" sz="2600" dirty="0" smtClean="0"/>
              <a:t>„…se </a:t>
            </a:r>
            <a:r>
              <a:rPr lang="cs-CZ" sz="2600" dirty="0"/>
              <a:t>člení podle vysokých škol, oblastí vzdělávání a typů studijních programů a jejich profilů. Součástí registru je Seznam poskytovatelů zahraničního vysokoškolského vzdělávání na území České republiky, uvedených v § 93a, a jimi uskutečňovaných zahraničních vysokoškolských studijních </a:t>
            </a:r>
            <a:r>
              <a:rPr lang="cs-CZ" sz="2600" dirty="0" smtClean="0"/>
              <a:t>programů“</a:t>
            </a:r>
          </a:p>
          <a:p>
            <a:r>
              <a:rPr lang="cs-CZ" sz="2600" dirty="0" smtClean="0"/>
              <a:t>Export: Temp XLSX</a:t>
            </a:r>
          </a:p>
        </p:txBody>
      </p:sp>
    </p:spTree>
    <p:extLst>
      <p:ext uri="{BB962C8B-B14F-4D97-AF65-F5344CB8AC3E}">
        <p14:creationId xmlns:p14="http://schemas.microsoft.com/office/powerpoint/2010/main" val="321724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Klasifikace ISCED (International Standard </a:t>
            </a:r>
            <a:r>
              <a:rPr lang="cs-CZ" sz="2400" b="1" dirty="0" err="1">
                <a:solidFill>
                  <a:srgbClr val="418E96"/>
                </a:solidFill>
              </a:rPr>
              <a:t>Classification</a:t>
            </a:r>
            <a:r>
              <a:rPr lang="cs-CZ" sz="2400" b="1" dirty="0">
                <a:solidFill>
                  <a:srgbClr val="418E96"/>
                </a:solidFill>
              </a:rPr>
              <a:t> </a:t>
            </a:r>
            <a:r>
              <a:rPr lang="cs-CZ" sz="2400" b="1" dirty="0" err="1">
                <a:solidFill>
                  <a:srgbClr val="418E96"/>
                </a:solidFill>
              </a:rPr>
              <a:t>of</a:t>
            </a:r>
            <a:r>
              <a:rPr lang="cs-CZ" sz="2400" b="1" dirty="0">
                <a:solidFill>
                  <a:srgbClr val="418E96"/>
                </a:solidFill>
              </a:rPr>
              <a:t> </a:t>
            </a:r>
            <a:r>
              <a:rPr lang="cs-CZ" sz="2400" b="1" dirty="0" err="1">
                <a:solidFill>
                  <a:srgbClr val="418E96"/>
                </a:solidFill>
              </a:rPr>
              <a:t>Education</a:t>
            </a:r>
            <a:r>
              <a:rPr lang="cs-CZ" sz="2400" b="1" dirty="0">
                <a:solidFill>
                  <a:srgbClr val="418E96"/>
                </a:solidFill>
              </a:rPr>
              <a:t>)</a:t>
            </a:r>
          </a:p>
          <a:p>
            <a:r>
              <a:rPr lang="cs-CZ" sz="2600" dirty="0"/>
              <a:t>V</a:t>
            </a:r>
            <a:r>
              <a:rPr lang="cs-CZ" sz="2600" dirty="0" smtClean="0"/>
              <a:t>lastníkem </a:t>
            </a:r>
            <a:r>
              <a:rPr lang="cs-CZ" sz="2600" dirty="0"/>
              <a:t>klasifikace ISCED je OSN (patří do skupiny ekonomických a sociálních klasifikací)</a:t>
            </a:r>
          </a:p>
          <a:p>
            <a:r>
              <a:rPr lang="cs-CZ" sz="2600" dirty="0"/>
              <a:t>S</a:t>
            </a:r>
            <a:r>
              <a:rPr lang="cs-CZ" sz="2600" dirty="0" smtClean="0"/>
              <a:t>právcem </a:t>
            </a:r>
            <a:r>
              <a:rPr lang="cs-CZ" sz="2600" dirty="0"/>
              <a:t>a koordinátorem je UNESCO Institute </a:t>
            </a:r>
            <a:r>
              <a:rPr lang="cs-CZ" sz="2600" dirty="0" err="1"/>
              <a:t>for</a:t>
            </a:r>
            <a:r>
              <a:rPr lang="cs-CZ" sz="2600" dirty="0"/>
              <a:t> </a:t>
            </a:r>
            <a:r>
              <a:rPr lang="cs-CZ" sz="2600" dirty="0" err="1"/>
              <a:t>Statistics</a:t>
            </a:r>
            <a:r>
              <a:rPr lang="cs-CZ" sz="2600" dirty="0"/>
              <a:t> (UIS) </a:t>
            </a:r>
          </a:p>
          <a:p>
            <a:r>
              <a:rPr lang="cs-CZ" sz="2600" dirty="0"/>
              <a:t>K</a:t>
            </a:r>
            <a:r>
              <a:rPr lang="cs-CZ" sz="2600" dirty="0" smtClean="0"/>
              <a:t>lasifikace </a:t>
            </a:r>
            <a:r>
              <a:rPr lang="cs-CZ" sz="2600" dirty="0"/>
              <a:t>ISCED začala vznikat v 1. pol. 70. let a byla schválena v roce 1976</a:t>
            </a:r>
          </a:p>
          <a:p>
            <a:r>
              <a:rPr lang="cs-CZ" sz="2600" dirty="0"/>
              <a:t>P</a:t>
            </a:r>
            <a:r>
              <a:rPr lang="cs-CZ" sz="2600" dirty="0" smtClean="0"/>
              <a:t>rvní </a:t>
            </a:r>
            <a:r>
              <a:rPr lang="cs-CZ" sz="2600" dirty="0"/>
              <a:t>revize byla schválena v roce 1997, druhá revize, platná v současné době, pak v letech 2011 (úrovně vzdělávání/vzdělání) a 2013 (oblasti vzdělávání)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71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rgbClr val="418E96"/>
                </a:solidFill>
              </a:rPr>
              <a:t>Stanovení kódu klasifikace ISCED-F</a:t>
            </a:r>
            <a:endParaRPr lang="cs-CZ" sz="2400" b="1" dirty="0">
              <a:solidFill>
                <a:srgbClr val="418E96"/>
              </a:solidFill>
            </a:endParaRPr>
          </a:p>
          <a:p>
            <a:endParaRPr lang="cs-CZ" sz="2600" dirty="0" smtClean="0"/>
          </a:p>
          <a:p>
            <a:r>
              <a:rPr lang="cs-CZ" sz="2600" dirty="0" smtClean="0"/>
              <a:t>Postup </a:t>
            </a:r>
            <a:r>
              <a:rPr lang="cs-CZ" sz="2600" dirty="0"/>
              <a:t>na stránkách MŠMT - </a:t>
            </a:r>
            <a:r>
              <a:rPr lang="cs-CZ" sz="2600" dirty="0">
                <a:hlinkClick r:id="rId2"/>
              </a:rPr>
              <a:t>http://</a:t>
            </a:r>
            <a:r>
              <a:rPr lang="cs-CZ" sz="2600" dirty="0" smtClean="0">
                <a:hlinkClick r:id="rId2"/>
              </a:rPr>
              <a:t>www.msmt.cz/vzdelavani/vysoke-skolstvi/postup-kodovani-studijnich-programu-a-oboru</a:t>
            </a:r>
            <a:r>
              <a:rPr lang="cs-CZ" sz="2600" dirty="0" smtClean="0"/>
              <a:t> </a:t>
            </a:r>
            <a:endParaRPr lang="cs-CZ" sz="2600" dirty="0"/>
          </a:p>
          <a:p>
            <a:r>
              <a:rPr lang="cs-CZ" sz="2600" dirty="0" smtClean="0"/>
              <a:t>Metodická příručka a Vysvětlivky </a:t>
            </a:r>
            <a:endParaRPr lang="cs-CZ" sz="2600" dirty="0"/>
          </a:p>
          <a:p>
            <a:endParaRPr lang="cs-CZ" sz="2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69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rgbClr val="418E96"/>
                </a:solidFill>
              </a:rPr>
              <a:t>Stanovení kódu klasifikace ISCED-F – praktické informace</a:t>
            </a:r>
            <a:endParaRPr lang="cs-CZ" sz="2400" b="1" dirty="0">
              <a:solidFill>
                <a:srgbClr val="418E96"/>
              </a:solidFill>
            </a:endParaRPr>
          </a:p>
          <a:p>
            <a:endParaRPr lang="cs-CZ" sz="2600" dirty="0" smtClean="0"/>
          </a:p>
          <a:p>
            <a:r>
              <a:rPr lang="cs-CZ" sz="2600" dirty="0" smtClean="0"/>
              <a:t>05, 021, 0210 – nejednoznačné kódy</a:t>
            </a:r>
          </a:p>
          <a:p>
            <a:r>
              <a:rPr lang="cs-CZ" sz="2600" dirty="0" smtClean="0"/>
              <a:t>88 vs. 09</a:t>
            </a:r>
          </a:p>
          <a:p>
            <a:pPr lvl="1"/>
            <a:r>
              <a:rPr lang="cs-CZ" sz="2100" dirty="0" smtClean="0"/>
              <a:t>88 = u dvou oborů rozdíl méně než 10 % - ne 60+40, ano 53+47; více oborů</a:t>
            </a:r>
          </a:p>
          <a:p>
            <a:pPr lvl="1"/>
            <a:r>
              <a:rPr lang="cs-CZ" sz="2100" dirty="0" smtClean="0"/>
              <a:t>09 = jasně úzce vymezený obor, který není v klasifikaci a není ojedinělý (např. Nanotechnologie, </a:t>
            </a:r>
            <a:r>
              <a:rPr lang="cs-CZ" sz="2100" dirty="0"/>
              <a:t>S</a:t>
            </a:r>
            <a:r>
              <a:rPr lang="cs-CZ" sz="2100" dirty="0" smtClean="0"/>
              <a:t>ystémové inženýrství, Environmentální studia)</a:t>
            </a:r>
          </a:p>
          <a:p>
            <a:endParaRPr lang="cs-CZ" sz="2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70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rgbClr val="418E96"/>
                </a:solidFill>
              </a:rPr>
              <a:t>Stanovení kódu klasifikace ISCED-F – praktické informace</a:t>
            </a:r>
            <a:endParaRPr lang="cs-CZ" sz="2400" b="1" dirty="0">
              <a:solidFill>
                <a:srgbClr val="418E96"/>
              </a:solidFill>
            </a:endParaRPr>
          </a:p>
          <a:p>
            <a:endParaRPr lang="cs-CZ" sz="2600" dirty="0" smtClean="0"/>
          </a:p>
          <a:p>
            <a:r>
              <a:rPr lang="cs-CZ" sz="2600" dirty="0" smtClean="0"/>
              <a:t>0114 </a:t>
            </a:r>
            <a:r>
              <a:rPr lang="cs-CZ" sz="2600" dirty="0"/>
              <a:t>– Příprava učitelů s předmětovou specializací</a:t>
            </a:r>
          </a:p>
          <a:p>
            <a:pPr lvl="1"/>
            <a:r>
              <a:rPr lang="cs-CZ" sz="2100" dirty="0"/>
              <a:t>i pro bakalářské SP (Předmět XY se zaměřením na vzdělávání)</a:t>
            </a:r>
          </a:p>
          <a:p>
            <a:pPr lvl="1"/>
            <a:r>
              <a:rPr lang="cs-CZ" sz="2100" dirty="0"/>
              <a:t>pro statistické účely</a:t>
            </a:r>
          </a:p>
          <a:p>
            <a:r>
              <a:rPr lang="cs-CZ" sz="2600" dirty="0"/>
              <a:t>0231 – Osvojování si jazyka – </a:t>
            </a:r>
            <a:r>
              <a:rPr lang="cs-CZ" sz="2600" dirty="0" smtClean="0"/>
              <a:t>cizí jazyky (druhý jazyk) + kulturní kontext (SP s obsahem filologie, jazyk a literatura, Baltistika apod.)</a:t>
            </a:r>
          </a:p>
          <a:p>
            <a:r>
              <a:rPr lang="cs-CZ" sz="2600" dirty="0" smtClean="0"/>
              <a:t>0232 </a:t>
            </a:r>
            <a:r>
              <a:rPr lang="cs-CZ" sz="2600" dirty="0" smtClean="0"/>
              <a:t>– Literatura a lingvistika – jazykověda, lingvistika, </a:t>
            </a:r>
            <a:r>
              <a:rPr lang="cs-CZ" sz="2600" dirty="0" smtClean="0"/>
              <a:t>jazyky se úrovní znalostí rodilého </a:t>
            </a:r>
            <a:r>
              <a:rPr lang="cs-CZ" sz="2600" dirty="0"/>
              <a:t>mluvčího, typicky český jazyk; nebo cizí v PhD </a:t>
            </a:r>
            <a:r>
              <a:rPr lang="cs-CZ" sz="2600" dirty="0" smtClean="0"/>
              <a:t>typu</a:t>
            </a:r>
            <a:endParaRPr lang="cs-CZ" sz="2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279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rgbClr val="418E96"/>
                </a:solidFill>
              </a:rPr>
              <a:t>Stanovení kódu klasifikace ISCED-F – praktické informace</a:t>
            </a:r>
            <a:endParaRPr lang="cs-CZ" sz="2400" b="1" dirty="0">
              <a:solidFill>
                <a:srgbClr val="418E96"/>
              </a:solidFill>
            </a:endParaRPr>
          </a:p>
          <a:p>
            <a:r>
              <a:rPr lang="cs-CZ" sz="2600" dirty="0" smtClean="0"/>
              <a:t>0413 </a:t>
            </a:r>
            <a:r>
              <a:rPr lang="cs-CZ" sz="2600" dirty="0"/>
              <a:t>– </a:t>
            </a:r>
            <a:r>
              <a:rPr lang="cs-CZ" sz="2600" dirty="0" smtClean="0"/>
              <a:t>Management a správa</a:t>
            </a:r>
            <a:endParaRPr lang="cs-CZ" sz="2600" dirty="0"/>
          </a:p>
          <a:p>
            <a:pPr lvl="1"/>
            <a:r>
              <a:rPr lang="cs-CZ" sz="2100" dirty="0" smtClean="0"/>
              <a:t>Přiřazováno i SP, jejichž obsah není management jako takový, ale zaměřuje se na určitou oblast – školský, zdravotnický, sportu apod. </a:t>
            </a:r>
          </a:p>
          <a:p>
            <a:pPr lvl="1"/>
            <a:r>
              <a:rPr lang="cs-CZ" sz="2100" dirty="0" smtClean="0"/>
              <a:t>Primárním zaměřením/oborem je však management = nebát se tento kód zvolit, i když to znamená vystoupit o oblasti vzdělávání či zaměření fakulty</a:t>
            </a:r>
          </a:p>
          <a:p>
            <a:r>
              <a:rPr lang="cs-CZ" sz="2600" dirty="0" smtClean="0"/>
              <a:t>Didaktika – viz výše, přiřazováno 0111 (Pedagogika)</a:t>
            </a:r>
          </a:p>
          <a:p>
            <a:r>
              <a:rPr lang="cs-CZ" sz="2600" dirty="0" smtClean="0"/>
              <a:t>0531 (Chemie) vs. 0711 (Chemické inženýrství a technologie)</a:t>
            </a:r>
          </a:p>
          <a:p>
            <a:pPr lvl="1"/>
            <a:r>
              <a:rPr lang="cs-CZ" sz="2100" dirty="0" smtClean="0"/>
              <a:t>Profil absolventa</a:t>
            </a:r>
          </a:p>
          <a:p>
            <a:pPr lvl="1"/>
            <a:r>
              <a:rPr lang="cs-CZ" sz="2100" dirty="0" smtClean="0"/>
              <a:t>Mimo oblast vzdělávání</a:t>
            </a:r>
          </a:p>
          <a:p>
            <a:pPr lvl="1"/>
            <a:r>
              <a:rPr lang="cs-CZ" sz="2100" dirty="0" smtClean="0"/>
              <a:t>Statistické účely</a:t>
            </a:r>
            <a:endParaRPr lang="cs-CZ" sz="21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95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Kód studijního programu</a:t>
            </a:r>
          </a:p>
          <a:p>
            <a:endParaRPr lang="cs-CZ" sz="2800" dirty="0" smtClean="0"/>
          </a:p>
          <a:p>
            <a:r>
              <a:rPr lang="cs-CZ" sz="2800" dirty="0" smtClean="0"/>
              <a:t>Pro studijní programy akreditované/schválené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v </a:t>
            </a:r>
            <a:r>
              <a:rPr lang="cs-CZ" sz="2800" dirty="0" smtClean="0"/>
              <a:t>rámci institucionální akreditace po 1. 9. 2016</a:t>
            </a:r>
          </a:p>
          <a:p>
            <a:r>
              <a:rPr lang="cs-CZ" sz="2800" dirty="0" smtClean="0"/>
              <a:t>Jednoznačná identifikace studijního programu,  </a:t>
            </a:r>
            <a:r>
              <a:rPr lang="cs-CZ" sz="2800" dirty="0" smtClean="0"/>
              <a:t>statistické </a:t>
            </a:r>
            <a:r>
              <a:rPr lang="cs-CZ" sz="2800" dirty="0" smtClean="0"/>
              <a:t>účely, potřeby </a:t>
            </a:r>
            <a:r>
              <a:rPr lang="cs-CZ" sz="2800" dirty="0" smtClean="0"/>
              <a:t>MŠMT </a:t>
            </a:r>
          </a:p>
          <a:p>
            <a:r>
              <a:rPr lang="cs-CZ" sz="2800" dirty="0" smtClean="0"/>
              <a:t>Základem kódu studijního programu – kód podrobně vymezeného oboru </a:t>
            </a:r>
            <a:r>
              <a:rPr lang="cs-CZ" sz="2800" dirty="0" smtClean="0"/>
              <a:t>klasifikace </a:t>
            </a:r>
            <a:r>
              <a:rPr lang="en-US" sz="2800" dirty="0" smtClean="0"/>
              <a:t>International </a:t>
            </a:r>
            <a:r>
              <a:rPr lang="en-US" sz="2800" dirty="0"/>
              <a:t>Standard Classification of </a:t>
            </a:r>
            <a:r>
              <a:rPr lang="en-US" sz="2800" dirty="0" smtClean="0"/>
              <a:t>Education</a:t>
            </a:r>
            <a:r>
              <a:rPr lang="cs-CZ" sz="2800" dirty="0" smtClean="0"/>
              <a:t> (</a:t>
            </a:r>
            <a:r>
              <a:rPr lang="cs-CZ" sz="2800" dirty="0" smtClean="0"/>
              <a:t>ISCED-F)</a:t>
            </a:r>
            <a:endParaRPr lang="cs-CZ" sz="2500" b="1" dirty="0" smtClean="0">
              <a:solidFill>
                <a:srgbClr val="418E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78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700" b="1" dirty="0" smtClean="0">
                <a:solidFill>
                  <a:srgbClr val="418E96"/>
                </a:solidFill>
              </a:rPr>
              <a:t>Struktura kódu</a:t>
            </a:r>
          </a:p>
          <a:p>
            <a:r>
              <a:rPr lang="cs-CZ" sz="2800" dirty="0"/>
              <a:t>Každému </a:t>
            </a:r>
            <a:r>
              <a:rPr lang="cs-CZ" sz="2800" b="1" dirty="0"/>
              <a:t>jednotlivému studijnímu </a:t>
            </a:r>
            <a:r>
              <a:rPr lang="cs-CZ" sz="2800" b="1" dirty="0" smtClean="0"/>
              <a:t>programu </a:t>
            </a:r>
            <a:r>
              <a:rPr lang="cs-CZ" sz="2800" dirty="0" smtClean="0"/>
              <a:t>je </a:t>
            </a:r>
            <a:r>
              <a:rPr lang="cs-CZ" sz="2800" dirty="0"/>
              <a:t>přiřazen unikátní kód, který </a:t>
            </a:r>
            <a:r>
              <a:rPr lang="cs-CZ" sz="2800" dirty="0" smtClean="0"/>
              <a:t>nese </a:t>
            </a:r>
            <a:r>
              <a:rPr lang="cs-CZ" sz="2800" dirty="0"/>
              <a:t>informaci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o </a:t>
            </a:r>
            <a:r>
              <a:rPr lang="cs-CZ" sz="2800" dirty="0"/>
              <a:t>základních charakteristikách studijního programu. </a:t>
            </a:r>
            <a:endParaRPr lang="cs-CZ" sz="2800" dirty="0" smtClean="0"/>
          </a:p>
          <a:p>
            <a:pPr lvl="1"/>
            <a:r>
              <a:rPr lang="cs-CZ" sz="2200" dirty="0" smtClean="0"/>
              <a:t>Typ studijního programu (B, M, N, P),</a:t>
            </a:r>
          </a:p>
          <a:p>
            <a:pPr lvl="1"/>
            <a:r>
              <a:rPr lang="cs-CZ" sz="2200" dirty="0" smtClean="0"/>
              <a:t>kód </a:t>
            </a:r>
            <a:r>
              <a:rPr lang="cs-CZ" sz="2200" dirty="0"/>
              <a:t>3. úrovně mezinárodní standardní klasifikace vzdělání ISCED-F 2013 (např. 0713),</a:t>
            </a:r>
          </a:p>
          <a:p>
            <a:pPr lvl="1"/>
            <a:r>
              <a:rPr lang="cs-CZ" sz="2200" dirty="0"/>
              <a:t>profil studijního programu (A, </a:t>
            </a:r>
            <a:r>
              <a:rPr lang="cs-CZ" sz="2200" dirty="0" smtClean="0"/>
              <a:t>P; pro doktorský - D),</a:t>
            </a:r>
            <a:endParaRPr lang="cs-CZ" sz="2200" dirty="0"/>
          </a:p>
          <a:p>
            <a:pPr lvl="1"/>
            <a:r>
              <a:rPr lang="cs-CZ" sz="2200" dirty="0"/>
              <a:t>převládající oblast vzdělávání (01-37), </a:t>
            </a:r>
          </a:p>
          <a:p>
            <a:pPr lvl="1"/>
            <a:r>
              <a:rPr lang="cs-CZ" sz="2200" dirty="0"/>
              <a:t>pořadí studijního programu (se stejnými údaji v předchozích položkách; čtyřmístné).</a:t>
            </a:r>
          </a:p>
          <a:p>
            <a:r>
              <a:rPr lang="cs-CZ" sz="2800" dirty="0" smtClean="0"/>
              <a:t>Příklad kódu </a:t>
            </a:r>
            <a:r>
              <a:rPr lang="cs-CZ" sz="2800" dirty="0"/>
              <a:t>studijního </a:t>
            </a:r>
            <a:r>
              <a:rPr lang="cs-CZ" sz="2800" dirty="0" smtClean="0"/>
              <a:t>programu Sociologie: B0314A250001</a:t>
            </a:r>
            <a:endParaRPr lang="cs-CZ" sz="2500" b="1" dirty="0" smtClean="0">
              <a:solidFill>
                <a:srgbClr val="418E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04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Jednotlivý studijní </a:t>
            </a:r>
            <a:r>
              <a:rPr lang="cs-CZ" sz="2500" b="1" dirty="0" smtClean="0">
                <a:solidFill>
                  <a:srgbClr val="418E96"/>
                </a:solidFill>
              </a:rPr>
              <a:t>program</a:t>
            </a:r>
          </a:p>
          <a:p>
            <a:endParaRPr lang="cs-CZ" sz="2600" dirty="0" smtClean="0"/>
          </a:p>
          <a:p>
            <a:r>
              <a:rPr lang="cs-CZ" sz="2600" dirty="0" smtClean="0"/>
              <a:t>Dán </a:t>
            </a:r>
            <a:r>
              <a:rPr lang="cs-CZ" sz="2600" dirty="0" smtClean="0"/>
              <a:t>rozhodnutím o akreditaci studijního programu nebo schválením studijního programu vysokou školou v rámci institucionální akreditace. </a:t>
            </a:r>
          </a:p>
          <a:p>
            <a:r>
              <a:rPr lang="cs-CZ" sz="2600" dirty="0"/>
              <a:t>J</a:t>
            </a:r>
            <a:r>
              <a:rPr lang="cs-CZ" sz="2600" dirty="0" smtClean="0"/>
              <a:t>iné rozhodnutí o akreditaci/schválení tak znamená </a:t>
            </a:r>
            <a:r>
              <a:rPr lang="cs-CZ" sz="2600" dirty="0" smtClean="0"/>
              <a:t>i </a:t>
            </a:r>
            <a:r>
              <a:rPr lang="cs-CZ" sz="2600" dirty="0" smtClean="0"/>
              <a:t>jiný studijní program a tedy i jiný kód. </a:t>
            </a:r>
            <a:r>
              <a:rPr lang="cs-CZ" sz="2600" dirty="0"/>
              <a:t>Nevztahuje se na prodloužení a rozšíření </a:t>
            </a:r>
            <a:r>
              <a:rPr lang="cs-CZ" sz="2600" dirty="0" smtClean="0"/>
              <a:t>akreditace</a:t>
            </a:r>
            <a:r>
              <a:rPr lang="cs-CZ" sz="2600" dirty="0" smtClean="0"/>
              <a:t>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Způsob přiřazení kódu studijního programu (SP)</a:t>
            </a:r>
          </a:p>
          <a:p>
            <a:endParaRPr lang="cs-CZ" sz="2600" dirty="0" smtClean="0"/>
          </a:p>
          <a:p>
            <a:r>
              <a:rPr lang="cs-CZ" sz="2600" dirty="0" smtClean="0"/>
              <a:t>B</a:t>
            </a:r>
            <a:r>
              <a:rPr lang="cs-CZ" sz="2600" dirty="0" smtClean="0">
                <a:solidFill>
                  <a:schemeClr val="accent6"/>
                </a:solidFill>
              </a:rPr>
              <a:t>0314</a:t>
            </a:r>
            <a:r>
              <a:rPr lang="cs-CZ" sz="2600" dirty="0" smtClean="0"/>
              <a:t>A250001 – stanovení kódu klasifikace ISCED-F</a:t>
            </a:r>
          </a:p>
          <a:p>
            <a:pPr lvl="1"/>
            <a:r>
              <a:rPr lang="cs-CZ" sz="2600" b="1" dirty="0" smtClean="0"/>
              <a:t>Dle obsahu SP</a:t>
            </a:r>
          </a:p>
          <a:p>
            <a:pPr marL="514350" indent="-514350">
              <a:buAutoNum type="arabicPeriod"/>
            </a:pPr>
            <a:r>
              <a:rPr lang="cs-CZ" sz="2600" dirty="0" smtClean="0"/>
              <a:t>Na základě názvu SP</a:t>
            </a:r>
          </a:p>
          <a:p>
            <a:pPr marL="514350" indent="-514350">
              <a:buAutoNum type="arabicPeriod"/>
            </a:pPr>
            <a:r>
              <a:rPr lang="cs-CZ" sz="2600" dirty="0" smtClean="0"/>
              <a:t>Na základě profilu </a:t>
            </a:r>
            <a:r>
              <a:rPr lang="cs-CZ" sz="2600" dirty="0"/>
              <a:t>absolventa SP – dle </a:t>
            </a:r>
            <a:r>
              <a:rPr lang="cs-CZ" sz="2600" dirty="0" smtClean="0"/>
              <a:t>popisu</a:t>
            </a:r>
            <a:endParaRPr lang="cs-CZ" sz="2600" dirty="0"/>
          </a:p>
          <a:p>
            <a:pPr marL="514350" indent="-514350">
              <a:buAutoNum type="arabicPeriod"/>
            </a:pPr>
            <a:r>
              <a:rPr lang="cs-CZ" sz="2600" dirty="0" smtClean="0"/>
              <a:t>Na základě předmětové skladby</a:t>
            </a:r>
            <a:r>
              <a:rPr lang="cs-CZ" sz="2600" dirty="0"/>
              <a:t> SP – klasifikace každého povinného předmětu</a:t>
            </a:r>
          </a:p>
          <a:p>
            <a:pPr marL="514350" indent="-514350">
              <a:buAutoNum type="arabicParenR"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409235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Profil absolventa</a:t>
            </a:r>
          </a:p>
          <a:p>
            <a:r>
              <a:rPr lang="cs-CZ" sz="2600" dirty="0" smtClean="0"/>
              <a:t>Má </a:t>
            </a:r>
            <a:r>
              <a:rPr lang="cs-CZ" sz="2600" dirty="0"/>
              <a:t>obsahovat: o</a:t>
            </a:r>
            <a:r>
              <a:rPr lang="cs-CZ" sz="2600" dirty="0" smtClean="0"/>
              <a:t>dborné </a:t>
            </a:r>
            <a:r>
              <a:rPr lang="cs-CZ" sz="2600" dirty="0"/>
              <a:t>znalosti, odborné dovednosti a obecné </a:t>
            </a:r>
            <a:r>
              <a:rPr lang="cs-CZ" sz="2600" dirty="0" smtClean="0"/>
              <a:t>způsobilosti absolventa. </a:t>
            </a:r>
          </a:p>
          <a:p>
            <a:r>
              <a:rPr lang="cs-CZ" sz="2600" dirty="0" smtClean="0"/>
              <a:t>Nejednoznačnost:</a:t>
            </a:r>
          </a:p>
          <a:p>
            <a:pPr lvl="1"/>
            <a:r>
              <a:rPr lang="cs-CZ" sz="2100" dirty="0" err="1" smtClean="0"/>
              <a:t>Multidisciplinarita</a:t>
            </a:r>
            <a:r>
              <a:rPr lang="cs-CZ" sz="2100" dirty="0" smtClean="0"/>
              <a:t> (např. SP sportovní technologie)</a:t>
            </a:r>
          </a:p>
          <a:p>
            <a:pPr lvl="1"/>
            <a:r>
              <a:rPr lang="cs-CZ" sz="2100" dirty="0" smtClean="0"/>
              <a:t>Obsahová nejednoznačnost</a:t>
            </a:r>
          </a:p>
          <a:p>
            <a:r>
              <a:rPr lang="cs-CZ" sz="2600" dirty="0">
                <a:hlinkClick r:id="rId2"/>
              </a:rPr>
              <a:t>Rámec kvalifikací vysokoškolského vzdělávání České republiky</a:t>
            </a:r>
            <a:r>
              <a:rPr lang="cs-CZ" sz="2600" dirty="0"/>
              <a:t> </a:t>
            </a:r>
            <a:endParaRPr lang="cs-CZ" sz="2600" dirty="0" smtClean="0"/>
          </a:p>
          <a:p>
            <a:pPr lvl="1"/>
            <a:r>
              <a:rPr lang="cs-CZ" sz="1600" dirty="0" smtClean="0"/>
              <a:t>Popisuje </a:t>
            </a:r>
            <a:r>
              <a:rPr lang="cs-CZ" sz="1600" dirty="0"/>
              <a:t>a kategorizuje kvalifikace udělované vysokými školami v České republice. Je založen na stanovení tzv. výsledků učení, kterých by absolventi jednotlivých úrovní měli při absolvování studia dosahovat a které jsou rozděleny na odborné znalosti, odborné dovednosti a obecné způsobilosti</a:t>
            </a:r>
            <a:r>
              <a:rPr lang="cs-CZ" sz="1600" dirty="0" smtClean="0"/>
              <a:t>.</a:t>
            </a:r>
          </a:p>
          <a:p>
            <a:pPr lvl="1"/>
            <a:r>
              <a:rPr lang="cs-CZ" sz="2100" dirty="0" smtClean="0">
                <a:hlinkClick r:id="rId3"/>
              </a:rPr>
              <a:t>Příručka </a:t>
            </a:r>
            <a:r>
              <a:rPr lang="cs-CZ" sz="2100" dirty="0">
                <a:hlinkClick r:id="rId3"/>
              </a:rPr>
              <a:t>pro využívání výsledků učení na vysokých školách</a:t>
            </a:r>
            <a:endParaRPr lang="cs-CZ" sz="2100" dirty="0" smtClean="0"/>
          </a:p>
        </p:txBody>
      </p:sp>
    </p:spTree>
    <p:extLst>
      <p:ext uri="{BB962C8B-B14F-4D97-AF65-F5344CB8AC3E}">
        <p14:creationId xmlns:p14="http://schemas.microsoft.com/office/powerpoint/2010/main" val="27821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2900" b="1" dirty="0" smtClean="0">
                <a:solidFill>
                  <a:srgbClr val="418E96"/>
                </a:solidFill>
              </a:rPr>
              <a:t>Profil absolventa – obsahová nejednoznačnost</a:t>
            </a:r>
          </a:p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</a:pPr>
            <a:r>
              <a:rPr lang="cs-CZ" sz="2600" dirty="0" smtClean="0"/>
              <a:t>Absolvent </a:t>
            </a:r>
            <a:r>
              <a:rPr lang="cs-CZ" sz="2600" dirty="0"/>
              <a:t>doktorského studijního </a:t>
            </a:r>
            <a:r>
              <a:rPr lang="cs-CZ" sz="2600" dirty="0" smtClean="0"/>
              <a:t>programu XY má </a:t>
            </a:r>
            <a:r>
              <a:rPr lang="cs-CZ" sz="2600" dirty="0"/>
              <a:t>následující znalosti a </a:t>
            </a:r>
            <a:r>
              <a:rPr lang="cs-CZ" sz="2600" dirty="0" smtClean="0"/>
              <a:t>předpoklady:</a:t>
            </a:r>
          </a:p>
          <a:p>
            <a:pPr indent="-257175"/>
            <a:r>
              <a:rPr lang="cs-CZ" sz="2600" dirty="0" smtClean="0"/>
              <a:t>Schopnost </a:t>
            </a:r>
            <a:r>
              <a:rPr lang="cs-CZ" sz="2600" dirty="0"/>
              <a:t>samostatné vědecké a vědeckopedagogické práce v týmu domácích i zahraničních vědeckých pracovníků.</a:t>
            </a:r>
          </a:p>
          <a:p>
            <a:pPr indent="-257175"/>
            <a:r>
              <a:rPr lang="cs-CZ" sz="2600" dirty="0" smtClean="0"/>
              <a:t>Dobrou </a:t>
            </a:r>
            <a:r>
              <a:rPr lang="cs-CZ" sz="2600" dirty="0"/>
              <a:t>znalost anglického jazyka podpořenou povinnou stáží na zahraničním pracovišti a odbornou zkouškou</a:t>
            </a:r>
          </a:p>
          <a:p>
            <a:pPr indent="-257175"/>
            <a:r>
              <a:rPr lang="cs-CZ" sz="2600" dirty="0" smtClean="0"/>
              <a:t>Připravenost </a:t>
            </a:r>
            <a:r>
              <a:rPr lang="cs-CZ" sz="2600" dirty="0"/>
              <a:t>na uplatnění se v oblasti rezortního výzkumu nebo na místech vyžadujících vysokou profesionální úroveň v aplikovaných ekologických vědách, ve státním i soukromém sektoru. </a:t>
            </a:r>
          </a:p>
          <a:p>
            <a:pPr indent="-257175"/>
            <a:r>
              <a:rPr lang="cs-CZ" sz="2600" dirty="0" smtClean="0"/>
              <a:t>Schopnost </a:t>
            </a:r>
            <a:r>
              <a:rPr lang="cs-CZ" sz="2600" dirty="0"/>
              <a:t>samostatně žádat a řešit výzkumné projekty, publikovat vědecké recenzované články či jiné typy publikací.</a:t>
            </a:r>
          </a:p>
          <a:p>
            <a:pPr indent="-257175"/>
            <a:r>
              <a:rPr lang="cs-CZ" sz="2600" dirty="0" smtClean="0"/>
              <a:t>Hluboké </a:t>
            </a:r>
            <a:r>
              <a:rPr lang="cs-CZ" sz="2600" dirty="0"/>
              <a:t>teoretické znalosti ve specializaci, která je dána jednak tématem dizertační práce, jednak absolvovanými předměty v rámci studijního plánu, ale také znalostmi získanými systematickou samostatnou prací a studiem potřebných vědních disciplín nezbytných pro zpracování dizertační </a:t>
            </a:r>
            <a:r>
              <a:rPr lang="cs-CZ" sz="2600" dirty="0" smtClean="0"/>
              <a:t>práce</a:t>
            </a:r>
          </a:p>
          <a:p>
            <a:pPr indent="-257175"/>
            <a:r>
              <a:rPr lang="cs-CZ" sz="2600" dirty="0" smtClean="0"/>
              <a:t>Znalost </a:t>
            </a:r>
            <a:r>
              <a:rPr lang="cs-CZ" sz="2600" dirty="0"/>
              <a:t>výpočetní techniky a práce se špičkovým software.</a:t>
            </a:r>
          </a:p>
          <a:p>
            <a:pPr indent="-257175"/>
            <a:r>
              <a:rPr lang="cs-CZ" sz="2600" dirty="0" smtClean="0"/>
              <a:t>Schopnost </a:t>
            </a:r>
            <a:r>
              <a:rPr lang="cs-CZ" sz="2600" dirty="0"/>
              <a:t>přenášet vědecké poznatky do praxe formou metodik, legislativních předpisů apod., stejně jako popularizovat výzkumné aktivity.</a:t>
            </a:r>
          </a:p>
          <a:p>
            <a:pPr indent="-257175"/>
            <a:r>
              <a:rPr lang="cs-CZ" sz="2600" dirty="0" smtClean="0"/>
              <a:t>Orientace </a:t>
            </a:r>
            <a:r>
              <a:rPr lang="cs-CZ" sz="2600" dirty="0"/>
              <a:t>v metodických postupech experimentální a projekční činnosti</a:t>
            </a:r>
            <a:r>
              <a:rPr lang="cs-CZ" sz="2600" dirty="0" smtClean="0"/>
              <a:t>.</a:t>
            </a:r>
          </a:p>
          <a:p>
            <a:pPr indent="-257175"/>
            <a:r>
              <a:rPr lang="cs-CZ" sz="2600" dirty="0" smtClean="0"/>
              <a:t>Schopnost </a:t>
            </a:r>
            <a:r>
              <a:rPr lang="cs-CZ" sz="2600" dirty="0"/>
              <a:t>předávat znalosti a výsledky výzkumu v rámci výuky, na konferencích či workshopech.</a:t>
            </a:r>
          </a:p>
          <a:p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319501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Předmětová skladba</a:t>
            </a:r>
          </a:p>
          <a:p>
            <a:endParaRPr lang="cs-CZ" sz="2600" dirty="0" smtClean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404351"/>
              </p:ext>
            </p:extLst>
          </p:nvPr>
        </p:nvGraphicFramePr>
        <p:xfrm>
          <a:off x="1187624" y="2132856"/>
          <a:ext cx="3672408" cy="36682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13297"/>
                <a:gridCol w="559605"/>
                <a:gridCol w="699506"/>
              </a:tblGrid>
              <a:tr h="27695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předmět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ects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 err="1">
                          <a:effectLst/>
                        </a:rPr>
                        <a:t>isced</a:t>
                      </a:r>
                      <a:r>
                        <a:rPr lang="cs-CZ" sz="1100" u="none" strike="noStrike" dirty="0">
                          <a:effectLst/>
                        </a:rPr>
                        <a:t>-f 2013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Anatomie a morfologie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0912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Elektrotechnický seminář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0714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Matematika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7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0541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Statika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0788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Základy informatiky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4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0688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Algoritmizace a programování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4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0613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Funkční anatomie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4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0912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Fyziologie člověka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0912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Kinantropologie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4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1014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Matematika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6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0541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Technická mechanika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0788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7695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Biomechanika sportu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0588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882782"/>
              </p:ext>
            </p:extLst>
          </p:nvPr>
        </p:nvGraphicFramePr>
        <p:xfrm>
          <a:off x="5076056" y="2132856"/>
          <a:ext cx="3168351" cy="36724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6117"/>
                <a:gridCol w="1056117"/>
                <a:gridCol w="1056117"/>
              </a:tblGrid>
              <a:tr h="4546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 err="1">
                          <a:effectLst/>
                        </a:rPr>
                        <a:t>isced</a:t>
                      </a:r>
                      <a:r>
                        <a:rPr lang="cs-CZ" sz="1100" u="none" strike="noStrike" dirty="0">
                          <a:effectLst/>
                        </a:rPr>
                        <a:t>-f 2013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ects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podíl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1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0541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13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1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0542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1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0588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1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0613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3%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1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0688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3%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1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0714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23%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1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0719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4%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1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0788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17%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1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0912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19%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1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0915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2%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51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1014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9%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465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Celkový součet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100%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38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Proces získání kódu studijního </a:t>
            </a:r>
            <a:r>
              <a:rPr lang="cs-CZ" sz="2500" b="1" dirty="0" smtClean="0">
                <a:solidFill>
                  <a:srgbClr val="418E96"/>
                </a:solidFill>
              </a:rPr>
              <a:t>programu - akreditace</a:t>
            </a:r>
          </a:p>
          <a:p>
            <a:pPr marL="514350" indent="-514350">
              <a:buAutoNum type="arabicPeriod"/>
            </a:pPr>
            <a:endParaRPr lang="cs-CZ" sz="2600" dirty="0" smtClean="0"/>
          </a:p>
          <a:p>
            <a:pPr marL="514350" indent="-514350">
              <a:buAutoNum type="arabicPeriod"/>
            </a:pPr>
            <a:r>
              <a:rPr lang="cs-CZ" sz="2600" dirty="0" smtClean="0"/>
              <a:t>Žádost o udělení akreditace NAÚ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cs-CZ" sz="2100" dirty="0" smtClean="0"/>
              <a:t>Žádost obsahuje návrh kódu ISCED-F, případně jeho </a:t>
            </a:r>
            <a:r>
              <a:rPr lang="cs-CZ" sz="2100" dirty="0" smtClean="0"/>
              <a:t>odůvodnění</a:t>
            </a:r>
            <a:endParaRPr lang="cs-CZ" sz="21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600" dirty="0" smtClean="0"/>
              <a:t>Po udělení akreditace přebírá MŠMT informace o SP potřebné k přidělení kódu a další charakteristiky SP, včetně žádosti o akreditaci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600" dirty="0" smtClean="0"/>
              <a:t>Po přidělení kódu je název SP, kód a další informace o SP zveřejněn v </a:t>
            </a:r>
            <a:r>
              <a:rPr lang="cs-CZ" sz="2600" dirty="0" smtClean="0">
                <a:hlinkClick r:id="rId2"/>
              </a:rPr>
              <a:t>Registru vysokých škol a uskutečňovaných studijních programů</a:t>
            </a: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83053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1017</Words>
  <Application>Microsoft Office PowerPoint</Application>
  <PresentationFormat>Předvádění na obrazovce (4:3)</PresentationFormat>
  <Paragraphs>174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systému Office</vt:lpstr>
      <vt:lpstr>Kódy studijních programů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Hrstka Dušan</cp:lastModifiedBy>
  <cp:revision>48</cp:revision>
  <cp:lastPrinted>2019-03-14T08:02:23Z</cp:lastPrinted>
  <dcterms:created xsi:type="dcterms:W3CDTF">2013-10-09T10:41:53Z</dcterms:created>
  <dcterms:modified xsi:type="dcterms:W3CDTF">2019-03-14T08:20:28Z</dcterms:modified>
</cp:coreProperties>
</file>