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4" r:id="rId3"/>
    <p:sldId id="261" r:id="rId4"/>
    <p:sldId id="276" r:id="rId5"/>
    <p:sldId id="278" r:id="rId6"/>
    <p:sldId id="279" r:id="rId7"/>
    <p:sldId id="280" r:id="rId8"/>
    <p:sldId id="277" r:id="rId9"/>
    <p:sldId id="275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714" autoAdjust="0"/>
  </p:normalViewPr>
  <p:slideViewPr>
    <p:cSldViewPr>
      <p:cViewPr varScale="1">
        <p:scale>
          <a:sx n="111" d="100"/>
          <a:sy n="111" d="100"/>
        </p:scale>
        <p:origin x="13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5B3A3-0FC9-4D11-94EB-43D1949F9544}" type="datetimeFigureOut">
              <a:rPr lang="cs-CZ" smtClean="0"/>
              <a:t>13.3.2019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403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899" y="9428403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A26F0-C69A-4B55-8066-0DDCA9470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438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13.3.2019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13.3.2019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13.3.2019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13.3.2019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13.3.2019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13.3.2019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13.3.2019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veronika.fajmonova@msmt.cz" TargetMode="External"/><Relationship Id="rId2" Type="http://schemas.openxmlformats.org/officeDocument/2006/relationships/hyperlink" Target="https://opvvv.msmt.cz/vyzva/vyzva-c-02-18-054-rozvoj-kapacit-pro-vyzkum-a-vyvoj-ii/text-vyzvy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5470376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4000" b="1" dirty="0">
                <a:latin typeface="+mn-lt"/>
              </a:rPr>
              <a:t>Seminář k výroční zprávě o činnosti a kódování studijních programů</a:t>
            </a:r>
            <a:endParaRPr lang="cs-CZ" sz="40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 smtClean="0"/>
              <a:t>Karmelitská 529/5</a:t>
            </a:r>
            <a:r>
              <a:rPr lang="cs-CZ" sz="700" dirty="0"/>
              <a:t>, Malá </a:t>
            </a:r>
            <a:r>
              <a:rPr lang="cs-CZ" sz="700" dirty="0" smtClean="0"/>
              <a:t>Strana,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5470376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4000" b="1" dirty="0" smtClean="0">
                <a:latin typeface="+mn-lt"/>
              </a:rPr>
              <a:t>Výroční zpráva </a:t>
            </a:r>
            <a:r>
              <a:rPr lang="pl-PL" sz="4000" b="1" dirty="0">
                <a:latin typeface="+mn-lt"/>
              </a:rPr>
              <a:t>o </a:t>
            </a:r>
            <a:r>
              <a:rPr lang="pl-PL" sz="4000" b="1" dirty="0" smtClean="0">
                <a:latin typeface="+mn-lt"/>
              </a:rPr>
              <a:t>činnosti</a:t>
            </a:r>
            <a:endParaRPr lang="cs-CZ" sz="40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 smtClean="0"/>
              <a:t>Karmelitská 529/5</a:t>
            </a:r>
            <a:r>
              <a:rPr lang="cs-CZ" sz="700" dirty="0"/>
              <a:t>, Malá </a:t>
            </a:r>
            <a:r>
              <a:rPr lang="cs-CZ" sz="700" dirty="0" smtClean="0"/>
              <a:t>Strana,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1369737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Změny ve VZ pro rok 2018 – Textová příloha</a:t>
            </a:r>
            <a:endParaRPr lang="cs-CZ" sz="2700" b="1" dirty="0" smtClean="0">
              <a:solidFill>
                <a:srgbClr val="418E96"/>
              </a:solidFill>
            </a:endParaRPr>
          </a:p>
          <a:p>
            <a:endParaRPr lang="cs-CZ" sz="2800" dirty="0" smtClean="0"/>
          </a:p>
          <a:p>
            <a:pPr algn="just"/>
            <a:r>
              <a:rPr lang="cs-CZ" sz="2800" dirty="0"/>
              <a:t>Změny v </a:t>
            </a:r>
            <a:r>
              <a:rPr lang="cs-CZ" sz="2800" dirty="0" smtClean="0"/>
              <a:t>Textové příloze </a:t>
            </a:r>
            <a:r>
              <a:rPr lang="cs-CZ" sz="2800" dirty="0"/>
              <a:t>se pro rok </a:t>
            </a:r>
            <a:r>
              <a:rPr lang="cs-CZ" sz="2800" dirty="0" smtClean="0"/>
              <a:t>2017 a 2018 týkají zejména genderové rovnosti – slaďování profesního a soukromého života, vyrovnaného zastoupení ve vedoucích pozicích </a:t>
            </a:r>
            <a:br>
              <a:rPr lang="cs-CZ" sz="2800" dirty="0" smtClean="0"/>
            </a:br>
            <a:r>
              <a:rPr lang="cs-CZ" sz="2800" dirty="0" smtClean="0"/>
              <a:t>a akademických hodnostech, sexuálního </a:t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dirty="0" err="1"/>
              <a:t>genderově</a:t>
            </a:r>
            <a:r>
              <a:rPr lang="cs-CZ" sz="2800" dirty="0"/>
              <a:t> podmíněného </a:t>
            </a:r>
            <a:r>
              <a:rPr lang="cs-CZ" sz="2800" dirty="0" smtClean="0"/>
              <a:t>obtěžování. </a:t>
            </a:r>
          </a:p>
          <a:p>
            <a:pPr algn="just"/>
            <a:r>
              <a:rPr lang="cs-CZ" sz="2800" dirty="0" smtClean="0"/>
              <a:t>2018 - úprava kap. 6 </a:t>
            </a:r>
            <a:r>
              <a:rPr lang="cs-CZ" sz="2800" dirty="0"/>
              <a:t>byla upravena s ohledem na údaje vykazované vysokými školami v loňské výroční zprávě a také s ohledem na potřeby ministerstva</a:t>
            </a:r>
            <a:r>
              <a:rPr lang="cs-CZ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578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Genderová rovnost</a:t>
            </a:r>
            <a:endParaRPr lang="cs-CZ" sz="2700" b="1" dirty="0" smtClean="0">
              <a:solidFill>
                <a:srgbClr val="418E96"/>
              </a:solidFill>
            </a:endParaRPr>
          </a:p>
          <a:p>
            <a:r>
              <a:rPr lang="cs-CZ" sz="2800" dirty="0" smtClean="0"/>
              <a:t>Významný aspekt kvalitního </a:t>
            </a:r>
            <a:r>
              <a:rPr lang="cs-CZ" sz="2800" dirty="0"/>
              <a:t>vysokoškolského prostředí a kvality výzkumné </a:t>
            </a:r>
            <a:r>
              <a:rPr lang="cs-CZ" sz="2800" dirty="0" smtClean="0"/>
              <a:t>činnosti</a:t>
            </a:r>
          </a:p>
          <a:p>
            <a:pPr lvl="1"/>
            <a:r>
              <a:rPr lang="cs-CZ" sz="2300" dirty="0"/>
              <a:t>Česká republika v oblasti genderové rovnosti zaostává, viz např. </a:t>
            </a:r>
            <a:r>
              <a:rPr lang="cs-CZ" sz="2300" dirty="0" err="1"/>
              <a:t>Global</a:t>
            </a:r>
            <a:r>
              <a:rPr lang="cs-CZ" sz="2300" dirty="0"/>
              <a:t> Gender Gap Index – </a:t>
            </a:r>
            <a:r>
              <a:rPr lang="cs-CZ" sz="2300" dirty="0" err="1"/>
              <a:t>World</a:t>
            </a:r>
            <a:r>
              <a:rPr lang="cs-CZ" sz="2300" dirty="0"/>
              <a:t> </a:t>
            </a:r>
            <a:r>
              <a:rPr lang="cs-CZ" sz="2300" dirty="0" err="1"/>
              <a:t>Economic</a:t>
            </a:r>
            <a:r>
              <a:rPr lang="cs-CZ" sz="2300" dirty="0"/>
              <a:t> </a:t>
            </a:r>
            <a:r>
              <a:rPr lang="cs-CZ" sz="2300" dirty="0" err="1"/>
              <a:t>Forum</a:t>
            </a:r>
            <a:r>
              <a:rPr lang="cs-CZ" sz="2300" dirty="0"/>
              <a:t> (ČR je na 82. místě ze 149 </a:t>
            </a:r>
            <a:r>
              <a:rPr lang="cs-CZ" sz="2300" dirty="0" smtClean="0"/>
              <a:t>zemí)</a:t>
            </a:r>
          </a:p>
          <a:p>
            <a:pPr lvl="1"/>
            <a:r>
              <a:rPr lang="cs-CZ" sz="2300" dirty="0" smtClean="0"/>
              <a:t>Jeden </a:t>
            </a:r>
            <a:r>
              <a:rPr lang="cs-CZ" sz="2300" dirty="0"/>
              <a:t>z nejnižších počtů žen v pozici Grade A (profesorská hodnost) v EU – 14 </a:t>
            </a:r>
            <a:r>
              <a:rPr lang="cs-CZ" sz="2300" dirty="0" smtClean="0"/>
              <a:t>%</a:t>
            </a:r>
          </a:p>
          <a:p>
            <a:pPr lvl="1"/>
            <a:r>
              <a:rPr lang="cs-CZ" sz="2000" dirty="0"/>
              <a:t>E</a:t>
            </a:r>
            <a:r>
              <a:rPr lang="cs-CZ" sz="2000" dirty="0" smtClean="0"/>
              <a:t>konomické </a:t>
            </a:r>
            <a:r>
              <a:rPr lang="cs-CZ" sz="2000" dirty="0"/>
              <a:t>ztráty a ztráty talentů</a:t>
            </a:r>
            <a:endParaRPr lang="cs-CZ" sz="2300" dirty="0" smtClean="0"/>
          </a:p>
          <a:p>
            <a:r>
              <a:rPr lang="cs-CZ" sz="2800" dirty="0" smtClean="0"/>
              <a:t>J</a:t>
            </a:r>
            <a:r>
              <a:rPr lang="it-IT" sz="2800" dirty="0" smtClean="0"/>
              <a:t>edn</a:t>
            </a:r>
            <a:r>
              <a:rPr lang="cs-CZ" sz="2800" dirty="0" smtClean="0"/>
              <a:t>ou</a:t>
            </a:r>
            <a:r>
              <a:rPr lang="it-IT" sz="2800" dirty="0" smtClean="0"/>
              <a:t> </a:t>
            </a:r>
            <a:r>
              <a:rPr lang="it-IT" sz="2800" dirty="0"/>
              <a:t>ze 6 priorit ERA </a:t>
            </a:r>
            <a:r>
              <a:rPr lang="it-IT" sz="2800" dirty="0" smtClean="0"/>
              <a:t>Roadmap</a:t>
            </a:r>
            <a:endParaRPr lang="cs-CZ" sz="2800" dirty="0"/>
          </a:p>
          <a:p>
            <a:pPr lvl="1"/>
            <a:r>
              <a:rPr lang="cs-CZ" sz="2300" dirty="0" smtClean="0"/>
              <a:t>E</a:t>
            </a:r>
            <a:r>
              <a:rPr lang="en-US" sz="2300" dirty="0" err="1" smtClean="0"/>
              <a:t>uropean</a:t>
            </a:r>
            <a:r>
              <a:rPr lang="en-US" sz="2300" dirty="0" smtClean="0"/>
              <a:t> </a:t>
            </a:r>
            <a:r>
              <a:rPr lang="en-US" sz="2300" dirty="0"/>
              <a:t>Research Area Roadmap </a:t>
            </a:r>
            <a:r>
              <a:rPr lang="en-US" sz="2300" dirty="0" smtClean="0"/>
              <a:t>2015-2020</a:t>
            </a:r>
            <a:endParaRPr lang="cs-CZ" sz="2300" dirty="0" smtClean="0"/>
          </a:p>
          <a:p>
            <a:pPr lvl="1"/>
            <a:r>
              <a:rPr lang="cs-CZ" sz="2300" dirty="0" smtClean="0"/>
              <a:t>Stanovuje </a:t>
            </a:r>
            <a:r>
              <a:rPr lang="cs-CZ" sz="2300" dirty="0"/>
              <a:t>priority evropského výzkumného prostoru</a:t>
            </a:r>
            <a:endParaRPr lang="cs-CZ" sz="2300" dirty="0" smtClean="0"/>
          </a:p>
          <a:p>
            <a:pPr lvl="1"/>
            <a:r>
              <a:rPr lang="en-US" sz="2300" dirty="0" err="1" smtClean="0"/>
              <a:t>Priorit</a:t>
            </a:r>
            <a:r>
              <a:rPr lang="cs-CZ" sz="2300" dirty="0" smtClean="0"/>
              <a:t>a</a:t>
            </a:r>
            <a:r>
              <a:rPr lang="en-US" sz="2300" dirty="0" smtClean="0"/>
              <a:t> </a:t>
            </a:r>
            <a:r>
              <a:rPr lang="en-US" sz="2300" dirty="0"/>
              <a:t>č. </a:t>
            </a:r>
            <a:r>
              <a:rPr lang="en-US" sz="2300" dirty="0" smtClean="0"/>
              <a:t>4</a:t>
            </a:r>
            <a:r>
              <a:rPr lang="cs-CZ" sz="2300" dirty="0" smtClean="0"/>
              <a:t>, </a:t>
            </a:r>
            <a:r>
              <a:rPr lang="en-US" sz="2300" dirty="0" err="1" smtClean="0"/>
              <a:t>konkrétně</a:t>
            </a:r>
            <a:r>
              <a:rPr lang="en-US" sz="2300" dirty="0"/>
              <a:t>: gender balanced research teams, gender balance in decision making, gender in research </a:t>
            </a:r>
            <a:r>
              <a:rPr lang="en-US" sz="2300" dirty="0" smtClean="0"/>
              <a:t>content</a:t>
            </a:r>
            <a:endParaRPr lang="cs-CZ" sz="2300" dirty="0"/>
          </a:p>
          <a:p>
            <a:endParaRPr lang="cs-CZ" sz="2800" dirty="0" smtClean="0"/>
          </a:p>
          <a:p>
            <a:pPr lvl="1"/>
            <a:endParaRPr lang="cs-CZ" sz="2300" dirty="0" smtClean="0"/>
          </a:p>
          <a:p>
            <a:pPr lvl="1"/>
            <a:endParaRPr 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2956144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Genderová rovnost</a:t>
            </a:r>
            <a:endParaRPr lang="cs-CZ" sz="27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→ </a:t>
            </a:r>
            <a:r>
              <a:rPr lang="en-US" sz="2800" dirty="0"/>
              <a:t>National ERA Roadmap of the Czech Republic for the years </a:t>
            </a:r>
            <a:r>
              <a:rPr lang="en-US" sz="2800" dirty="0" smtClean="0"/>
              <a:t>2016-2020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→ </a:t>
            </a:r>
            <a:r>
              <a:rPr lang="it-IT" sz="2800" dirty="0"/>
              <a:t>Vládní strategie pro rovnost žen a </a:t>
            </a:r>
            <a:r>
              <a:rPr lang="it-IT" sz="2800" dirty="0" smtClean="0"/>
              <a:t>mužů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→ </a:t>
            </a:r>
            <a:r>
              <a:rPr lang="cs-CZ" sz="2800" dirty="0" smtClean="0"/>
              <a:t>Akční plán </a:t>
            </a:r>
            <a:r>
              <a:rPr lang="cs-CZ" sz="2800" dirty="0"/>
              <a:t>pro řízení lidských zdrojů </a:t>
            </a:r>
            <a:r>
              <a:rPr lang="cs-CZ" sz="2800" dirty="0" smtClean="0"/>
              <a:t>MŠMT</a:t>
            </a:r>
          </a:p>
          <a:p>
            <a:pPr marL="0" indent="0">
              <a:buNone/>
            </a:pPr>
            <a:r>
              <a:rPr lang="cs-CZ" sz="2800" dirty="0"/>
              <a:t>→ P</a:t>
            </a:r>
            <a:r>
              <a:rPr lang="cs-CZ" sz="2800" dirty="0" smtClean="0"/>
              <a:t>lnění mezinárodních </a:t>
            </a:r>
            <a:r>
              <a:rPr lang="cs-CZ" sz="2800" dirty="0"/>
              <a:t>závazků </a:t>
            </a:r>
            <a:r>
              <a:rPr lang="cs-CZ" sz="2800" dirty="0" smtClean="0"/>
              <a:t>a přiblížení se standardům </a:t>
            </a:r>
            <a:r>
              <a:rPr lang="cs-CZ" sz="2800" dirty="0"/>
              <a:t>vysokoškolského prostředí, vědy a výzkumu na prestižních zahraničních </a:t>
            </a:r>
            <a:r>
              <a:rPr lang="cs-CZ" sz="2800" dirty="0" smtClean="0"/>
              <a:t>institucích</a:t>
            </a:r>
          </a:p>
          <a:p>
            <a:r>
              <a:rPr lang="cs-CZ" sz="2800" dirty="0" smtClean="0"/>
              <a:t>MŠMT má velký </a:t>
            </a:r>
            <a:r>
              <a:rPr lang="cs-CZ" sz="2800" dirty="0"/>
              <a:t>zájem na monitoringu témat/oblastí, které s genderovou rovností </a:t>
            </a:r>
            <a:r>
              <a:rPr lang="cs-CZ" sz="2800" dirty="0" smtClean="0"/>
              <a:t>souvisejí</a:t>
            </a:r>
            <a:endParaRPr lang="cs-CZ" sz="2300" dirty="0" smtClean="0"/>
          </a:p>
          <a:p>
            <a:endParaRPr lang="cs-CZ" sz="2800" dirty="0" smtClean="0"/>
          </a:p>
          <a:p>
            <a:pPr lvl="1"/>
            <a:endParaRPr lang="cs-CZ" sz="2300" dirty="0" smtClean="0"/>
          </a:p>
          <a:p>
            <a:pPr lvl="1"/>
            <a:endParaRPr 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250467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Genderová rovnost ve VZ</a:t>
            </a:r>
            <a:endParaRPr lang="cs-CZ" sz="2700" b="1" dirty="0" smtClean="0">
              <a:solidFill>
                <a:srgbClr val="418E96"/>
              </a:solidFill>
            </a:endParaRPr>
          </a:p>
          <a:p>
            <a:pPr algn="just"/>
            <a:r>
              <a:rPr lang="cs-CZ" sz="2800" dirty="0" smtClean="0"/>
              <a:t>Údaje v Tabulkové příloze </a:t>
            </a:r>
            <a:r>
              <a:rPr lang="cs-CZ" sz="2800" dirty="0"/>
              <a:t>segregována podle </a:t>
            </a:r>
            <a:r>
              <a:rPr lang="cs-CZ" sz="2800" dirty="0" smtClean="0"/>
              <a:t>pohlaví, doplněna </a:t>
            </a:r>
            <a:r>
              <a:rPr lang="cs-CZ" sz="2800" dirty="0"/>
              <a:t>tabulka vedoucích </a:t>
            </a:r>
            <a:r>
              <a:rPr lang="cs-CZ" sz="2800" dirty="0" smtClean="0"/>
              <a:t>pozic</a:t>
            </a:r>
          </a:p>
          <a:p>
            <a:pPr algn="just"/>
            <a:r>
              <a:rPr lang="cs-CZ" sz="2800" dirty="0" smtClean="0"/>
              <a:t>Z </a:t>
            </a:r>
            <a:r>
              <a:rPr lang="cs-CZ" sz="2800" dirty="0"/>
              <a:t>VZ za rok 2017 vyplývá, že téma genderové rovnosti je často spojováno pouze s tématem slaďování osobního a pracovního </a:t>
            </a:r>
            <a:r>
              <a:rPr lang="cs-CZ" sz="2800" dirty="0" smtClean="0"/>
              <a:t>života → Textová příloha rozšířena o </a:t>
            </a:r>
            <a:r>
              <a:rPr lang="cs-CZ" sz="2800" dirty="0"/>
              <a:t>další </a:t>
            </a:r>
            <a:r>
              <a:rPr lang="cs-CZ" sz="2800" dirty="0" smtClean="0"/>
              <a:t>(návodná) témata</a:t>
            </a:r>
          </a:p>
          <a:p>
            <a:pPr algn="just"/>
            <a:r>
              <a:rPr lang="cs-CZ" sz="2800" dirty="0" smtClean="0"/>
              <a:t>Děkujeme, že téma GR reflektujete ve VZ</a:t>
            </a:r>
          </a:p>
          <a:p>
            <a:endParaRPr lang="cs-CZ" sz="2800" dirty="0" smtClean="0"/>
          </a:p>
          <a:p>
            <a:pPr lvl="1"/>
            <a:endParaRPr lang="cs-CZ" sz="2300" dirty="0" smtClean="0"/>
          </a:p>
          <a:p>
            <a:pPr lvl="1"/>
            <a:endParaRPr 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4111627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Genderová rovnost ve VZ</a:t>
            </a:r>
          </a:p>
          <a:p>
            <a:pPr algn="just"/>
            <a:r>
              <a:rPr lang="cs-CZ" sz="2800" dirty="0" smtClean="0"/>
              <a:t>Seminář na téma GR </a:t>
            </a:r>
            <a:r>
              <a:rPr lang="cs-CZ" sz="2800" dirty="0"/>
              <a:t>v oblasti řízení lidských zdrojů</a:t>
            </a:r>
            <a:endParaRPr lang="cs-CZ" sz="2800" dirty="0" smtClean="0"/>
          </a:p>
          <a:p>
            <a:pPr lvl="1" algn="just"/>
            <a:r>
              <a:rPr lang="cs-CZ" sz="2300" dirty="0" smtClean="0"/>
              <a:t>MŠMT, duben 2019</a:t>
            </a:r>
          </a:p>
          <a:p>
            <a:pPr lvl="1" algn="just"/>
            <a:r>
              <a:rPr lang="cs-CZ" sz="2300" dirty="0" smtClean="0"/>
              <a:t>Na základě informací získaných z VZ</a:t>
            </a:r>
          </a:p>
          <a:p>
            <a:pPr lvl="1" algn="just"/>
            <a:r>
              <a:rPr lang="cs-CZ" sz="2300" dirty="0"/>
              <a:t>Poskytnutí </a:t>
            </a:r>
            <a:r>
              <a:rPr lang="cs-CZ" sz="2300" dirty="0"/>
              <a:t>i </a:t>
            </a:r>
            <a:r>
              <a:rPr lang="cs-CZ" sz="2300" dirty="0"/>
              <a:t>konkrétních kroků, </a:t>
            </a:r>
            <a:r>
              <a:rPr lang="cs-CZ" sz="2300" dirty="0"/>
              <a:t>jak toto téma implementovat </a:t>
            </a:r>
            <a:r>
              <a:rPr lang="cs-CZ" sz="2300" dirty="0" smtClean="0"/>
              <a:t/>
            </a:r>
            <a:br>
              <a:rPr lang="cs-CZ" sz="2300" dirty="0" smtClean="0"/>
            </a:br>
            <a:r>
              <a:rPr lang="cs-CZ" sz="2300" dirty="0" smtClean="0"/>
              <a:t>v </a:t>
            </a:r>
            <a:r>
              <a:rPr lang="cs-CZ" sz="2300" dirty="0"/>
              <a:t>prostředí </a:t>
            </a:r>
            <a:r>
              <a:rPr lang="cs-CZ" sz="2300" dirty="0" smtClean="0"/>
              <a:t>VŠ</a:t>
            </a:r>
          </a:p>
          <a:p>
            <a:pPr algn="just"/>
            <a:r>
              <a:rPr lang="cs-CZ" sz="2800" dirty="0"/>
              <a:t>Aktivity spojené s rozvojem lidských zdrojů s ohledem na genderovou rovnost je možné financovat z právě vyhlášené výzvy OP VVV Rozvoj kapacit po vývoj a výzkum II, </a:t>
            </a:r>
            <a:r>
              <a:rPr lang="cs-CZ" sz="2800" dirty="0" err="1"/>
              <a:t>deadline</a:t>
            </a:r>
            <a:r>
              <a:rPr lang="cs-CZ" sz="2800" dirty="0"/>
              <a:t> pro podávání žádostí je 10. června </a:t>
            </a:r>
            <a:r>
              <a:rPr lang="cs-CZ" sz="2800" dirty="0" smtClean="0"/>
              <a:t>2019</a:t>
            </a:r>
            <a:endParaRPr lang="cs-CZ" sz="2800" dirty="0"/>
          </a:p>
          <a:p>
            <a:pPr lvl="1" algn="just"/>
            <a:r>
              <a:rPr lang="cs-CZ" sz="2300" dirty="0">
                <a:hlinkClick r:id="rId2"/>
              </a:rPr>
              <a:t>https://</a:t>
            </a:r>
            <a:r>
              <a:rPr lang="cs-CZ" sz="2300" dirty="0" smtClean="0">
                <a:hlinkClick r:id="rId2"/>
              </a:rPr>
              <a:t>opvvv.msmt.cz/vyzva/vyzva-c-02-18-054-rozvoj-kapacit-pro-vyzkum-a-vyvoj-ii/text-vyzvy.htm</a:t>
            </a:r>
            <a:r>
              <a:rPr lang="cs-CZ" sz="2300" dirty="0" smtClean="0"/>
              <a:t> </a:t>
            </a:r>
            <a:endParaRPr lang="cs-CZ" sz="2300" dirty="0"/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Koordinátorka </a:t>
            </a:r>
            <a:r>
              <a:rPr lang="cs-CZ" sz="2800" dirty="0"/>
              <a:t>projektu </a:t>
            </a:r>
            <a:r>
              <a:rPr lang="cs-CZ" sz="2800" dirty="0" smtClean="0"/>
              <a:t>GR </a:t>
            </a:r>
            <a:r>
              <a:rPr lang="cs-CZ" sz="2800" dirty="0"/>
              <a:t>na </a:t>
            </a:r>
            <a:r>
              <a:rPr lang="cs-CZ" sz="2800" dirty="0" smtClean="0"/>
              <a:t>MŠMT</a:t>
            </a:r>
          </a:p>
          <a:p>
            <a:pPr lvl="1" algn="just"/>
            <a:r>
              <a:rPr lang="cs-CZ" sz="2300" dirty="0" smtClean="0"/>
              <a:t>PhDr. Veronika Fajmonová, Ph.D.</a:t>
            </a:r>
          </a:p>
          <a:p>
            <a:pPr lvl="1" algn="just"/>
            <a:r>
              <a:rPr lang="cs-CZ" sz="2300" dirty="0" smtClean="0">
                <a:hlinkClick r:id="rId3"/>
              </a:rPr>
              <a:t>veronika.fajmonova@msmt.cz</a:t>
            </a:r>
            <a:r>
              <a:rPr lang="cs-CZ" sz="2300" dirty="0" smtClean="0"/>
              <a:t> </a:t>
            </a:r>
          </a:p>
          <a:p>
            <a:pPr lvl="1" algn="just"/>
            <a:r>
              <a:rPr lang="de-DE" sz="2300" dirty="0"/>
              <a:t>Tel.: +420 234 812 259</a:t>
            </a:r>
            <a:r>
              <a:rPr lang="cs-CZ" sz="2300" dirty="0" smtClean="0"/>
              <a:t> </a:t>
            </a:r>
          </a:p>
          <a:p>
            <a:pPr lvl="1"/>
            <a:endParaRPr 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625839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Změny ve VZ pro rok 2018 – Tabulková příloha</a:t>
            </a:r>
            <a:endParaRPr lang="cs-CZ" sz="2700" b="1" dirty="0" smtClean="0">
              <a:solidFill>
                <a:srgbClr val="418E96"/>
              </a:solidFill>
            </a:endParaRPr>
          </a:p>
          <a:p>
            <a:endParaRPr lang="cs-CZ" sz="2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cs-CZ" sz="2800" dirty="0"/>
              <a:t>D</a:t>
            </a:r>
            <a:r>
              <a:rPr lang="cs-CZ" sz="2800" dirty="0" smtClean="0"/>
              <a:t>oplnění </a:t>
            </a:r>
            <a:r>
              <a:rPr lang="cs-CZ" sz="2800" dirty="0"/>
              <a:t>a úpravě základních metodických pokynů, upravení některých tabulek s ohledem na agregaci vykazovaných </a:t>
            </a:r>
            <a:r>
              <a:rPr lang="cs-CZ" sz="2800" dirty="0" smtClean="0"/>
              <a:t>údajů.</a:t>
            </a:r>
          </a:p>
          <a:p>
            <a:r>
              <a:rPr lang="cs-CZ" sz="2800" dirty="0"/>
              <a:t>D</a:t>
            </a:r>
            <a:r>
              <a:rPr lang="cs-CZ" sz="2800" dirty="0" smtClean="0"/>
              <a:t>održování </a:t>
            </a:r>
            <a:r>
              <a:rPr lang="cs-CZ" sz="2800" dirty="0"/>
              <a:t>metodických pokynů u Tabulkové </a:t>
            </a:r>
            <a:r>
              <a:rPr lang="cs-CZ" sz="2800" dirty="0" smtClean="0"/>
              <a:t>přílohy.</a:t>
            </a:r>
          </a:p>
          <a:p>
            <a:r>
              <a:rPr lang="cs-CZ" sz="2800" dirty="0" smtClean="0"/>
              <a:t>Kontrola konzistence a správnosti údajů.</a:t>
            </a:r>
          </a:p>
        </p:txBody>
      </p:sp>
    </p:spTree>
    <p:extLst>
      <p:ext uri="{BB962C8B-B14F-4D97-AF65-F5344CB8AC3E}">
        <p14:creationId xmlns:p14="http://schemas.microsoft.com/office/powerpoint/2010/main" val="880618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Změny ve VZ pro rok 2018 – Tabulková příloha</a:t>
            </a:r>
            <a:endParaRPr lang="cs-CZ" sz="2700" b="1" dirty="0" smtClean="0">
              <a:solidFill>
                <a:srgbClr val="418E96"/>
              </a:solidFill>
            </a:endParaRPr>
          </a:p>
          <a:p>
            <a:endParaRPr lang="cs-CZ" sz="2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cs-CZ" sz="2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Tab</a:t>
            </a: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. 6.1, 6.2 a 6.5 - upravena struktura vykazovaných </a:t>
            </a:r>
            <a:r>
              <a:rPr lang="cs-CZ" sz="2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údajů </a:t>
            </a: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v návaznosti hodnocení vysokých škol podle Metodiky 17</a:t>
            </a:r>
            <a:r>
              <a:rPr lang="cs-CZ" sz="2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+</a:t>
            </a:r>
          </a:p>
          <a:p>
            <a:pPr lvl="1"/>
            <a:r>
              <a:rPr lang="cs-CZ" sz="2300" dirty="0" smtClean="0">
                <a:latin typeface="Calibri" panose="020F0502020204030204" pitchFamily="34" charset="0"/>
              </a:rPr>
              <a:t>Oprava struktury VZ v únoru 2019</a:t>
            </a:r>
          </a:p>
          <a:p>
            <a:r>
              <a:rPr lang="cs-CZ" sz="2800" dirty="0" smtClean="0"/>
              <a:t>Tab</a:t>
            </a:r>
            <a:r>
              <a:rPr lang="cs-CZ" sz="2800" dirty="0"/>
              <a:t>. 7.3 – nově se vykazuje vedle podílů absolventů také jejich </a:t>
            </a:r>
            <a:r>
              <a:rPr lang="cs-CZ" sz="2800" dirty="0" smtClean="0"/>
              <a:t>počet</a:t>
            </a:r>
          </a:p>
          <a:p>
            <a:r>
              <a:rPr lang="cs-CZ" sz="2800" dirty="0" smtClean="0"/>
              <a:t>Tab</a:t>
            </a:r>
            <a:r>
              <a:rPr lang="cs-CZ" sz="2800" dirty="0"/>
              <a:t>. 12.2 </a:t>
            </a:r>
            <a:r>
              <a:rPr lang="cs-CZ" sz="2800" dirty="0" smtClean="0"/>
              <a:t>– zpřesněn </a:t>
            </a:r>
            <a:r>
              <a:rPr lang="cs-CZ" sz="2800" dirty="0"/>
              <a:t>popis vykazovaných údajů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558601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435</Words>
  <Application>Microsoft Office PowerPoint</Application>
  <PresentationFormat>Předvádění na obrazovce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Motiv systému Office</vt:lpstr>
      <vt:lpstr>Seminář k výroční zprávě o činnosti a kódování studijních programů</vt:lpstr>
      <vt:lpstr>Výroční zpráva o činnosti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Hrstka Dušan</cp:lastModifiedBy>
  <cp:revision>58</cp:revision>
  <cp:lastPrinted>2019-03-13T10:11:21Z</cp:lastPrinted>
  <dcterms:created xsi:type="dcterms:W3CDTF">2013-10-09T10:41:53Z</dcterms:created>
  <dcterms:modified xsi:type="dcterms:W3CDTF">2019-03-14T07:56:11Z</dcterms:modified>
</cp:coreProperties>
</file>