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53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93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9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3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2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80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07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43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48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F5109-E5ED-4ED0-AFBB-95C792B73277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1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86" y="5212943"/>
            <a:ext cx="3482289" cy="99468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425" y="5221463"/>
            <a:ext cx="1974722" cy="986167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695575" y="6207630"/>
            <a:ext cx="6372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solidFill>
                  <a:schemeClr val="tx1">
                    <a:lumMod val="50000"/>
                    <a:lumOff val="50000"/>
                  </a:schemeClr>
                </a:solidFill>
              </a:rPr>
              <a:t>Připraveno s podporou programu Erasmus+ Evropské unie</a:t>
            </a:r>
            <a:r>
              <a:rPr lang="cs-CZ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cs-CZ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KONCEPCE METODIKY</a:t>
            </a:r>
            <a:endParaRPr lang="cs-CZ" b="1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Projekt Impuls /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6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Při aplikaci metody výsledků učení není stanoven žádný závazný model</a:t>
            </a:r>
          </a:p>
          <a:p>
            <a:pPr lvl="1"/>
            <a:r>
              <a:rPr lang="cs-CZ" dirty="0" smtClean="0"/>
              <a:t>Otevřenost individuálním postupům</a:t>
            </a:r>
          </a:p>
          <a:p>
            <a:pPr lvl="1"/>
            <a:r>
              <a:rPr lang="cs-CZ" dirty="0" smtClean="0"/>
              <a:t>Na základě společného principu je rozvíjena různorodost a individuální kreativita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endParaRPr lang="cs-CZ" sz="4400" b="1" dirty="0" smtClean="0"/>
          </a:p>
          <a:p>
            <a:pPr algn="ctr"/>
            <a:r>
              <a:rPr lang="cs-CZ" sz="4400" b="1" dirty="0" smtClean="0"/>
              <a:t>DĚKUJI ZA POZORNOST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Zdroje a návaznosti:</a:t>
            </a:r>
          </a:p>
          <a:p>
            <a:r>
              <a:rPr lang="cs-CZ" dirty="0" smtClean="0"/>
              <a:t>IPN </a:t>
            </a:r>
            <a:r>
              <a:rPr lang="cs-CZ" dirty="0" err="1" smtClean="0"/>
              <a:t>QRam</a:t>
            </a:r>
            <a:r>
              <a:rPr lang="cs-CZ" dirty="0" smtClean="0"/>
              <a:t> (národní kvalifikační rámec)</a:t>
            </a:r>
          </a:p>
          <a:p>
            <a:r>
              <a:rPr lang="cs-CZ" dirty="0" smtClean="0"/>
              <a:t>IPN Kvalita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mtClean="0"/>
          </a:p>
          <a:p>
            <a:r>
              <a:rPr lang="cs-CZ" b="1" smtClean="0"/>
              <a:t>Hodnocení </a:t>
            </a:r>
            <a:r>
              <a:rPr lang="cs-CZ" b="1" dirty="0" smtClean="0"/>
              <a:t>a zajišťování kvality prostřednictvím výsledků učení</a:t>
            </a:r>
          </a:p>
          <a:p>
            <a:r>
              <a:rPr lang="cs-CZ" b="1" dirty="0" smtClean="0"/>
              <a:t>Terminologie - vývoj</a:t>
            </a:r>
          </a:p>
          <a:p>
            <a:pPr lvl="1"/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Outcoms</a:t>
            </a:r>
            <a:endParaRPr lang="cs-CZ" dirty="0" smtClean="0"/>
          </a:p>
          <a:p>
            <a:pPr lvl="1"/>
            <a:r>
              <a:rPr lang="cs-CZ" dirty="0" smtClean="0"/>
              <a:t>Výstupy z učení</a:t>
            </a:r>
          </a:p>
          <a:p>
            <a:pPr lvl="1"/>
            <a:r>
              <a:rPr lang="cs-CZ" dirty="0" smtClean="0"/>
              <a:t>Výsledky učení</a:t>
            </a:r>
          </a:p>
          <a:p>
            <a:r>
              <a:rPr lang="cs-CZ" b="1" dirty="0" smtClean="0"/>
              <a:t>Výsledky učení</a:t>
            </a:r>
          </a:p>
          <a:p>
            <a:pPr lvl="1"/>
            <a:r>
              <a:rPr lang="cs-CZ" dirty="0" smtClean="0"/>
              <a:t>„co se student během učení naučí/naučil“ – znalosti, dovednosti, způsobilosti</a:t>
            </a:r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Orientace vzdělávacího procesu při popisu kurikula na studenta</a:t>
            </a:r>
          </a:p>
          <a:p>
            <a:pPr lvl="1"/>
            <a:r>
              <a:rPr lang="cs-CZ" dirty="0" smtClean="0"/>
              <a:t>Zdůraznění </a:t>
            </a:r>
            <a:r>
              <a:rPr lang="cs-CZ" dirty="0"/>
              <a:t>role studenta jako aktivního účastníka vzdělávacího </a:t>
            </a:r>
            <a:r>
              <a:rPr lang="cs-CZ" dirty="0" smtClean="0"/>
              <a:t>procesu</a:t>
            </a:r>
          </a:p>
          <a:p>
            <a:pPr lvl="1"/>
            <a:r>
              <a:rPr lang="cs-CZ" dirty="0" smtClean="0"/>
              <a:t>Formulace z hlediska studenta – primárně důležité je, co se student naučí, nikoli jakým způsobem se to naučí</a:t>
            </a:r>
            <a:endParaRPr lang="cs-CZ" dirty="0"/>
          </a:p>
          <a:p>
            <a:pPr lvl="1"/>
            <a:r>
              <a:rPr lang="cs-CZ" dirty="0" smtClean="0"/>
              <a:t>Posun </a:t>
            </a:r>
            <a:r>
              <a:rPr lang="cs-CZ" dirty="0"/>
              <a:t>od definování obsahu vzdělávání (co učitel přednáší) směrem k výsledkům vzdělávání, neboli </a:t>
            </a:r>
            <a:r>
              <a:rPr lang="cs-CZ" dirty="0" smtClean="0"/>
              <a:t>výsledkům učení </a:t>
            </a:r>
            <a:r>
              <a:rPr lang="cs-CZ" dirty="0"/>
              <a:t>(co se student má naučit)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Proč </a:t>
            </a:r>
            <a:r>
              <a:rPr lang="cs-CZ" b="1" dirty="0" smtClean="0"/>
              <a:t>dělat </a:t>
            </a:r>
            <a:r>
              <a:rPr lang="cs-CZ" b="1" dirty="0" smtClean="0"/>
              <a:t>změny?</a:t>
            </a:r>
            <a:endParaRPr lang="cs-CZ" b="1" dirty="0" smtClean="0"/>
          </a:p>
          <a:p>
            <a:pPr lvl="1"/>
            <a:r>
              <a:rPr lang="cs-CZ" dirty="0" smtClean="0"/>
              <a:t>Konzervativnost </a:t>
            </a:r>
            <a:r>
              <a:rPr lang="cs-CZ" dirty="0" smtClean="0"/>
              <a:t>prostředí – „Každá změna vede k horšímu stavu“</a:t>
            </a:r>
          </a:p>
          <a:p>
            <a:pPr lvl="1"/>
            <a:r>
              <a:rPr lang="cs-CZ" dirty="0" smtClean="0"/>
              <a:t>Proměna  v přístupu k </a:t>
            </a:r>
            <a:r>
              <a:rPr lang="cs-CZ" dirty="0" smtClean="0"/>
              <a:t>informacím</a:t>
            </a:r>
            <a:endParaRPr lang="cs-CZ" dirty="0" smtClean="0"/>
          </a:p>
          <a:p>
            <a:pPr lvl="1"/>
            <a:r>
              <a:rPr lang="cs-CZ" dirty="0"/>
              <a:t>M</a:t>
            </a:r>
            <a:r>
              <a:rPr lang="cs-CZ" dirty="0" smtClean="0"/>
              <a:t>ultiplikace </a:t>
            </a:r>
            <a:r>
              <a:rPr lang="cs-CZ" dirty="0" smtClean="0"/>
              <a:t>dostupných </a:t>
            </a:r>
            <a:r>
              <a:rPr lang="cs-CZ" dirty="0" smtClean="0"/>
              <a:t>informací  </a:t>
            </a:r>
            <a:r>
              <a:rPr lang="cs-CZ" dirty="0" smtClean="0">
                <a:latin typeface="Calibri"/>
              </a:rPr>
              <a:t>→→</a:t>
            </a:r>
            <a:endParaRPr lang="cs-CZ" dirty="0" smtClean="0"/>
          </a:p>
          <a:p>
            <a:pPr lvl="1"/>
            <a:r>
              <a:rPr lang="cs-CZ" dirty="0" smtClean="0"/>
              <a:t>Vliv na to, jak se učíme</a:t>
            </a:r>
          </a:p>
          <a:p>
            <a:pPr lvl="2"/>
            <a:r>
              <a:rPr lang="cs-CZ" b="1" dirty="0"/>
              <a:t>povrchový přístup </a:t>
            </a:r>
            <a:r>
              <a:rPr lang="cs-CZ" dirty="0"/>
              <a:t>je zaměřený na memorování s cílem udělat zkoušku</a:t>
            </a:r>
          </a:p>
          <a:p>
            <a:pPr lvl="2"/>
            <a:r>
              <a:rPr lang="cs-CZ" b="1" dirty="0"/>
              <a:t>hloubkový přístup </a:t>
            </a:r>
            <a:r>
              <a:rPr lang="cs-CZ" dirty="0"/>
              <a:t>je zaměřený na porozumění, vede k trvalým znalostem a dovednostem</a:t>
            </a:r>
          </a:p>
          <a:p>
            <a:pPr marL="9144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Základní principy pedagogické metodiky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efinování </a:t>
            </a:r>
            <a:r>
              <a:rPr lang="cs-CZ" b="1" dirty="0" smtClean="0"/>
              <a:t>výsledků učení</a:t>
            </a:r>
            <a:endParaRPr lang="cs-CZ" dirty="0"/>
          </a:p>
          <a:p>
            <a:pPr lvl="1"/>
            <a:r>
              <a:rPr lang="cs-CZ" dirty="0"/>
              <a:t>H</a:t>
            </a:r>
            <a:r>
              <a:rPr lang="cs-CZ" dirty="0" smtClean="0"/>
              <a:t>ledání </a:t>
            </a:r>
            <a:r>
              <a:rPr lang="cs-CZ" dirty="0"/>
              <a:t>odpovídajících </a:t>
            </a:r>
            <a:r>
              <a:rPr lang="cs-CZ" b="1" dirty="0"/>
              <a:t>způsobů </a:t>
            </a:r>
            <a:r>
              <a:rPr lang="cs-CZ" b="1" dirty="0" smtClean="0"/>
              <a:t>vzdělávání</a:t>
            </a:r>
            <a:r>
              <a:rPr lang="cs-CZ" dirty="0" smtClean="0"/>
              <a:t>  </a:t>
            </a:r>
            <a:endParaRPr lang="cs-CZ" dirty="0"/>
          </a:p>
          <a:p>
            <a:pPr lvl="1"/>
            <a:r>
              <a:rPr lang="cs-CZ" dirty="0" smtClean="0"/>
              <a:t>Hledání </a:t>
            </a:r>
            <a:r>
              <a:rPr lang="cs-CZ" b="1" dirty="0" smtClean="0"/>
              <a:t>způsobů hodnocení kvality</a:t>
            </a:r>
            <a:endParaRPr lang="cs-CZ" b="1" dirty="0"/>
          </a:p>
          <a:p>
            <a:pPr lvl="1"/>
            <a:r>
              <a:rPr lang="cs-CZ" dirty="0"/>
              <a:t>D</a:t>
            </a:r>
            <a:r>
              <a:rPr lang="cs-CZ" dirty="0" smtClean="0"/>
              <a:t>ocílení </a:t>
            </a:r>
            <a:r>
              <a:rPr lang="cs-CZ" dirty="0"/>
              <a:t>jejich </a:t>
            </a:r>
            <a:r>
              <a:rPr lang="cs-CZ" b="1" dirty="0"/>
              <a:t>vzájemné provázanosti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Výsledky učení 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tanoví cílové znalosti a dovednosti</a:t>
            </a:r>
          </a:p>
          <a:p>
            <a:pPr lvl="1"/>
            <a:r>
              <a:rPr lang="cs-CZ" dirty="0" smtClean="0"/>
              <a:t>Podporují hloubkový přístup k učení – hledání souvislostí, vazeb…</a:t>
            </a:r>
          </a:p>
          <a:p>
            <a:r>
              <a:rPr lang="cs-CZ" b="1" dirty="0" smtClean="0"/>
              <a:t>Způsoby vzdělávání</a:t>
            </a:r>
          </a:p>
          <a:p>
            <a:pPr lvl="1"/>
            <a:r>
              <a:rPr lang="cs-CZ" dirty="0" smtClean="0"/>
              <a:t>Studující se učí to, co dělají – studující potřebují dělat to, co se mají naučit</a:t>
            </a:r>
          </a:p>
          <a:p>
            <a:pPr lvl="1"/>
            <a:r>
              <a:rPr lang="cs-CZ" dirty="0" smtClean="0"/>
              <a:t>Nestačí uvažovat jen o přednáškách a seminářích (atp.) – to je jen forma, v jejímž rámci se mohou odehrávat různorodé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77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Způsoby hodnocení</a:t>
            </a:r>
          </a:p>
          <a:p>
            <a:pPr lvl="1"/>
            <a:r>
              <a:rPr lang="cs-CZ" dirty="0" smtClean="0"/>
              <a:t>Formativní hodnocení´= průběžné</a:t>
            </a:r>
          </a:p>
          <a:p>
            <a:pPr lvl="1"/>
            <a:r>
              <a:rPr lang="cs-CZ" dirty="0" smtClean="0"/>
              <a:t>Zpětná vazba pro studenty</a:t>
            </a:r>
          </a:p>
          <a:p>
            <a:pPr lvl="1"/>
            <a:r>
              <a:rPr lang="cs-CZ" dirty="0" smtClean="0"/>
              <a:t>Prostor dělat chyby</a:t>
            </a:r>
          </a:p>
          <a:p>
            <a:pPr lvl="1"/>
            <a:r>
              <a:rPr lang="cs-CZ" dirty="0" err="1" smtClean="0"/>
              <a:t>Sumativní</a:t>
            </a:r>
            <a:r>
              <a:rPr lang="cs-CZ" dirty="0" smtClean="0"/>
              <a:t> hodnocení = závěrečné ověření, zda bylo dosaženo definovaných (zamýšlených) výsledků učení</a:t>
            </a:r>
          </a:p>
          <a:p>
            <a:r>
              <a:rPr lang="cs-CZ" b="1" dirty="0" smtClean="0"/>
              <a:t>Provázanost</a:t>
            </a:r>
          </a:p>
          <a:p>
            <a:pPr lvl="1"/>
            <a:r>
              <a:rPr lang="cs-CZ" dirty="0" smtClean="0"/>
              <a:t>Propojení kurikula</a:t>
            </a:r>
          </a:p>
          <a:p>
            <a:pPr lvl="1"/>
            <a:r>
              <a:rPr lang="cs-CZ" dirty="0" smtClean="0"/>
              <a:t>Výsledky učení stanoví, co mají studenti umět dělat</a:t>
            </a:r>
          </a:p>
          <a:p>
            <a:pPr lvl="1"/>
            <a:r>
              <a:rPr lang="cs-CZ" dirty="0" smtClean="0"/>
              <a:t>Způsoby vzdělávání –co budou studenti v procesu výuky dělat</a:t>
            </a:r>
          </a:p>
          <a:p>
            <a:pPr lvl="1"/>
            <a:r>
              <a:rPr lang="cs-CZ" dirty="0" smtClean="0"/>
              <a:t>Způsoby hodnocení – jak bude ověřeno, jak dobře dělají to, co mají umět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8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Příklad z praxe:</a:t>
            </a:r>
          </a:p>
          <a:p>
            <a:r>
              <a:rPr lang="cs-CZ" dirty="0" smtClean="0"/>
              <a:t>Výsledky učení jako prostředek specifikace a diferenciace jednotlivých studijních cyklů</a:t>
            </a:r>
          </a:p>
          <a:p>
            <a:r>
              <a:rPr lang="cs-CZ" dirty="0" smtClean="0"/>
              <a:t>Profilace bakalářských studijních programů </a:t>
            </a:r>
          </a:p>
          <a:p>
            <a:r>
              <a:rPr lang="cs-CZ" dirty="0" smtClean="0"/>
              <a:t>Odstranění pozůstatků mechanického rozdělení původního dlouhého studijního programu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414</Words>
  <Application>Microsoft Office PowerPoint</Application>
  <PresentationFormat>Vlastní</PresentationFormat>
  <Paragraphs>71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KONCEPCE METODIKY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</vt:vector>
  </TitlesOfParts>
  <Company>MSMT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Fliegl Tomáš</dc:creator>
  <cp:lastModifiedBy>Václav</cp:lastModifiedBy>
  <cp:revision>11</cp:revision>
  <dcterms:created xsi:type="dcterms:W3CDTF">2016-04-08T15:11:05Z</dcterms:created>
  <dcterms:modified xsi:type="dcterms:W3CDTF">2016-04-18T23:05:24Z</dcterms:modified>
</cp:coreProperties>
</file>