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8" r:id="rId9"/>
    <p:sldId id="262" r:id="rId10"/>
    <p:sldId id="263" r:id="rId11"/>
    <p:sldId id="265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F5109-E5ED-4ED0-AFBB-95C792B73277}" type="datetimeFigureOut">
              <a:rPr lang="cs-CZ" smtClean="0"/>
              <a:t>2.5.2016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DF6D8-8A0E-4E6D-86B5-78354A8391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4533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F5109-E5ED-4ED0-AFBB-95C792B73277}" type="datetimeFigureOut">
              <a:rPr lang="cs-CZ" smtClean="0"/>
              <a:t>2.5.2016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DF6D8-8A0E-4E6D-86B5-78354A8391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413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F5109-E5ED-4ED0-AFBB-95C792B73277}" type="datetimeFigureOut">
              <a:rPr lang="cs-CZ" smtClean="0"/>
              <a:t>2.5.2016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DF6D8-8A0E-4E6D-86B5-78354A8391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7930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F5109-E5ED-4ED0-AFBB-95C792B73277}" type="datetimeFigureOut">
              <a:rPr lang="cs-CZ" smtClean="0"/>
              <a:t>2.5.2016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DF6D8-8A0E-4E6D-86B5-78354A8391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9974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F5109-E5ED-4ED0-AFBB-95C792B73277}" type="datetimeFigureOut">
              <a:rPr lang="cs-CZ" smtClean="0"/>
              <a:t>2.5.2016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DF6D8-8A0E-4E6D-86B5-78354A8391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2837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F5109-E5ED-4ED0-AFBB-95C792B73277}" type="datetimeFigureOut">
              <a:rPr lang="cs-CZ" smtClean="0"/>
              <a:t>2.5.2016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DF6D8-8A0E-4E6D-86B5-78354A8391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622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F5109-E5ED-4ED0-AFBB-95C792B73277}" type="datetimeFigureOut">
              <a:rPr lang="cs-CZ" smtClean="0"/>
              <a:t>2.5.2016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DF6D8-8A0E-4E6D-86B5-78354A8391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3800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F5109-E5ED-4ED0-AFBB-95C792B73277}" type="datetimeFigureOut">
              <a:rPr lang="cs-CZ" smtClean="0"/>
              <a:t>2.5.2016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DF6D8-8A0E-4E6D-86B5-78354A8391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00762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F5109-E5ED-4ED0-AFBB-95C792B73277}" type="datetimeFigureOut">
              <a:rPr lang="cs-CZ" smtClean="0"/>
              <a:t>2.5.2016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DF6D8-8A0E-4E6D-86B5-78354A8391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975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F5109-E5ED-4ED0-AFBB-95C792B73277}" type="datetimeFigureOut">
              <a:rPr lang="cs-CZ" smtClean="0"/>
              <a:t>2.5.2016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DF6D8-8A0E-4E6D-86B5-78354A8391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8431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F5109-E5ED-4ED0-AFBB-95C792B73277}" type="datetimeFigureOut">
              <a:rPr lang="cs-CZ" smtClean="0"/>
              <a:t>2.5.2016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DF6D8-8A0E-4E6D-86B5-78354A8391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9486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FF5109-E5ED-4ED0-AFBB-95C792B73277}" type="datetimeFigureOut">
              <a:rPr lang="cs-CZ" smtClean="0"/>
              <a:t>2.5.2016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EDF6D8-8A0E-4E6D-86B5-78354A8391F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2019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9786" y="5212943"/>
            <a:ext cx="3482289" cy="994687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9425" y="5221463"/>
            <a:ext cx="1974722" cy="986167"/>
          </a:xfrm>
          <a:prstGeom prst="rect">
            <a:avLst/>
          </a:prstGeom>
        </p:spPr>
      </p:pic>
      <p:sp>
        <p:nvSpPr>
          <p:cNvPr id="6" name="TextovéPole 5"/>
          <p:cNvSpPr txBox="1"/>
          <p:nvPr/>
        </p:nvSpPr>
        <p:spPr>
          <a:xfrm>
            <a:off x="2695575" y="6207630"/>
            <a:ext cx="6372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>
                <a:solidFill>
                  <a:schemeClr val="tx1">
                    <a:lumMod val="50000"/>
                    <a:lumOff val="50000"/>
                  </a:schemeClr>
                </a:solidFill>
              </a:rPr>
              <a:t>Připraveno s podporou programu Erasmus+ Evropské unie</a:t>
            </a:r>
            <a:r>
              <a:rPr lang="cs-CZ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  <a:endParaRPr lang="cs-CZ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Nadpis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KONCEPCE METODIKY</a:t>
            </a:r>
            <a:endParaRPr lang="cs-CZ" b="1" dirty="0"/>
          </a:p>
        </p:txBody>
      </p:sp>
      <p:sp>
        <p:nvSpPr>
          <p:cNvPr id="8" name="Podnadpis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Projekt Impuls / Seminář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5165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dirty="0" smtClean="0"/>
              <a:t>KONCEPCE METODIKY / Projekt Impuls - seminář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Při aplikaci metody výsledků učení není stanoven žádný závazný model</a:t>
            </a:r>
          </a:p>
          <a:p>
            <a:pPr lvl="1"/>
            <a:r>
              <a:rPr lang="cs-CZ" dirty="0" smtClean="0"/>
              <a:t>Otevřenost individuálním postupům</a:t>
            </a:r>
          </a:p>
          <a:p>
            <a:pPr lvl="1"/>
            <a:r>
              <a:rPr lang="cs-CZ" dirty="0" smtClean="0"/>
              <a:t>Na základě společného principu je rozvíjena různorodost a individuální kreativita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488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dirty="0" smtClean="0"/>
              <a:t>KONCEPCE METODIKY / Projekt Impuls - seminář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cs-CZ" sz="4400" b="1" dirty="0" smtClean="0"/>
          </a:p>
          <a:p>
            <a:pPr marL="0" indent="0" algn="ctr">
              <a:buNone/>
            </a:pPr>
            <a:endParaRPr lang="cs-CZ" sz="4400" b="1" dirty="0" smtClean="0"/>
          </a:p>
          <a:p>
            <a:pPr algn="ctr"/>
            <a:r>
              <a:rPr lang="cs-CZ" sz="4400" b="1" dirty="0" smtClean="0"/>
              <a:t>DĚKUJI ZA POZORNOST</a:t>
            </a:r>
            <a:endParaRPr lang="cs-CZ" sz="4400" b="1" dirty="0"/>
          </a:p>
        </p:txBody>
      </p:sp>
    </p:spTree>
    <p:extLst>
      <p:ext uri="{BB962C8B-B14F-4D97-AF65-F5344CB8AC3E}">
        <p14:creationId xmlns:p14="http://schemas.microsoft.com/office/powerpoint/2010/main" val="55488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dirty="0" smtClean="0"/>
              <a:t>KONCEPCE METODIKY / Projekt Impuls - seminář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r>
              <a:rPr lang="cs-CZ" b="1" dirty="0" smtClean="0"/>
              <a:t>Zdroje a návaznosti:</a:t>
            </a:r>
          </a:p>
          <a:p>
            <a:r>
              <a:rPr lang="cs-CZ" dirty="0" smtClean="0"/>
              <a:t>IPN </a:t>
            </a:r>
            <a:r>
              <a:rPr lang="cs-CZ" dirty="0" err="1" smtClean="0"/>
              <a:t>QRam</a:t>
            </a:r>
            <a:r>
              <a:rPr lang="cs-CZ" dirty="0" smtClean="0"/>
              <a:t> (národní kvalifikační rámec)</a:t>
            </a:r>
          </a:p>
          <a:p>
            <a:r>
              <a:rPr lang="cs-CZ" dirty="0" smtClean="0"/>
              <a:t>IPN Kvalita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193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dirty="0" smtClean="0"/>
              <a:t>KONCEPCE METODIKY / Projekt Impuls - seminář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smtClean="0"/>
          </a:p>
          <a:p>
            <a:r>
              <a:rPr lang="cs-CZ" b="1" smtClean="0"/>
              <a:t>Hodnocení </a:t>
            </a:r>
            <a:r>
              <a:rPr lang="cs-CZ" b="1" dirty="0" smtClean="0"/>
              <a:t>a zajišťování kvality prostřednictvím výsledků učení</a:t>
            </a:r>
          </a:p>
          <a:p>
            <a:r>
              <a:rPr lang="cs-CZ" b="1" dirty="0" smtClean="0"/>
              <a:t>Terminologie - vývoj</a:t>
            </a:r>
          </a:p>
          <a:p>
            <a:pPr lvl="1"/>
            <a:r>
              <a:rPr lang="cs-CZ" err="1" smtClean="0"/>
              <a:t>Learning</a:t>
            </a:r>
            <a:r>
              <a:rPr lang="cs-CZ" smtClean="0"/>
              <a:t> </a:t>
            </a:r>
            <a:r>
              <a:rPr lang="cs-CZ" smtClean="0"/>
              <a:t>Outcomes</a:t>
            </a:r>
            <a:endParaRPr lang="cs-CZ" dirty="0" smtClean="0"/>
          </a:p>
          <a:p>
            <a:pPr lvl="1"/>
            <a:r>
              <a:rPr lang="cs-CZ" dirty="0" smtClean="0"/>
              <a:t>Výstupy z učení</a:t>
            </a:r>
          </a:p>
          <a:p>
            <a:pPr lvl="1"/>
            <a:r>
              <a:rPr lang="cs-CZ" dirty="0" smtClean="0"/>
              <a:t>Výsledky učení</a:t>
            </a:r>
          </a:p>
          <a:p>
            <a:r>
              <a:rPr lang="cs-CZ" b="1" dirty="0" smtClean="0"/>
              <a:t>Výsledky učení</a:t>
            </a:r>
          </a:p>
          <a:p>
            <a:pPr lvl="1"/>
            <a:r>
              <a:rPr lang="cs-CZ" dirty="0" smtClean="0"/>
              <a:t>„co se student během učení naučí/naučil“ – znalosti, dovednosti, způsobilosti</a:t>
            </a:r>
          </a:p>
        </p:txBody>
      </p:sp>
    </p:spTree>
    <p:extLst>
      <p:ext uri="{BB962C8B-B14F-4D97-AF65-F5344CB8AC3E}">
        <p14:creationId xmlns:p14="http://schemas.microsoft.com/office/powerpoint/2010/main" val="55488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dirty="0" smtClean="0"/>
              <a:t>KONCEPCE METODIKY / Projekt Impuls - seminář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r>
              <a:rPr lang="cs-CZ" b="1" dirty="0" smtClean="0"/>
              <a:t>Orientace vzdělávacího procesu při popisu kurikula na studenta</a:t>
            </a:r>
          </a:p>
          <a:p>
            <a:pPr lvl="1"/>
            <a:r>
              <a:rPr lang="cs-CZ" dirty="0" smtClean="0"/>
              <a:t>Zdůraznění </a:t>
            </a:r>
            <a:r>
              <a:rPr lang="cs-CZ" dirty="0"/>
              <a:t>role studenta jako aktivního účastníka vzdělávacího </a:t>
            </a:r>
            <a:r>
              <a:rPr lang="cs-CZ" dirty="0" smtClean="0"/>
              <a:t>procesu</a:t>
            </a:r>
          </a:p>
          <a:p>
            <a:pPr lvl="1"/>
            <a:r>
              <a:rPr lang="cs-CZ" dirty="0" smtClean="0"/>
              <a:t>Formulace z hlediska studenta – primárně důležité je, co se student naučí, nikoli jakým způsobem se to naučí</a:t>
            </a:r>
            <a:endParaRPr lang="cs-CZ" dirty="0"/>
          </a:p>
          <a:p>
            <a:pPr lvl="1"/>
            <a:r>
              <a:rPr lang="cs-CZ" dirty="0" smtClean="0"/>
              <a:t>Posun </a:t>
            </a:r>
            <a:r>
              <a:rPr lang="cs-CZ" dirty="0"/>
              <a:t>od definování obsahu vzdělávání (co učitel přednáší) směrem k výsledkům vzdělávání, neboli </a:t>
            </a:r>
            <a:r>
              <a:rPr lang="cs-CZ" dirty="0" smtClean="0"/>
              <a:t>výsledkům učení </a:t>
            </a:r>
            <a:r>
              <a:rPr lang="cs-CZ" dirty="0"/>
              <a:t>(co se student má naučit)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488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dirty="0" smtClean="0"/>
              <a:t>KONCEPCE METODIKY / Projekt Impuls - seminář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Proč dělat změny?</a:t>
            </a:r>
          </a:p>
          <a:p>
            <a:pPr lvl="1"/>
            <a:r>
              <a:rPr lang="cs-CZ" dirty="0" smtClean="0"/>
              <a:t>Konzervativnost prostředí – „Každá změna vede k horšímu stavu“</a:t>
            </a:r>
          </a:p>
          <a:p>
            <a:pPr lvl="1"/>
            <a:r>
              <a:rPr lang="cs-CZ" dirty="0" smtClean="0"/>
              <a:t>Proměna  v přístupu k informacím</a:t>
            </a:r>
          </a:p>
          <a:p>
            <a:pPr lvl="1"/>
            <a:r>
              <a:rPr lang="cs-CZ" dirty="0"/>
              <a:t>M</a:t>
            </a:r>
            <a:r>
              <a:rPr lang="cs-CZ" dirty="0" smtClean="0"/>
              <a:t>ultiplikace dostupných informací  </a:t>
            </a:r>
            <a:r>
              <a:rPr lang="cs-CZ" dirty="0" smtClean="0">
                <a:latin typeface="Calibri"/>
              </a:rPr>
              <a:t>→→</a:t>
            </a:r>
            <a:endParaRPr lang="cs-CZ" dirty="0" smtClean="0"/>
          </a:p>
          <a:p>
            <a:pPr lvl="1"/>
            <a:r>
              <a:rPr lang="cs-CZ" dirty="0" smtClean="0"/>
              <a:t>Vliv na to, jak se učíme</a:t>
            </a:r>
          </a:p>
          <a:p>
            <a:pPr lvl="2"/>
            <a:r>
              <a:rPr lang="cs-CZ" b="1" dirty="0"/>
              <a:t>povrchový přístup </a:t>
            </a:r>
            <a:r>
              <a:rPr lang="cs-CZ" dirty="0"/>
              <a:t>je zaměřený na memorování s cílem udělat zkoušku</a:t>
            </a:r>
          </a:p>
          <a:p>
            <a:pPr lvl="2"/>
            <a:r>
              <a:rPr lang="cs-CZ" b="1" dirty="0"/>
              <a:t>hloubkový přístup </a:t>
            </a:r>
            <a:r>
              <a:rPr lang="cs-CZ" dirty="0"/>
              <a:t>je zaměřený na porozumění, vede k trvalým znalostem a dovednostem</a:t>
            </a:r>
          </a:p>
          <a:p>
            <a:pPr marL="914400" lvl="2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55488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dirty="0" smtClean="0"/>
              <a:t>KONCEPCE METODIKY / Projekt Impuls - seminář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r>
              <a:rPr lang="cs-CZ" b="1" dirty="0" smtClean="0"/>
              <a:t>Základní principy pedagogické metodiky</a:t>
            </a:r>
          </a:p>
          <a:p>
            <a:pPr lvl="1"/>
            <a:r>
              <a:rPr lang="cs-CZ" dirty="0"/>
              <a:t>D</a:t>
            </a:r>
            <a:r>
              <a:rPr lang="cs-CZ" dirty="0" smtClean="0"/>
              <a:t>efinování </a:t>
            </a:r>
            <a:r>
              <a:rPr lang="cs-CZ" b="1" dirty="0" smtClean="0"/>
              <a:t>výsledků učení</a:t>
            </a:r>
            <a:endParaRPr lang="cs-CZ" dirty="0"/>
          </a:p>
          <a:p>
            <a:pPr lvl="1"/>
            <a:r>
              <a:rPr lang="cs-CZ" dirty="0"/>
              <a:t>H</a:t>
            </a:r>
            <a:r>
              <a:rPr lang="cs-CZ" dirty="0" smtClean="0"/>
              <a:t>ledání </a:t>
            </a:r>
            <a:r>
              <a:rPr lang="cs-CZ" dirty="0"/>
              <a:t>odpovídajících </a:t>
            </a:r>
            <a:r>
              <a:rPr lang="cs-CZ" b="1" dirty="0"/>
              <a:t>způsobů </a:t>
            </a:r>
            <a:r>
              <a:rPr lang="cs-CZ" b="1" dirty="0" smtClean="0"/>
              <a:t>vzdělávání</a:t>
            </a:r>
            <a:r>
              <a:rPr lang="cs-CZ" dirty="0" smtClean="0"/>
              <a:t>  </a:t>
            </a:r>
            <a:endParaRPr lang="cs-CZ" dirty="0"/>
          </a:p>
          <a:p>
            <a:pPr lvl="1"/>
            <a:r>
              <a:rPr lang="cs-CZ" dirty="0" smtClean="0"/>
              <a:t>Hledání </a:t>
            </a:r>
            <a:r>
              <a:rPr lang="cs-CZ" b="1" dirty="0" smtClean="0"/>
              <a:t>způsobů hodnocení kvality</a:t>
            </a:r>
            <a:endParaRPr lang="cs-CZ" b="1" dirty="0"/>
          </a:p>
          <a:p>
            <a:pPr lvl="1"/>
            <a:r>
              <a:rPr lang="cs-CZ" dirty="0"/>
              <a:t>D</a:t>
            </a:r>
            <a:r>
              <a:rPr lang="cs-CZ" dirty="0" smtClean="0"/>
              <a:t>ocílení </a:t>
            </a:r>
            <a:r>
              <a:rPr lang="cs-CZ" dirty="0"/>
              <a:t>jejich </a:t>
            </a:r>
            <a:r>
              <a:rPr lang="cs-CZ" b="1" dirty="0"/>
              <a:t>vzájemné provázanosti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488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dirty="0" smtClean="0"/>
              <a:t>KONCEPCE METODIKY / Projekt Impuls - seminář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Výsledky učení </a:t>
            </a:r>
          </a:p>
          <a:p>
            <a:pPr lvl="1"/>
            <a:r>
              <a:rPr lang="cs-CZ" dirty="0"/>
              <a:t>S</a:t>
            </a:r>
            <a:r>
              <a:rPr lang="cs-CZ" dirty="0" smtClean="0"/>
              <a:t>tanoví cílové znalosti a dovednosti</a:t>
            </a:r>
          </a:p>
          <a:p>
            <a:pPr lvl="1"/>
            <a:r>
              <a:rPr lang="cs-CZ" dirty="0" smtClean="0"/>
              <a:t>Podporují hloubkový přístup k učení – hledání souvislostí, vazeb…</a:t>
            </a:r>
          </a:p>
          <a:p>
            <a:r>
              <a:rPr lang="cs-CZ" b="1" dirty="0" smtClean="0"/>
              <a:t>Způsoby vzdělávání</a:t>
            </a:r>
          </a:p>
          <a:p>
            <a:pPr lvl="1"/>
            <a:r>
              <a:rPr lang="cs-CZ" dirty="0" smtClean="0"/>
              <a:t>Studující se učí to, co dělají – studující potřebují dělat to, co se mají naučit</a:t>
            </a:r>
          </a:p>
          <a:p>
            <a:pPr lvl="1"/>
            <a:r>
              <a:rPr lang="cs-CZ" dirty="0" smtClean="0"/>
              <a:t>Nestačí uvažovat jen o přednáškách a seminářích (atp.) – to je jen forma, v jejímž rámci se mohou odehrávat různorodé činnosti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06772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dirty="0" smtClean="0"/>
              <a:t>KONCEPCE METODIKY / Projekt Impuls - seminář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Způsoby hodnocení</a:t>
            </a:r>
          </a:p>
          <a:p>
            <a:pPr lvl="1"/>
            <a:r>
              <a:rPr lang="cs-CZ" dirty="0" smtClean="0"/>
              <a:t>Formativní hodnocení´= průběžné</a:t>
            </a:r>
          </a:p>
          <a:p>
            <a:pPr lvl="1"/>
            <a:r>
              <a:rPr lang="cs-CZ" dirty="0" smtClean="0"/>
              <a:t>Zpětná vazba pro studenty</a:t>
            </a:r>
          </a:p>
          <a:p>
            <a:pPr lvl="1"/>
            <a:r>
              <a:rPr lang="cs-CZ" dirty="0" smtClean="0"/>
              <a:t>Prostor dělat chyby</a:t>
            </a:r>
          </a:p>
          <a:p>
            <a:pPr lvl="1"/>
            <a:r>
              <a:rPr lang="cs-CZ" dirty="0" err="1" smtClean="0"/>
              <a:t>Sumativní</a:t>
            </a:r>
            <a:r>
              <a:rPr lang="cs-CZ" dirty="0" smtClean="0"/>
              <a:t> hodnocení = závěrečné ověření, zda bylo dosaženo definovaných (zamýšlených) výsledků učení</a:t>
            </a:r>
          </a:p>
          <a:p>
            <a:r>
              <a:rPr lang="cs-CZ" b="1" dirty="0" smtClean="0"/>
              <a:t>Provázanost</a:t>
            </a:r>
          </a:p>
          <a:p>
            <a:pPr lvl="1"/>
            <a:r>
              <a:rPr lang="cs-CZ" dirty="0" smtClean="0"/>
              <a:t>Propojení kurikula</a:t>
            </a:r>
          </a:p>
          <a:p>
            <a:pPr lvl="1"/>
            <a:r>
              <a:rPr lang="cs-CZ" dirty="0" smtClean="0"/>
              <a:t>Výsledky učení stanoví, co mají studenti umět dělat</a:t>
            </a:r>
          </a:p>
          <a:p>
            <a:pPr lvl="1"/>
            <a:r>
              <a:rPr lang="cs-CZ" dirty="0" smtClean="0"/>
              <a:t>Způsoby vzdělávání –co budou studenti v procesu výuky dělat</a:t>
            </a:r>
          </a:p>
          <a:p>
            <a:pPr lvl="1"/>
            <a:r>
              <a:rPr lang="cs-CZ" dirty="0" smtClean="0"/>
              <a:t>Způsoby hodnocení – jak bude ověřeno, jak dobře dělají to, co mají umět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8861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2800" dirty="0" smtClean="0"/>
              <a:t>KONCEPCE METODIKY / Projekt Impuls - seminář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r>
              <a:rPr lang="cs-CZ" b="1" dirty="0" smtClean="0"/>
              <a:t>Příklad z praxe:</a:t>
            </a:r>
          </a:p>
          <a:p>
            <a:r>
              <a:rPr lang="cs-CZ" dirty="0" smtClean="0"/>
              <a:t>Výsledky učení jako prostředek specifikace a diferenciace jednotlivých studijních cyklů</a:t>
            </a:r>
          </a:p>
          <a:p>
            <a:r>
              <a:rPr lang="cs-CZ" dirty="0" smtClean="0"/>
              <a:t>Profilace bakalářských studijních programů </a:t>
            </a:r>
          </a:p>
          <a:p>
            <a:r>
              <a:rPr lang="cs-CZ" dirty="0" smtClean="0"/>
              <a:t>Odstranění pozůstatků mechanického rozdělení původního dlouhého studijního programu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488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414</Words>
  <Application>Microsoft Office PowerPoint</Application>
  <PresentationFormat>Širokoúhlá obrazovka</PresentationFormat>
  <Paragraphs>71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Motiv Office</vt:lpstr>
      <vt:lpstr>KONCEPCE METODIKY</vt:lpstr>
      <vt:lpstr>KONCEPCE METODIKY / Projekt Impuls - seminář</vt:lpstr>
      <vt:lpstr>KONCEPCE METODIKY / Projekt Impuls - seminář</vt:lpstr>
      <vt:lpstr>KONCEPCE METODIKY / Projekt Impuls - seminář</vt:lpstr>
      <vt:lpstr>KONCEPCE METODIKY / Projekt Impuls - seminář</vt:lpstr>
      <vt:lpstr>KONCEPCE METODIKY / Projekt Impuls - seminář</vt:lpstr>
      <vt:lpstr>KONCEPCE METODIKY / Projekt Impuls - seminář</vt:lpstr>
      <vt:lpstr>KONCEPCE METODIKY / Projekt Impuls - seminář</vt:lpstr>
      <vt:lpstr>KONCEPCE METODIKY / Projekt Impuls - seminář</vt:lpstr>
      <vt:lpstr>KONCEPCE METODIKY / Projekt Impuls - seminář</vt:lpstr>
      <vt:lpstr>KONCEPCE METODIKY / Projekt Impuls - seminář</vt:lpstr>
    </vt:vector>
  </TitlesOfParts>
  <Company>MSMT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Fliegl Tomáš</dc:creator>
  <cp:lastModifiedBy>Fliegl Tomáš</cp:lastModifiedBy>
  <cp:revision>12</cp:revision>
  <dcterms:created xsi:type="dcterms:W3CDTF">2016-04-08T15:11:05Z</dcterms:created>
  <dcterms:modified xsi:type="dcterms:W3CDTF">2016-05-02T09:07:18Z</dcterms:modified>
</cp:coreProperties>
</file>