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 autoAdjust="0"/>
  </p:normalViewPr>
  <p:slideViewPr>
    <p:cSldViewPr snapToGrid="0">
      <p:cViewPr>
        <p:scale>
          <a:sx n="61" d="100"/>
          <a:sy n="61" d="100"/>
        </p:scale>
        <p:origin x="-346" y="2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93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3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2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80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7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43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48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F5109-E5ED-4ED0-AFBB-95C792B73277}" type="datetimeFigureOut">
              <a:rPr lang="cs-CZ" smtClean="0"/>
              <a:t>28. 4. 2016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1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86" y="5212943"/>
            <a:ext cx="3482289" cy="99468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425" y="5221463"/>
            <a:ext cx="1974722" cy="98616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95575" y="6207630"/>
            <a:ext cx="637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Připraveno s podporou programu Erasmus+ Evropské unie</a:t>
            </a:r>
            <a:r>
              <a:rPr lang="cs-CZ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285875"/>
            <a:ext cx="10515600" cy="4891088"/>
          </a:xfrm>
        </p:spPr>
        <p:txBody>
          <a:bodyPr/>
          <a:lstStyle/>
          <a:p>
            <a:pPr marL="0" indent="0" algn="ctr">
              <a:buNone/>
            </a:pPr>
            <a:r>
              <a:rPr lang="cs-CZ" sz="5400" dirty="0" smtClean="0"/>
              <a:t>Zajišťování kvality vzdělávací činnosti pomocí výsledků  učení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Seminář IMPULS</a:t>
            </a:r>
          </a:p>
          <a:p>
            <a:pPr marL="0" indent="0" algn="ctr">
              <a:buNone/>
            </a:pPr>
            <a:r>
              <a:rPr lang="cs-CZ" dirty="0" smtClean="0"/>
              <a:t>Praha 29.4.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6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15414" y="908721"/>
            <a:ext cx="111372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i="1" dirty="0" smtClean="0"/>
              <a:t>12. </a:t>
            </a:r>
            <a:r>
              <a:rPr lang="cs-CZ" b="1" i="1" dirty="0" smtClean="0"/>
              <a:t>Počty </a:t>
            </a:r>
            <a:r>
              <a:rPr lang="cs-CZ" b="1" i="1" dirty="0"/>
              <a:t>kreditů přiřazené dílčím studijním povinnostem odpovídají časové </a:t>
            </a:r>
            <a:r>
              <a:rPr lang="cs-CZ" b="1" i="1" dirty="0" smtClean="0"/>
              <a:t>náročnosti činností</a:t>
            </a:r>
            <a:r>
              <a:rPr lang="cs-CZ" b="1" i="1" dirty="0"/>
              <a:t>, které musí </a:t>
            </a:r>
            <a:r>
              <a:rPr lang="cs-CZ" b="1" i="1" dirty="0" smtClean="0"/>
              <a:t>studující</a:t>
            </a:r>
          </a:p>
          <a:p>
            <a:pPr lvl="0"/>
            <a:r>
              <a:rPr lang="cs-CZ" b="1" i="1" dirty="0"/>
              <a:t> </a:t>
            </a:r>
            <a:r>
              <a:rPr lang="cs-CZ" b="1" i="1" dirty="0" smtClean="0"/>
              <a:t>     </a:t>
            </a:r>
            <a:r>
              <a:rPr lang="cs-CZ" b="1" i="1" dirty="0"/>
              <a:t>pro splnění těchto povinností udělat</a:t>
            </a:r>
            <a:r>
              <a:rPr lang="cs-CZ" b="1" i="1" dirty="0" smtClean="0"/>
              <a:t>.</a:t>
            </a:r>
          </a:p>
          <a:p>
            <a:pPr lvl="0"/>
            <a:r>
              <a:rPr lang="cs-CZ" b="1" i="1" dirty="0"/>
              <a:t> </a:t>
            </a:r>
            <a:endParaRPr lang="cs-CZ" b="1" dirty="0"/>
          </a:p>
          <a:p>
            <a:r>
              <a:rPr lang="cs-CZ" dirty="0" smtClean="0"/>
              <a:t>      Hodnotí </a:t>
            </a:r>
            <a:r>
              <a:rPr lang="cs-CZ" dirty="0"/>
              <a:t>vyučující, studující a </a:t>
            </a:r>
            <a:r>
              <a:rPr lang="cs-CZ" dirty="0" smtClean="0"/>
              <a:t>absolventi.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i="1" dirty="0" smtClean="0"/>
              <a:t>13</a:t>
            </a:r>
            <a:r>
              <a:rPr lang="cs-CZ" b="1" i="1" dirty="0" smtClean="0"/>
              <a:t>. Znalosti</a:t>
            </a:r>
            <a:r>
              <a:rPr lang="cs-CZ" b="1" i="1" dirty="0"/>
              <a:t>, dovednosti a způsobilosti získané na jiných školách v ČR i v zahraničí, v </a:t>
            </a:r>
            <a:r>
              <a:rPr lang="cs-CZ" b="1" i="1" dirty="0" smtClean="0"/>
              <a:t>neformálním </a:t>
            </a:r>
            <a:r>
              <a:rPr lang="cs-CZ" b="1" i="1" dirty="0"/>
              <a:t>i informálním </a:t>
            </a:r>
            <a:endParaRPr lang="cs-CZ" b="1" i="1" dirty="0" smtClean="0"/>
          </a:p>
          <a:p>
            <a:pPr lvl="0"/>
            <a:r>
              <a:rPr lang="cs-CZ" b="1" i="1" dirty="0"/>
              <a:t> </a:t>
            </a:r>
            <a:r>
              <a:rPr lang="cs-CZ" b="1" i="1" dirty="0" smtClean="0"/>
              <a:t>     vzdělávání </a:t>
            </a:r>
            <a:r>
              <a:rPr lang="cs-CZ" b="1" i="1" dirty="0"/>
              <a:t>jsou uznávány v plném rozsahu podle </a:t>
            </a:r>
            <a:r>
              <a:rPr lang="cs-CZ" b="1" i="1" dirty="0" smtClean="0"/>
              <a:t>dosažených výsledků učení</a:t>
            </a:r>
            <a:r>
              <a:rPr lang="cs-CZ" i="1" dirty="0" smtClean="0"/>
              <a:t>.</a:t>
            </a:r>
          </a:p>
          <a:p>
            <a:pPr lvl="0"/>
            <a:endParaRPr lang="cs-CZ" dirty="0"/>
          </a:p>
          <a:p>
            <a:r>
              <a:rPr lang="cs-CZ" dirty="0" smtClean="0"/>
              <a:t>      Hodnotit </a:t>
            </a:r>
            <a:r>
              <a:rPr lang="cs-CZ" dirty="0"/>
              <a:t>by měli vyučující oboru, studující a čerství absolventi žádající o uznání, </a:t>
            </a:r>
            <a:r>
              <a:rPr lang="cs-CZ" dirty="0" smtClean="0"/>
              <a:t> pracovníci </a:t>
            </a:r>
            <a:r>
              <a:rPr lang="cs-CZ" dirty="0"/>
              <a:t>administrativy se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zodpovědností </a:t>
            </a:r>
            <a:r>
              <a:rPr lang="cs-CZ" dirty="0"/>
              <a:t>za uznávání.</a:t>
            </a:r>
          </a:p>
        </p:txBody>
      </p:sp>
    </p:spTree>
    <p:extLst>
      <p:ext uri="{BB962C8B-B14F-4D97-AF65-F5344CB8AC3E}">
        <p14:creationId xmlns:p14="http://schemas.microsoft.com/office/powerpoint/2010/main" val="855330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 DALŠÍ ŘÍDÍCÍ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339" y="1600201"/>
            <a:ext cx="12048661" cy="4525963"/>
          </a:xfrm>
        </p:spPr>
        <p:txBody>
          <a:bodyPr/>
          <a:lstStyle/>
          <a:p>
            <a:r>
              <a:rPr lang="cs-CZ" b="1" dirty="0" smtClean="0"/>
              <a:t>Ukotvení </a:t>
            </a:r>
            <a:r>
              <a:rPr lang="cs-CZ" dirty="0" smtClean="0"/>
              <a:t>metody zvyšování kvality vzdělávacího procesu v Dlouhodobém záměru a Institucionálním plánu VŠ </a:t>
            </a:r>
            <a:r>
              <a:rPr lang="cs-CZ" sz="2000" dirty="0" smtClean="0"/>
              <a:t>(využití procesu jejich  tvorby, naplňování a vyhodnocování + finanční zajištění)</a:t>
            </a:r>
          </a:p>
          <a:p>
            <a:r>
              <a:rPr lang="cs-CZ" dirty="0" smtClean="0"/>
              <a:t>Nastavení </a:t>
            </a:r>
            <a:r>
              <a:rPr lang="cs-CZ" b="1" dirty="0" smtClean="0"/>
              <a:t>standardů</a:t>
            </a:r>
            <a:r>
              <a:rPr lang="cs-CZ" dirty="0" smtClean="0"/>
              <a:t> a hodnocení jejich naplňování</a:t>
            </a:r>
          </a:p>
          <a:p>
            <a:r>
              <a:rPr lang="cs-CZ" b="1" dirty="0" smtClean="0"/>
              <a:t>Metodická</a:t>
            </a:r>
            <a:r>
              <a:rPr lang="cs-CZ" dirty="0" smtClean="0"/>
              <a:t> podpora z úrovně školy/fakulty/katedry</a:t>
            </a:r>
          </a:p>
          <a:p>
            <a:r>
              <a:rPr lang="cs-CZ" b="1" dirty="0" smtClean="0"/>
              <a:t>Rada pro vnitřní hodnocení </a:t>
            </a:r>
            <a:r>
              <a:rPr lang="cs-CZ" dirty="0" smtClean="0"/>
              <a:t>– projednává, schvaluje metodiku řízení kvality a řídí průběh hodnocení kvality mj. vzdělávacího procesu </a:t>
            </a:r>
          </a:p>
          <a:p>
            <a:r>
              <a:rPr lang="cs-CZ" dirty="0" smtClean="0"/>
              <a:t>Budování a systematické využívání potřebných </a:t>
            </a:r>
            <a:r>
              <a:rPr lang="cs-CZ" b="1" dirty="0" smtClean="0"/>
              <a:t>informačních cest </a:t>
            </a:r>
            <a:r>
              <a:rPr lang="cs-CZ" dirty="0" smtClean="0"/>
              <a:t>pro získání zpětné vazby </a:t>
            </a:r>
            <a:r>
              <a:rPr lang="cs-CZ" sz="2000" dirty="0" smtClean="0"/>
              <a:t>(studenti, absolventi, zaměstnavatelé</a:t>
            </a:r>
            <a:r>
              <a:rPr lang="cs-CZ" sz="2000" dirty="0" smtClean="0"/>
              <a:t>…)</a:t>
            </a:r>
          </a:p>
          <a:p>
            <a:r>
              <a:rPr lang="cs-CZ" sz="2000" dirty="0" smtClean="0"/>
              <a:t>OP VVV - ESF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OBLAST PERSONÁLNÍHO ROZVOJE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371" y="1933575"/>
            <a:ext cx="11521280" cy="4192589"/>
          </a:xfrm>
        </p:spPr>
        <p:txBody>
          <a:bodyPr/>
          <a:lstStyle/>
          <a:p>
            <a:r>
              <a:rPr lang="cs-CZ" b="1" dirty="0" smtClean="0"/>
              <a:t>„Emancipace“ </a:t>
            </a:r>
            <a:r>
              <a:rPr lang="cs-CZ" dirty="0" smtClean="0"/>
              <a:t>vzdělávání ve škále základních činností školy.</a:t>
            </a:r>
          </a:p>
          <a:p>
            <a:r>
              <a:rPr lang="cs-CZ" dirty="0" smtClean="0"/>
              <a:t>Zahrnutí účasti pedagoga na procesu využití výsledků učení (tedy formulování výsledků, výběr odpovídajících způsobů vzdělávání a hodnocení) do </a:t>
            </a:r>
            <a:r>
              <a:rPr lang="cs-CZ" b="1" dirty="0" smtClean="0"/>
              <a:t>pedagogického výkonu </a:t>
            </a:r>
            <a:r>
              <a:rPr lang="cs-CZ" dirty="0" smtClean="0"/>
              <a:t>a jeho </a:t>
            </a:r>
            <a:r>
              <a:rPr lang="cs-CZ" b="1" dirty="0" smtClean="0"/>
              <a:t>mzdového </a:t>
            </a:r>
            <a:r>
              <a:rPr lang="cs-CZ" dirty="0" smtClean="0"/>
              <a:t>ohodnocení.</a:t>
            </a:r>
          </a:p>
          <a:p>
            <a:r>
              <a:rPr lang="cs-CZ" dirty="0" smtClean="0"/>
              <a:t>Otázka </a:t>
            </a:r>
            <a:r>
              <a:rPr lang="cs-CZ" b="1" dirty="0" smtClean="0"/>
              <a:t>vlastní pedagogické připravenosti </a:t>
            </a:r>
            <a:r>
              <a:rPr lang="cs-CZ" dirty="0" smtClean="0"/>
              <a:t>vysokoškolských pedagogů na reformu způsobů výuky a hodnocení studentů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 VVV - ESF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3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OBLAST MATERIÁLNÍHO A INFORMAČNÍHO ZAJIŠTĚNÍ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47875"/>
            <a:ext cx="10515600" cy="4129088"/>
          </a:xfrm>
        </p:spPr>
        <p:txBody>
          <a:bodyPr/>
          <a:lstStyle/>
          <a:p>
            <a:r>
              <a:rPr lang="cs-CZ" b="1" dirty="0" smtClean="0"/>
              <a:t>Změny způsobů </a:t>
            </a:r>
            <a:r>
              <a:rPr lang="cs-CZ" dirty="0" smtClean="0"/>
              <a:t>vzdělávání nutně přinesou požadavky na </a:t>
            </a:r>
            <a:r>
              <a:rPr lang="cs-CZ" b="1" dirty="0" smtClean="0"/>
              <a:t>úpravu stávajícího</a:t>
            </a:r>
            <a:r>
              <a:rPr lang="cs-CZ" dirty="0" smtClean="0"/>
              <a:t> materiálního zajištění výuky – prostorové dispozice, technologie, pomůcky, výukový spotřební materiál….</a:t>
            </a:r>
          </a:p>
          <a:p>
            <a:r>
              <a:rPr lang="cs-CZ" dirty="0" smtClean="0"/>
              <a:t>Obdobně bude třeba přizpůsobit </a:t>
            </a:r>
            <a:r>
              <a:rPr lang="cs-CZ" b="1" dirty="0" smtClean="0"/>
              <a:t>informační podporu</a:t>
            </a:r>
            <a:r>
              <a:rPr lang="cs-CZ" dirty="0" smtClean="0"/>
              <a:t> celého procesu reformy</a:t>
            </a:r>
          </a:p>
          <a:p>
            <a:r>
              <a:rPr lang="cs-CZ" dirty="0" smtClean="0"/>
              <a:t>Finanční náročnost, </a:t>
            </a:r>
            <a:r>
              <a:rPr lang="cs-CZ" b="1" dirty="0" smtClean="0"/>
              <a:t>hledání </a:t>
            </a:r>
            <a:r>
              <a:rPr lang="cs-CZ" b="1" dirty="0" smtClean="0"/>
              <a:t>zdrojů</a:t>
            </a:r>
          </a:p>
          <a:p>
            <a:r>
              <a:rPr lang="cs-CZ" b="1" dirty="0" smtClean="0"/>
              <a:t>OP VVV - ERDF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96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DOKUMENTACE STUDIJNÍCH CELKŮ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Základ</a:t>
            </a:r>
            <a:r>
              <a:rPr lang="cs-CZ" dirty="0" smtClean="0"/>
              <a:t> obsahu dokumentace studijního programu/předmětu: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název, typ, forma studia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cs-CZ" b="1" dirty="0" smtClean="0"/>
              <a:t>cíl studia </a:t>
            </a:r>
            <a:r>
              <a:rPr lang="cs-CZ" dirty="0" smtClean="0"/>
              <a:t>– nutno formulovat v kontextu očekávaných </a:t>
            </a:r>
            <a:r>
              <a:rPr lang="cs-CZ" b="1" dirty="0" smtClean="0"/>
              <a:t>výsledků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učení, </a:t>
            </a:r>
            <a:r>
              <a:rPr lang="cs-CZ" b="1" dirty="0" smtClean="0"/>
              <a:t>metody</a:t>
            </a:r>
            <a:r>
              <a:rPr lang="cs-CZ" dirty="0" smtClean="0"/>
              <a:t> vzdělávání pomocí kterých studenti na výsledky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dosáhnou a </a:t>
            </a:r>
            <a:r>
              <a:rPr lang="cs-CZ" b="1" dirty="0" smtClean="0"/>
              <a:t>způsob ověření </a:t>
            </a:r>
            <a:r>
              <a:rPr lang="cs-CZ" dirty="0" smtClean="0"/>
              <a:t>nakolik bylo výsledků dosaženo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</a:t>
            </a:r>
            <a:r>
              <a:rPr lang="cs-CZ" b="1" dirty="0" smtClean="0"/>
              <a:t>profil absolventa </a:t>
            </a:r>
            <a:r>
              <a:rPr lang="cs-CZ" dirty="0" smtClean="0"/>
              <a:t>– nejen naplnění cíle studia, ale i odkaz na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konkrétní pracovní pozice – katalogy „Národní soustava povolání“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nebo „integrovaný systém typových pozic“ MPSV</a:t>
            </a:r>
          </a:p>
          <a:p>
            <a:r>
              <a:rPr lang="cs-CZ" b="1" dirty="0" err="1" smtClean="0"/>
              <a:t>Prerekvizity</a:t>
            </a:r>
            <a:r>
              <a:rPr lang="cs-CZ" b="1" dirty="0" smtClean="0"/>
              <a:t>, návaznosti 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03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DOKUMENTACE STUDIJNÍCH CELKŮ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952625"/>
            <a:ext cx="10791825" cy="4224338"/>
          </a:xfrm>
        </p:spPr>
        <p:txBody>
          <a:bodyPr/>
          <a:lstStyle/>
          <a:p>
            <a:r>
              <a:rPr lang="cs-CZ" dirty="0" smtClean="0"/>
              <a:t>Musí sloužit jako nástroj vývoje studijního celku - ne jako nepopulární formalizovaná povinnost </a:t>
            </a:r>
          </a:p>
          <a:p>
            <a:r>
              <a:rPr lang="cs-CZ" dirty="0" smtClean="0"/>
              <a:t>Je třeba s ní průběžně pracovat – ne ad hoc vyplňování dat všech studijních celků v jednom termínu – softwarová podpora</a:t>
            </a:r>
          </a:p>
          <a:p>
            <a:r>
              <a:rPr lang="cs-CZ" dirty="0" smtClean="0"/>
              <a:t>Obsah musí být formulován ve snaze vyhovět všem skupinám potenciálních uživatelů – uchazeč, student, pedagog, vedoucí katedry, garant, vedení fakulty/školy, hodnotitel (NAU, Rada pro vnitřní hodnocení), zaměstnavatel, </a:t>
            </a:r>
            <a:r>
              <a:rPr lang="cs-CZ" dirty="0" smtClean="0"/>
              <a:t>….</a:t>
            </a:r>
          </a:p>
          <a:p>
            <a:r>
              <a:rPr lang="cs-CZ" b="1" dirty="0"/>
              <a:t>OP VVV – ESF, ERDF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92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38375"/>
            <a:ext cx="10515600" cy="3938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20988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AKTUÁLNOST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b="1" dirty="0" smtClean="0"/>
              <a:t>Novela VŠ zákona </a:t>
            </a:r>
            <a:r>
              <a:rPr lang="cs-CZ" dirty="0" smtClean="0"/>
              <a:t>– účinnost od 1.9. 2016 v oblasti kvality:</a:t>
            </a:r>
          </a:p>
          <a:p>
            <a:pPr marL="0" indent="0">
              <a:buNone/>
            </a:pPr>
            <a:r>
              <a:rPr lang="cs-CZ" dirty="0" smtClean="0"/>
              <a:t>   = </a:t>
            </a:r>
            <a:r>
              <a:rPr lang="cs-CZ" dirty="0"/>
              <a:t>rovina institucionální (</a:t>
            </a:r>
            <a:r>
              <a:rPr lang="cs-CZ" i="1" dirty="0" err="1"/>
              <a:t>quality</a:t>
            </a:r>
            <a:r>
              <a:rPr lang="cs-CZ" i="1" dirty="0"/>
              <a:t> management</a:t>
            </a:r>
            <a:r>
              <a:rPr lang="cs-CZ" dirty="0"/>
              <a:t>)</a:t>
            </a:r>
          </a:p>
          <a:p>
            <a:r>
              <a:rPr lang="cs-CZ" dirty="0"/>
              <a:t>do samosprávné působnosti vysokých škol bylo explicitně přidáno </a:t>
            </a:r>
            <a:r>
              <a:rPr lang="cs-CZ" dirty="0" smtClean="0"/>
              <a:t>mj. </a:t>
            </a:r>
            <a:r>
              <a:rPr lang="cs-CZ" u="sng" dirty="0"/>
              <a:t>zajišťování kvality</a:t>
            </a:r>
            <a:r>
              <a:rPr lang="cs-CZ" dirty="0"/>
              <a:t> vzdělávací a tvůrčí činnosti a souvisejících činností a </a:t>
            </a:r>
            <a:r>
              <a:rPr lang="cs-CZ" u="sng" dirty="0"/>
              <a:t>vnitřní hodnocení kvality</a:t>
            </a:r>
            <a:r>
              <a:rPr lang="cs-CZ" dirty="0"/>
              <a:t> vzdělávací a tvůrčí činnosti a souvisejících činností vysoké školy</a:t>
            </a:r>
          </a:p>
          <a:p>
            <a:r>
              <a:rPr lang="cs-CZ" dirty="0"/>
              <a:t>povinnost zavést a udržovat </a:t>
            </a:r>
            <a:r>
              <a:rPr lang="cs-CZ" u="sng" dirty="0"/>
              <a:t>vnitřní systém zajišťování a hodnocení kvality</a:t>
            </a:r>
          </a:p>
          <a:p>
            <a:r>
              <a:rPr lang="cs-CZ" dirty="0"/>
              <a:t>povinnost pro všechny vysoké </a:t>
            </a:r>
            <a:r>
              <a:rPr lang="cs-CZ" dirty="0" smtClean="0"/>
              <a:t>školy -  funkčnost se prokazuje  jak </a:t>
            </a:r>
            <a:r>
              <a:rPr lang="cs-CZ" dirty="0"/>
              <a:t>u programové, tak u institucionální </a:t>
            </a:r>
            <a:r>
              <a:rPr lang="cs-CZ" dirty="0" smtClean="0"/>
              <a:t>akreditace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41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52475"/>
            <a:ext cx="10515600" cy="13811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/>
              <a:t>§ 77b</a:t>
            </a:r>
            <a:br>
              <a:rPr lang="cs-CZ" sz="3100" b="1" dirty="0"/>
            </a:br>
            <a:r>
              <a:rPr lang="cs-CZ" sz="3100" b="1" dirty="0"/>
              <a:t>Zajišťování kvality vzdělávací, tvůrčí a s nimi souvisejících činností a vnitřní hodnocení kvality vzdělávací, tvůrčí a s nimi souvisejících činností vysoké školy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326" y="2505075"/>
            <a:ext cx="10906124" cy="3657600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soubor funkčně provázaných a systematicky monitorovaných </a:t>
            </a:r>
            <a:r>
              <a:rPr lang="cs-CZ" dirty="0" smtClean="0"/>
              <a:t>  procesů</a:t>
            </a:r>
            <a:r>
              <a:rPr lang="cs-CZ" dirty="0"/>
              <a:t>, jimiž vysoká škola zajišťuje a hodnotí kvalitu všech svých </a:t>
            </a:r>
            <a:r>
              <a:rPr lang="cs-CZ" dirty="0" smtClean="0"/>
              <a:t>činností – především </a:t>
            </a:r>
            <a:r>
              <a:rPr lang="cs-CZ" b="1" dirty="0" smtClean="0"/>
              <a:t>oblasti vzdělávání</a:t>
            </a:r>
          </a:p>
          <a:p>
            <a:r>
              <a:rPr lang="cs-CZ" dirty="0" smtClean="0"/>
              <a:t>Příprava prováděcího nařízení vlády o standardech pro akreditaci ve vysokém školství – příloha č. 2 - </a:t>
            </a:r>
            <a:r>
              <a:rPr lang="cs-CZ" b="1" cap="small" dirty="0" smtClean="0"/>
              <a:t>RÁMEC KVALIFIKACÍ VYSOKOŠKOLSKÉHO VZDĚLÁVÁNÍ ČESKÉ REPUBLIKY</a:t>
            </a:r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543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OP VVV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Průřezový projekt ESF umožňuje zvyšování kvality vzdělávací činnosti řešit:</a:t>
            </a:r>
          </a:p>
          <a:p>
            <a:r>
              <a:rPr lang="cs-CZ" dirty="0" smtClean="0"/>
              <a:t>V rámci samostatné aktivity založené na budování systému řízení kvality </a:t>
            </a:r>
          </a:p>
          <a:p>
            <a:r>
              <a:rPr lang="cs-CZ" dirty="0" smtClean="0"/>
              <a:t>Podpůrných aktivit zaměřených na rozvoj studijních program</a:t>
            </a:r>
          </a:p>
          <a:p>
            <a:r>
              <a:rPr lang="cs-CZ" dirty="0" smtClean="0"/>
              <a:t>Jsou-li s aktivitami směřujícími k rozvoji studijních programů spojeny nutné změny v prostorovém a zejména technologickém zajištění v důsledku uplatnění doporučené metody zvyšování kvality </a:t>
            </a:r>
            <a:r>
              <a:rPr lang="cs-CZ" dirty="0" err="1" smtClean="0"/>
              <a:t>vzdlávání</a:t>
            </a:r>
            <a:r>
              <a:rPr lang="cs-CZ" dirty="0" smtClean="0"/>
              <a:t> je založena v vazba na projekty ERDF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76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METODIKA HODNOCENÍ KVALITY VZDĚLÁVACÍ ČINNOSTI VŠ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rámci IPN-</a:t>
            </a:r>
            <a:r>
              <a:rPr lang="cs-CZ" dirty="0" err="1" smtClean="0"/>
              <a:t>Qram</a:t>
            </a:r>
            <a:r>
              <a:rPr lang="cs-CZ" dirty="0" smtClean="0"/>
              <a:t> a části IPN Kvalita </a:t>
            </a:r>
            <a:r>
              <a:rPr lang="cs-CZ" dirty="0"/>
              <a:t>byla vypracována metodika provázání </a:t>
            </a:r>
            <a:r>
              <a:rPr lang="cs-CZ" dirty="0" smtClean="0"/>
              <a:t>výsledků </a:t>
            </a:r>
            <a:r>
              <a:rPr lang="cs-CZ" dirty="0"/>
              <a:t> učení se způsoby vzdělávání  a způsoby hodnocení jejich naplnění vytvářející  ucelený proces, jehož uplatněním lze získat nástroj zvyšování kvality vzdělávání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Hodnocení </a:t>
            </a:r>
            <a:r>
              <a:rPr lang="cs-CZ" dirty="0"/>
              <a:t>kvality </a:t>
            </a:r>
            <a:r>
              <a:rPr lang="cs-CZ" dirty="0" smtClean="0"/>
              <a:t>vzdělávací činnosti pak probíhá: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 </a:t>
            </a:r>
            <a:r>
              <a:rPr lang="cs-CZ" dirty="0"/>
              <a:t>posouzením adekvátnosti  výběru způsobů  vzdělávání  k dosažení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 deklarovaných </a:t>
            </a:r>
            <a:r>
              <a:rPr lang="cs-CZ" dirty="0"/>
              <a:t>znalostí, dovedností a kompetencí studentů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 při </a:t>
            </a:r>
            <a:r>
              <a:rPr lang="cs-CZ" dirty="0"/>
              <a:t>současném poskytování nejen </a:t>
            </a:r>
            <a:r>
              <a:rPr lang="cs-CZ" dirty="0" err="1"/>
              <a:t>sumativního</a:t>
            </a:r>
            <a:r>
              <a:rPr lang="cs-CZ" dirty="0"/>
              <a:t>, ale i formativního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hodnocení </a:t>
            </a:r>
            <a:r>
              <a:rPr lang="cs-CZ" dirty="0"/>
              <a:t>studentům  v procesu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54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r>
              <a:rPr lang="cs-CZ" b="1" dirty="0"/>
              <a:t>Ucelený proces </a:t>
            </a:r>
            <a:r>
              <a:rPr lang="cs-CZ" dirty="0"/>
              <a:t>– </a:t>
            </a:r>
            <a:r>
              <a:rPr lang="cs-CZ" dirty="0" smtClean="0"/>
              <a:t>výsledky </a:t>
            </a:r>
            <a:r>
              <a:rPr lang="cs-CZ" dirty="0"/>
              <a:t>učení, způsoby vzdělávání a způsoby jejich hodnocení = </a:t>
            </a:r>
            <a:r>
              <a:rPr lang="cs-CZ" b="1" dirty="0"/>
              <a:t>nástroj zvyšování kvality vzdělávání</a:t>
            </a:r>
            <a:r>
              <a:rPr lang="cs-CZ" dirty="0"/>
              <a:t>, nikoliv cíl, který lze realizovat jednorázovou kampaní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Nelze jej zahájit a realizovat bez </a:t>
            </a:r>
            <a:r>
              <a:rPr lang="cs-CZ" b="1" dirty="0"/>
              <a:t>všestranné podpory vedení škol</a:t>
            </a:r>
            <a:r>
              <a:rPr lang="cs-CZ" dirty="0"/>
              <a:t> a přijímání opatření v oblasti</a:t>
            </a:r>
          </a:p>
          <a:p>
            <a:pPr marL="0" indent="0">
              <a:buNone/>
            </a:pPr>
            <a:r>
              <a:rPr lang="cs-CZ" dirty="0"/>
              <a:t>    - strategických a dalších řídících dokumentů</a:t>
            </a:r>
          </a:p>
          <a:p>
            <a:pPr marL="0" indent="0">
              <a:buNone/>
            </a:pPr>
            <a:r>
              <a:rPr lang="cs-CZ" dirty="0"/>
              <a:t>    - personální oblasti a metodické podpory</a:t>
            </a:r>
          </a:p>
          <a:p>
            <a:pPr marL="0" indent="0">
              <a:buNone/>
            </a:pPr>
            <a:r>
              <a:rPr lang="cs-CZ" dirty="0"/>
              <a:t>    - materiálního a informačního zajištění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14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PŘEDPOKLADY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Pravidelné</a:t>
            </a:r>
            <a:r>
              <a:rPr lang="cs-CZ" dirty="0"/>
              <a:t> vyhodnocování procesu naplňování předkládané metody zvyšování kvality vzdělávacího procesu – je formulováno 13 </a:t>
            </a:r>
            <a:r>
              <a:rPr lang="cs-CZ" dirty="0" smtClean="0"/>
              <a:t>předpokladů</a:t>
            </a:r>
          </a:p>
          <a:p>
            <a:r>
              <a:rPr lang="cs-CZ" dirty="0" smtClean="0"/>
              <a:t>Jejich průběžné vyhodnocování a postupné zvyšování úrovně jejich naplňování je ukazatelem </a:t>
            </a:r>
            <a:r>
              <a:rPr lang="cs-CZ" b="1" dirty="0" smtClean="0"/>
              <a:t>reálného stavu </a:t>
            </a:r>
            <a:r>
              <a:rPr lang="cs-CZ" dirty="0" smtClean="0"/>
              <a:t>- gradace</a:t>
            </a:r>
            <a:endParaRPr lang="cs-CZ" dirty="0"/>
          </a:p>
          <a:p>
            <a:r>
              <a:rPr lang="cs-CZ" dirty="0"/>
              <a:t>Do tohoto vyhodnocování je třeba </a:t>
            </a:r>
            <a:r>
              <a:rPr lang="cs-CZ" b="1" dirty="0"/>
              <a:t>zapojit  škálu </a:t>
            </a:r>
            <a:r>
              <a:rPr lang="cs-CZ" dirty="0"/>
              <a:t>zainteresovaných stran, neboť každá z nich hodnotí na bázi svých specifických  očekávání</a:t>
            </a:r>
          </a:p>
          <a:p>
            <a:r>
              <a:rPr lang="cs-CZ" dirty="0"/>
              <a:t>= </a:t>
            </a:r>
            <a:r>
              <a:rPr lang="cs-CZ" b="1" dirty="0"/>
              <a:t>zvýšení validity </a:t>
            </a:r>
            <a:r>
              <a:rPr lang="cs-CZ" dirty="0"/>
              <a:t>hodnocení a tím i lepší </a:t>
            </a:r>
            <a:r>
              <a:rPr lang="cs-CZ" b="1" dirty="0"/>
              <a:t>zacílení</a:t>
            </a:r>
            <a:r>
              <a:rPr lang="cs-CZ" dirty="0"/>
              <a:t> následných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400" b="1" dirty="0" smtClean="0"/>
              <a:t>KVALITATIVNÍ KRITÉRIA PRO VYHODNOCOVÁNÍ KVALITY VZDĚLÁVANÍ NA ÚROVNI INSTITUCE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 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52737"/>
            <a:ext cx="10972800" cy="50734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514350" lvl="0" indent="-514350">
              <a:buAutoNum type="arabicPeriod"/>
            </a:pPr>
            <a:r>
              <a:rPr lang="cs-CZ" b="1" i="1" dirty="0" smtClean="0"/>
              <a:t>Výsledky</a:t>
            </a:r>
            <a:r>
              <a:rPr lang="cs-CZ" b="1" i="1" dirty="0"/>
              <a:t> učení </a:t>
            </a:r>
            <a:r>
              <a:rPr lang="cs-CZ" b="1" i="1" dirty="0" smtClean="0"/>
              <a:t>oboru/programu </a:t>
            </a:r>
            <a:r>
              <a:rPr lang="cs-CZ" b="1" i="1" dirty="0"/>
              <a:t>a předmětů jsou srozumitelné všem relevantním stranám</a:t>
            </a:r>
            <a:r>
              <a:rPr lang="cs-CZ" b="1" i="1" dirty="0" smtClean="0"/>
              <a:t>.</a:t>
            </a: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         Naplnění </a:t>
            </a:r>
            <a:r>
              <a:rPr lang="cs-CZ" dirty="0"/>
              <a:t>tohoto předpokladu s odlišnými očekáváními hodnotí vyučující a </a:t>
            </a:r>
            <a:r>
              <a:rPr lang="cs-CZ" dirty="0" smtClean="0"/>
              <a:t> studenti</a:t>
            </a:r>
            <a:r>
              <a:rPr lang="cs-CZ" dirty="0"/>
              <a:t>, absolventi, uchazeči o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studium</a:t>
            </a:r>
            <a:r>
              <a:rPr lang="cs-CZ" dirty="0"/>
              <a:t>, zástupci </a:t>
            </a:r>
            <a:r>
              <a:rPr lang="cs-CZ" dirty="0" smtClean="0"/>
              <a:t>  zaměstnavatelů</a:t>
            </a:r>
            <a:r>
              <a:rPr lang="cs-CZ" dirty="0"/>
              <a:t>. Výsledky </a:t>
            </a:r>
            <a:r>
              <a:rPr lang="cs-CZ" dirty="0" smtClean="0"/>
              <a:t> hodnocení </a:t>
            </a:r>
            <a:r>
              <a:rPr lang="cs-CZ" dirty="0"/>
              <a:t>všech těchto zainteresovaných stran </a:t>
            </a:r>
            <a:r>
              <a:rPr lang="cs-CZ" dirty="0" smtClean="0"/>
              <a:t>vytvářejí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komplexní   pohled </a:t>
            </a:r>
            <a:r>
              <a:rPr lang="cs-CZ" dirty="0"/>
              <a:t>na stupeň naplněnosti tohoto postulátu.</a:t>
            </a:r>
          </a:p>
          <a:p>
            <a:pPr marL="0" indent="0">
              <a:buNone/>
            </a:pPr>
            <a:r>
              <a:rPr lang="cs-CZ" i="1" dirty="0"/>
              <a:t> </a:t>
            </a:r>
            <a:endParaRPr lang="cs-CZ" dirty="0"/>
          </a:p>
          <a:p>
            <a:pPr marL="514350" lvl="0" indent="-514350">
              <a:buAutoNum type="arabicPeriod" startAt="2"/>
            </a:pPr>
            <a:r>
              <a:rPr lang="cs-CZ" b="1" i="1" dirty="0" smtClean="0"/>
              <a:t>Výsledky</a:t>
            </a:r>
            <a:r>
              <a:rPr lang="cs-CZ" b="1" i="1" dirty="0"/>
              <a:t> učení </a:t>
            </a:r>
            <a:r>
              <a:rPr lang="cs-CZ" b="1" i="1" dirty="0" smtClean="0"/>
              <a:t>oboru/programu/oblasti  </a:t>
            </a:r>
            <a:r>
              <a:rPr lang="cs-CZ" b="1" i="1" dirty="0"/>
              <a:t>splňují minimální standardy definované Národním kvalifikačním rámcem co </a:t>
            </a:r>
            <a:r>
              <a:rPr lang="cs-CZ" b="1" i="1" dirty="0" smtClean="0"/>
              <a:t>se </a:t>
            </a:r>
            <a:r>
              <a:rPr lang="cs-CZ" b="1" i="1" dirty="0"/>
              <a:t>týče </a:t>
            </a:r>
            <a:r>
              <a:rPr lang="cs-CZ" b="1" i="1" dirty="0" smtClean="0"/>
              <a:t> </a:t>
            </a:r>
            <a:r>
              <a:rPr lang="cs-CZ" b="1" i="1" dirty="0"/>
              <a:t>znalostí, dovedností i obecných způsobilostí</a:t>
            </a:r>
            <a:r>
              <a:rPr lang="cs-CZ" b="1" i="1" dirty="0" smtClean="0"/>
              <a:t>.</a:t>
            </a: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         Opět </a:t>
            </a:r>
            <a:r>
              <a:rPr lang="cs-CZ" dirty="0"/>
              <a:t>komplexní pohled poskytne pouze průnik názorů externích hodnotitelů a vědecké </a:t>
            </a:r>
            <a:r>
              <a:rPr lang="cs-CZ" dirty="0" smtClean="0"/>
              <a:t>rady  </a:t>
            </a:r>
            <a:r>
              <a:rPr lang="cs-CZ" dirty="0"/>
              <a:t>fakulty/školy.</a:t>
            </a:r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514350" lvl="0" indent="-514350">
              <a:buAutoNum type="arabicPeriod" startAt="3"/>
            </a:pPr>
            <a:r>
              <a:rPr lang="cs-CZ" b="1" i="1" dirty="0" smtClean="0"/>
              <a:t>Výsledky</a:t>
            </a:r>
            <a:r>
              <a:rPr lang="cs-CZ" b="1" i="1" dirty="0"/>
              <a:t> učení </a:t>
            </a:r>
            <a:r>
              <a:rPr lang="cs-CZ" b="1" i="1" dirty="0" smtClean="0"/>
              <a:t>programu/oblasti  </a:t>
            </a:r>
            <a:r>
              <a:rPr lang="cs-CZ" b="1" i="1" dirty="0"/>
              <a:t>odpovídají současnému vývoji </a:t>
            </a:r>
            <a:r>
              <a:rPr lang="cs-CZ" b="1" i="1" dirty="0" smtClean="0"/>
              <a:t> </a:t>
            </a:r>
            <a:r>
              <a:rPr lang="cs-CZ" b="1" i="1" dirty="0"/>
              <a:t>na relevantních </a:t>
            </a:r>
            <a:r>
              <a:rPr lang="cs-CZ" b="1" i="1" dirty="0" smtClean="0"/>
              <a:t> školách </a:t>
            </a:r>
            <a:r>
              <a:rPr lang="cs-CZ" b="1" i="1" dirty="0"/>
              <a:t>v ČR i v zahraničí, samozřejmě při respektování jedinečnosti </a:t>
            </a:r>
            <a:r>
              <a:rPr lang="cs-CZ" b="1" i="1" dirty="0" smtClean="0"/>
              <a:t>každé školy.</a:t>
            </a: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        Názory </a:t>
            </a:r>
            <a:r>
              <a:rPr lang="cs-CZ" dirty="0"/>
              <a:t>je nutno získat od vyučujících a studujících, stejně jako od </a:t>
            </a:r>
            <a:r>
              <a:rPr lang="cs-CZ" dirty="0" smtClean="0"/>
              <a:t>absolventů, </a:t>
            </a:r>
            <a:r>
              <a:rPr lang="cs-CZ" dirty="0"/>
              <a:t>vědecké rady, </a:t>
            </a:r>
            <a:r>
              <a:rPr lang="cs-CZ" dirty="0" smtClean="0"/>
              <a:t>případně </a:t>
            </a:r>
            <a:r>
              <a:rPr lang="cs-CZ" dirty="0"/>
              <a:t>i oborové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rady </a:t>
            </a:r>
            <a:r>
              <a:rPr lang="cs-CZ" dirty="0"/>
              <a:t>doktorského studijního programu.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8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11424" y="620689"/>
            <a:ext cx="106900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i="1" dirty="0" smtClean="0"/>
              <a:t>8. </a:t>
            </a:r>
            <a:r>
              <a:rPr lang="cs-CZ" b="1" i="1" dirty="0" smtClean="0"/>
              <a:t>Souhrnné </a:t>
            </a:r>
            <a:r>
              <a:rPr lang="cs-CZ" b="1" i="1" dirty="0"/>
              <a:t>(</a:t>
            </a:r>
            <a:r>
              <a:rPr lang="cs-CZ" b="1" i="1" dirty="0" err="1"/>
              <a:t>sumativní</a:t>
            </a:r>
            <a:r>
              <a:rPr lang="cs-CZ" b="1" i="1" dirty="0"/>
              <a:t>) hodnocení studujících odpovídá svojí formou i </a:t>
            </a:r>
            <a:r>
              <a:rPr lang="cs-CZ" b="1" i="1" dirty="0" smtClean="0"/>
              <a:t>obsahem  výsledkům </a:t>
            </a:r>
            <a:r>
              <a:rPr lang="cs-CZ" b="1" i="1" dirty="0"/>
              <a:t>učení, tj. </a:t>
            </a:r>
            <a:r>
              <a:rPr lang="cs-CZ" b="1" i="1" dirty="0" smtClean="0"/>
              <a:t>hodnotí</a:t>
            </a:r>
          </a:p>
          <a:p>
            <a:pPr lvl="0"/>
            <a:r>
              <a:rPr lang="cs-CZ" b="1" i="1" dirty="0"/>
              <a:t> </a:t>
            </a:r>
            <a:r>
              <a:rPr lang="cs-CZ" b="1" i="1" dirty="0" smtClean="0"/>
              <a:t>   </a:t>
            </a:r>
            <a:r>
              <a:rPr lang="cs-CZ" b="1" i="1" dirty="0"/>
              <a:t>se, zda studující získal cílové kompetence</a:t>
            </a:r>
            <a:r>
              <a:rPr lang="cs-CZ" b="1" i="1" dirty="0" smtClean="0"/>
              <a:t>.</a:t>
            </a:r>
          </a:p>
          <a:p>
            <a:pPr lvl="0"/>
            <a:endParaRPr lang="cs-CZ" dirty="0"/>
          </a:p>
          <a:p>
            <a:r>
              <a:rPr lang="cs-CZ" dirty="0" smtClean="0"/>
              <a:t>    Vedle </a:t>
            </a:r>
            <a:r>
              <a:rPr lang="cs-CZ" dirty="0"/>
              <a:t>vyučujících hodnotí zejména studenti a </a:t>
            </a:r>
            <a:r>
              <a:rPr lang="cs-CZ" dirty="0" smtClean="0"/>
              <a:t>absolventi.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i="1" dirty="0" smtClean="0"/>
              <a:t>9. </a:t>
            </a:r>
            <a:r>
              <a:rPr lang="cs-CZ" b="1" i="1" dirty="0" smtClean="0"/>
              <a:t>Veškeré </a:t>
            </a:r>
            <a:r>
              <a:rPr lang="cs-CZ" b="1" i="1" dirty="0"/>
              <a:t>hodnocení probíhá podle transparentních kritérií </a:t>
            </a:r>
            <a:r>
              <a:rPr lang="cs-CZ" b="1" i="1" dirty="0" smtClean="0"/>
              <a:t> </a:t>
            </a:r>
            <a:r>
              <a:rPr lang="cs-CZ" b="1" i="1" dirty="0"/>
              <a:t>(podle ESG</a:t>
            </a:r>
            <a:r>
              <a:rPr lang="cs-CZ" b="1" i="1" dirty="0" smtClean="0"/>
              <a:t>).</a:t>
            </a:r>
          </a:p>
          <a:p>
            <a:pPr lvl="0"/>
            <a:endParaRPr lang="cs-CZ" dirty="0"/>
          </a:p>
          <a:p>
            <a:r>
              <a:rPr lang="cs-CZ" dirty="0" smtClean="0"/>
              <a:t>     Zde </a:t>
            </a:r>
            <a:r>
              <a:rPr lang="cs-CZ" dirty="0"/>
              <a:t>bude důležité hodnocení vedoucích kateder, vyučujících, studentů a </a:t>
            </a:r>
            <a:r>
              <a:rPr lang="cs-CZ" dirty="0" smtClean="0"/>
              <a:t> absolventů.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dirty="0" smtClean="0"/>
              <a:t>10. </a:t>
            </a:r>
            <a:r>
              <a:rPr lang="cs-CZ" b="1" dirty="0" smtClean="0"/>
              <a:t>V</a:t>
            </a:r>
            <a:r>
              <a:rPr lang="cs-CZ" b="1" i="1" dirty="0" smtClean="0"/>
              <a:t>ýsledky </a:t>
            </a:r>
            <a:r>
              <a:rPr lang="cs-CZ" b="1" i="1" dirty="0"/>
              <a:t>učení, způsoby vzdělávání i hodnocení jsou uzpůsobeny tak, aby </a:t>
            </a:r>
            <a:r>
              <a:rPr lang="cs-CZ" b="1" i="1" dirty="0" smtClean="0"/>
              <a:t>přiváděly studující </a:t>
            </a:r>
            <a:r>
              <a:rPr lang="cs-CZ" b="1" i="1" dirty="0"/>
              <a:t> </a:t>
            </a:r>
            <a:r>
              <a:rPr lang="cs-CZ" b="1" i="1" dirty="0" smtClean="0"/>
              <a:t>hloubkovému</a:t>
            </a:r>
          </a:p>
          <a:p>
            <a:pPr lvl="0"/>
            <a:r>
              <a:rPr lang="cs-CZ" b="1" i="1" dirty="0"/>
              <a:t> </a:t>
            </a:r>
            <a:r>
              <a:rPr lang="cs-CZ" b="1" i="1" dirty="0" smtClean="0"/>
              <a:t>     </a:t>
            </a:r>
            <a:r>
              <a:rPr lang="cs-CZ" b="1" i="1" dirty="0"/>
              <a:t>porozumění a naopak je odváděly od </a:t>
            </a:r>
            <a:r>
              <a:rPr lang="cs-CZ" b="1" i="1" dirty="0" smtClean="0"/>
              <a:t> povrchového </a:t>
            </a:r>
            <a:r>
              <a:rPr lang="cs-CZ" b="1" i="1" dirty="0"/>
              <a:t>napodobení a memorování</a:t>
            </a:r>
            <a:r>
              <a:rPr lang="cs-CZ" b="1" i="1" dirty="0" smtClean="0"/>
              <a:t>.</a:t>
            </a:r>
          </a:p>
          <a:p>
            <a:pPr lvl="0"/>
            <a:r>
              <a:rPr lang="cs-CZ" i="1" dirty="0"/>
              <a:t> </a:t>
            </a:r>
            <a:endParaRPr lang="cs-CZ" dirty="0"/>
          </a:p>
          <a:p>
            <a:r>
              <a:rPr lang="cs-CZ" dirty="0" smtClean="0"/>
              <a:t>      Zapojit </a:t>
            </a:r>
            <a:r>
              <a:rPr lang="cs-CZ" dirty="0"/>
              <a:t>je třeba jak vyučující a studující, tak i </a:t>
            </a:r>
            <a:r>
              <a:rPr lang="cs-CZ" dirty="0" smtClean="0"/>
              <a:t>absolventy.</a:t>
            </a:r>
            <a:endParaRPr lang="cs-CZ" dirty="0"/>
          </a:p>
          <a:p>
            <a:r>
              <a:rPr lang="cs-CZ" dirty="0"/>
              <a:t> </a:t>
            </a:r>
          </a:p>
          <a:p>
            <a:pPr lvl="0"/>
            <a:r>
              <a:rPr lang="cs-CZ" i="1" dirty="0" smtClean="0"/>
              <a:t>11</a:t>
            </a:r>
            <a:r>
              <a:rPr lang="cs-CZ" b="1" i="1" dirty="0" smtClean="0"/>
              <a:t>. Absolventi </a:t>
            </a:r>
            <a:r>
              <a:rPr lang="cs-CZ" b="1" i="1" dirty="0"/>
              <a:t>skutečně disponují znalostmi, dovednostmi a způsobilostmi </a:t>
            </a:r>
            <a:r>
              <a:rPr lang="cs-CZ" b="1" i="1" dirty="0" smtClean="0"/>
              <a:t> definovanými výsledky</a:t>
            </a:r>
            <a:r>
              <a:rPr lang="cs-CZ" b="1" i="1" dirty="0"/>
              <a:t> učení </a:t>
            </a:r>
            <a:endParaRPr lang="cs-CZ" b="1" i="1" dirty="0" smtClean="0"/>
          </a:p>
          <a:p>
            <a:pPr lvl="0"/>
            <a:r>
              <a:rPr lang="cs-CZ" b="1" i="1" dirty="0"/>
              <a:t> </a:t>
            </a:r>
            <a:r>
              <a:rPr lang="cs-CZ" b="1" i="1" dirty="0" smtClean="0"/>
              <a:t>     oboru/programu.</a:t>
            </a:r>
          </a:p>
          <a:p>
            <a:pPr lvl="0"/>
            <a:endParaRPr lang="cs-CZ" dirty="0"/>
          </a:p>
          <a:p>
            <a:r>
              <a:rPr lang="cs-CZ" dirty="0" smtClean="0"/>
              <a:t>      Zde </a:t>
            </a:r>
            <a:r>
              <a:rPr lang="cs-CZ" dirty="0"/>
              <a:t>bude rozhodující názor absolventů a jejich zaměstnavatelů.</a:t>
            </a:r>
          </a:p>
        </p:txBody>
      </p:sp>
    </p:spTree>
    <p:extLst>
      <p:ext uri="{BB962C8B-B14F-4D97-AF65-F5344CB8AC3E}">
        <p14:creationId xmlns:p14="http://schemas.microsoft.com/office/powerpoint/2010/main" val="25942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773</Words>
  <Application>Microsoft Office PowerPoint</Application>
  <PresentationFormat>Vlastní</PresentationFormat>
  <Paragraphs>115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 </vt:lpstr>
      <vt:lpstr>AKTUÁLNOST</vt:lpstr>
      <vt:lpstr>§ 77b Zajišťování kvality vzdělávací, tvůrčí a s nimi souvisejících činností a vnitřní hodnocení kvality vzdělávací, tvůrčí a s nimi souvisejících činností vysoké školy </vt:lpstr>
      <vt:lpstr>OP VVV</vt:lpstr>
      <vt:lpstr>METODIKA HODNOCENÍ KVALITY VZDĚLÁVACÍ ČINNOSTI VŠ</vt:lpstr>
      <vt:lpstr>Prezentace aplikace PowerPoint</vt:lpstr>
      <vt:lpstr>PŘEDPOKLADY</vt:lpstr>
      <vt:lpstr>KVALITATIVNÍ KRITÉRIA PRO VYHODNOCOVÁNÍ KVALITY VZDĚLÁVANÍ NA ÚROVNI INSTITUCE   </vt:lpstr>
      <vt:lpstr>Prezentace aplikace PowerPoint</vt:lpstr>
      <vt:lpstr>Prezentace aplikace PowerPoint</vt:lpstr>
      <vt:lpstr>STRATEGICKÉ A DALŠÍ ŘÍDÍCÍ DOKUMENTY</vt:lpstr>
      <vt:lpstr>OBLAST PERSONÁLNÍHO ROZVOJE</vt:lpstr>
      <vt:lpstr>OBLAST MATERIÁLNÍHO A INFORMAČNÍHO ZAJIŠTĚNÍ VZDĚLÁVÁNÍ</vt:lpstr>
      <vt:lpstr>DOKUMENTACE STUDIJNÍCH CELKŮ</vt:lpstr>
      <vt:lpstr>DOKUMENTACE STUDIJNÍCH CELKŮ</vt:lpstr>
      <vt:lpstr>Prezentace aplikace PowerPoint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Fliegl Tomáš</dc:creator>
  <cp:lastModifiedBy>Lenka Valová</cp:lastModifiedBy>
  <cp:revision>17</cp:revision>
  <dcterms:created xsi:type="dcterms:W3CDTF">2016-04-08T15:11:05Z</dcterms:created>
  <dcterms:modified xsi:type="dcterms:W3CDTF">2016-04-28T15:06:03Z</dcterms:modified>
</cp:coreProperties>
</file>