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heme/themeOverride31.xml" ContentType="application/vnd.openxmlformats-officedocument.themeOverride+xml"/>
  <Override PartName="/ppt/charts/chart36.xml" ContentType="application/vnd.openxmlformats-officedocument.drawingml.chart+xml"/>
  <Override PartName="/ppt/theme/themeOverride32.xml" ContentType="application/vnd.openxmlformats-officedocument.themeOverride+xml"/>
  <Override PartName="/ppt/charts/chart37.xml" ContentType="application/vnd.openxmlformats-officedocument.drawingml.chart+xml"/>
  <Override PartName="/ppt/theme/themeOverride33.xml" ContentType="application/vnd.openxmlformats-officedocument.themeOverride+xml"/>
  <Override PartName="/ppt/charts/chart38.xml" ContentType="application/vnd.openxmlformats-officedocument.drawingml.chart+xml"/>
  <Override PartName="/ppt/theme/themeOverride34.xml" ContentType="application/vnd.openxmlformats-officedocument.themeOverride+xml"/>
  <Override PartName="/ppt/charts/chart39.xml" ContentType="application/vnd.openxmlformats-officedocument.drawingml.chart+xml"/>
  <Override PartName="/ppt/theme/themeOverride35.xml" ContentType="application/vnd.openxmlformats-officedocument.themeOverride+xml"/>
  <Override PartName="/ppt/charts/chart40.xml" ContentType="application/vnd.openxmlformats-officedocument.drawingml.chart+xml"/>
  <Override PartName="/ppt/theme/themeOverride36.xml" ContentType="application/vnd.openxmlformats-officedocument.themeOverride+xml"/>
  <Override PartName="/ppt/charts/chart41.xml" ContentType="application/vnd.openxmlformats-officedocument.drawingml.chart+xml"/>
  <Override PartName="/ppt/theme/themeOverride37.xml" ContentType="application/vnd.openxmlformats-officedocument.themeOverride+xml"/>
  <Override PartName="/ppt/charts/chart42.xml" ContentType="application/vnd.openxmlformats-officedocument.drawingml.chart+xml"/>
  <Override PartName="/ppt/theme/themeOverride38.xml" ContentType="application/vnd.openxmlformats-officedocument.themeOverride+xml"/>
  <Override PartName="/ppt/charts/chart43.xml" ContentType="application/vnd.openxmlformats-officedocument.drawingml.chart+xml"/>
  <Override PartName="/ppt/theme/themeOverride39.xml" ContentType="application/vnd.openxmlformats-officedocument.themeOverride+xml"/>
  <Override PartName="/ppt/charts/chart44.xml" ContentType="application/vnd.openxmlformats-officedocument.drawingml.chart+xml"/>
  <Override PartName="/ppt/theme/themeOverride40.xml" ContentType="application/vnd.openxmlformats-officedocument.themeOverride+xml"/>
  <Override PartName="/ppt/charts/chart45.xml" ContentType="application/vnd.openxmlformats-officedocument.drawingml.chart+xml"/>
  <Override PartName="/ppt/theme/themeOverride41.xml" ContentType="application/vnd.openxmlformats-officedocument.themeOverride+xml"/>
  <Override PartName="/ppt/charts/chart46.xml" ContentType="application/vnd.openxmlformats-officedocument.drawingml.chart+xml"/>
  <Override PartName="/ppt/theme/themeOverride42.xml" ContentType="application/vnd.openxmlformats-officedocument.themeOverride+xml"/>
  <Override PartName="/ppt/charts/chart47.xml" ContentType="application/vnd.openxmlformats-officedocument.drawingml.chart+xml"/>
  <Override PartName="/ppt/theme/themeOverride43.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62" r:id="rId3"/>
  </p:sldMasterIdLst>
  <p:notesMasterIdLst>
    <p:notesMasterId r:id="rId107"/>
  </p:notesMasterIdLst>
  <p:handoutMasterIdLst>
    <p:handoutMasterId r:id="rId108"/>
  </p:handoutMasterIdLst>
  <p:sldIdLst>
    <p:sldId id="256"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5" r:id="rId49"/>
    <p:sldId id="304" r:id="rId50"/>
    <p:sldId id="306" r:id="rId51"/>
    <p:sldId id="307" r:id="rId52"/>
    <p:sldId id="354"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7" r:id="rId71"/>
    <p:sldId id="326" r:id="rId72"/>
    <p:sldId id="328" r:id="rId73"/>
    <p:sldId id="329" r:id="rId74"/>
    <p:sldId id="330" r:id="rId75"/>
    <p:sldId id="331" r:id="rId76"/>
    <p:sldId id="332" r:id="rId77"/>
    <p:sldId id="333" r:id="rId78"/>
    <p:sldId id="334" r:id="rId79"/>
    <p:sldId id="335" r:id="rId80"/>
    <p:sldId id="353"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5" r:id="rId98"/>
    <p:sldId id="356" r:id="rId99"/>
    <p:sldId id="357" r:id="rId100"/>
    <p:sldId id="358" r:id="rId101"/>
    <p:sldId id="362" r:id="rId102"/>
    <p:sldId id="359" r:id="rId103"/>
    <p:sldId id="360" r:id="rId104"/>
    <p:sldId id="363" r:id="rId105"/>
    <p:sldId id="361" r:id="rId10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ub Fischer" initials="JF" lastIdx="4" clrIdx="0">
    <p:extLst/>
  </p:cmAuthor>
  <p:cmAuthor id="2" name="simkova8191"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E96"/>
    <a:srgbClr val="DAECEE"/>
    <a:srgbClr val="D4EAEC"/>
    <a:srgbClr val="C7E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394" autoAdjust="0"/>
  </p:normalViewPr>
  <p:slideViewPr>
    <p:cSldViewPr>
      <p:cViewPr varScale="1">
        <p:scale>
          <a:sx n="106" d="100"/>
          <a:sy n="106" d="100"/>
        </p:scale>
        <p:origin x="1722" y="7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commentAuthors" Target="commentAuthor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package" Target="../embeddings/List_aplikac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List_aplikace_Microsoft_Excel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List_aplikace_Microsoft_Excel4.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List_aplikace_Microsoft_Excel5.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H:\doktorat\Eurostudent\grafy_final\2_1_6_preruseni.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List_aplikace_Microsoft_Excel6.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List_aplikace_Microsoft_Excel7.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List_aplikace_Microsoft_Excel8.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List_aplikace_Microsoft_Excel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J:\M&#352;MT\EUROSTUDENT%20VI\Zpr&#225;va\podkladov&#233;%20excely\2_2.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1" Type="http://schemas.openxmlformats.org/officeDocument/2006/relationships/oleObject" Target="file:///J:\M&#352;MT\EUROSTUDENT%20VI\Zpr&#225;va\podkladov&#233;%20excely\Lipovska.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oleObject" Target="file:///J:\M&#352;MT\EUROSTUDENT%20VI\Zpr&#225;va\podkladov&#233;%20excely\Lipovska.xlsx" TargetMode="External"/></Relationships>
</file>

<file path=ppt/charts/_rels/chart31.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1" Type="http://schemas.openxmlformats.org/officeDocument/2006/relationships/oleObject" Target="file:///J:\M&#352;MT\EUROSTUDENT%20VI\Zpr&#225;va\podkladov&#233;%20excely\Lipovsk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J:\M&#352;MT\EUROSTUDENT%20VI\Zpr&#225;va\podkladov&#233;%20excely\Lipovska.xlsx" TargetMode="External"/></Relationships>
</file>

<file path=ppt/charts/_rels/chart35.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2.xml"/></Relationships>
</file>

<file path=ppt/charts/_rels/chart37.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3.xml"/></Relationships>
</file>

<file path=ppt/charts/_rels/chart38.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4.xml"/></Relationships>
</file>

<file path=ppt/charts/_rels/chart39.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6.xml"/></Relationships>
</file>

<file path=ppt/charts/_rels/chart41.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7.xml"/></Relationships>
</file>

<file path=ppt/charts/_rels/chart42.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38.xml"/></Relationships>
</file>

<file path=ppt/charts/_rels/chart43.xml.rels><?xml version="1.0" encoding="UTF-8" standalone="yes"?>
<Relationships xmlns="http://schemas.openxmlformats.org/package/2006/relationships"><Relationship Id="rId2" Type="http://schemas.openxmlformats.org/officeDocument/2006/relationships/oleObject" Target="file:///H:\M&#352;MT\Eurostudent%20VI\Z&#225;v&#283;re&#269;n&#225;%20zpr&#225;va\Kapitoly\od%20holek\verze4\Lipovska.xlsx" TargetMode="External"/><Relationship Id="rId1" Type="http://schemas.openxmlformats.org/officeDocument/2006/relationships/themeOverride" Target="../theme/themeOverride39.xml"/></Relationships>
</file>

<file path=ppt/charts/_rels/chart44.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40.xml"/></Relationships>
</file>

<file path=ppt/charts/_rels/chart45.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41.xml"/></Relationships>
</file>

<file path=ppt/charts/_rels/chart46.xml.rels><?xml version="1.0" encoding="UTF-8" standalone="yes"?>
<Relationships xmlns="http://schemas.openxmlformats.org/package/2006/relationships"><Relationship Id="rId2" Type="http://schemas.openxmlformats.org/officeDocument/2006/relationships/oleObject" Target="file:///J:\M&#352;MT\EUROSTUDENT%20VI\Zpr&#225;va\podkladov&#233;%20excely\Lipovska.xlsx" TargetMode="External"/><Relationship Id="rId1" Type="http://schemas.openxmlformats.org/officeDocument/2006/relationships/themeOverride" Target="../theme/themeOverride42.xml"/></Relationships>
</file>

<file path=ppt/charts/_rels/chart47.xml.rels><?xml version="1.0" encoding="UTF-8" standalone="yes"?>
<Relationships xmlns="http://schemas.openxmlformats.org/package/2006/relationships"><Relationship Id="rId2" Type="http://schemas.openxmlformats.org/officeDocument/2006/relationships/oleObject" Target="file:///H:\M&#352;MT\Eurostudent%20VI\Z&#225;v&#283;re&#269;n&#225;%20zpr&#225;va\Kapitoly\od%20holek\verze4\Lipovska.xlsx" TargetMode="External"/><Relationship Id="rId1" Type="http://schemas.openxmlformats.org/officeDocument/2006/relationships/themeOverride" Target="../theme/themeOverride43.xml"/></Relationships>
</file>

<file path=ppt/charts/_rels/chart48.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vysledky_prez.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4.xml.rels><?xml version="1.0" encoding="UTF-8" standalone="yes"?>
<Relationships xmlns="http://schemas.openxmlformats.org/package/2006/relationships"><Relationship Id="rId1" Type="http://schemas.openxmlformats.org/officeDocument/2006/relationships/package" Target="../embeddings/List_aplikace_Microsoft_Excel10.xlsx"/></Relationships>
</file>

<file path=ppt/charts/_rels/chart55.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zpracovani.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J:\M&#352;MT\EUROSTUDENT%20VI\Zpr&#225;va\podkladov&#233;%20excely\Kap_4_vysledky_prez.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vysledky_prez.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vysledky_prez.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zpracovani.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F:\M&#352;MT\Eurostudent%20VI\Z&#225;v&#283;re&#269;n&#225;%20zpr&#225;va\Kapitoly\&#381;ivotn&#237;%20podm&#237;nky\Kap_4_vysledky_prez.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vysledky.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H:\M&#352;MT\Eurostudent%20VI\Z&#225;v&#283;re&#269;n&#225;%20zpr&#225;va\Kapitoly\&#381;ivotn&#237;%20podm&#237;nky\Kap_4_vysledky_prez.xlsx" TargetMode="External"/></Relationships>
</file>

<file path=ppt/charts/_rels/chart74.xml.rels><?xml version="1.0" encoding="UTF-8" standalone="yes"?>
<Relationships xmlns="http://schemas.openxmlformats.org/package/2006/relationships"><Relationship Id="rId1" Type="http://schemas.openxmlformats.org/officeDocument/2006/relationships/package" Target="../embeddings/List_aplikace_Microsoft_Excel11.xlsx"/></Relationships>
</file>

<file path=ppt/charts/_rels/chart75.xml.rels><?xml version="1.0" encoding="UTF-8" standalone="yes"?>
<Relationships xmlns="http://schemas.openxmlformats.org/package/2006/relationships"><Relationship Id="rId1" Type="http://schemas.openxmlformats.org/officeDocument/2006/relationships/oleObject" Target="file:///F:\M&#352;MT\EUROSTUDENT%20VI\Zpr&#225;va\podkladov&#233;%20excely\Kap_4_vysledky_prez.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E:\M&#352;MT\Eurostudent%20VI\Z&#225;v&#283;re&#269;n&#225;%20zpr&#225;va\Kapitoly\&#381;ivotn&#237;%20podm&#237;nky\Kap_4_vysledky_prez.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M&#352;MT\Eurostudent%20VI\Z&#225;v&#283;re&#269;n&#225;%20zpr&#225;va\Kapitoly\od%20holek\verze4\Grafy_Ver&#269;a.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J:\M&#352;MT\EUROSTUDENT%20VI\Zpr&#225;va\podkladov&#233;%20excely\2_1_kv.xlsx" TargetMode="External"/><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H:\M&#352;MT\Eurostudent%20VI\Z&#225;v&#283;re&#269;n&#225;%20zpr&#225;va\Kapitoly\od%20holek\verze4\Grafy_Ver&#269;a.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E:\M&#352;MT\Eurostudent%20VI\Z&#225;v&#283;re&#269;n&#225;%20zpr&#225;va\Kapitoly\od%20holek\verze4\Grafy_Ver&#269;a.xlsx" TargetMode="External"/></Relationships>
</file>

<file path=ppt/charts/_rels/chart86.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F:\M&#352;MT\EUROSTUDENT%20VI\Zpr&#225;va\podkladov&#233;%20excely\Grafy_Ver&#269;a.xlsx" TargetMode="External"/></Relationships>
</file>

<file path=ppt/charts/_rels/chart88.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89.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List_aplikace_Microsoft_Excel2.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91.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92.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_rels/chart93.xml.rels><?xml version="1.0" encoding="UTF-8" standalone="yes"?>
<Relationships xmlns="http://schemas.openxmlformats.org/package/2006/relationships"><Relationship Id="rId1" Type="http://schemas.openxmlformats.org/officeDocument/2006/relationships/oleObject" Target="file:///J:\M&#352;MT\EUROSTUDENT%20VI\Zpr&#225;va\podkladov&#233;%20excely\Grafy_Ver&#269;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23196412519827E-2"/>
          <c:y val="8.207679812069392E-2"/>
          <c:w val="0.29759004050055043"/>
          <c:h val="0.85241943299692324"/>
        </c:manualLayout>
      </c:layout>
      <c:pieChart>
        <c:varyColors val="1"/>
        <c:ser>
          <c:idx val="0"/>
          <c:order val="0"/>
          <c:dPt>
            <c:idx val="0"/>
            <c:bubble3D val="0"/>
            <c:spPr>
              <a:solidFill>
                <a:srgbClr val="1AB39F"/>
              </a:solidFill>
            </c:spPr>
          </c:dPt>
          <c:dPt>
            <c:idx val="1"/>
            <c:bubble3D val="0"/>
            <c:spPr>
              <a:solidFill>
                <a:srgbClr val="7FD13B"/>
              </a:solidFill>
            </c:spPr>
          </c:dPt>
          <c:dPt>
            <c:idx val="2"/>
            <c:bubble3D val="0"/>
            <c:spPr>
              <a:solidFill>
                <a:srgbClr val="7FD13B">
                  <a:lumMod val="60000"/>
                  <a:lumOff val="40000"/>
                </a:srgbClr>
              </a:solidFill>
            </c:spPr>
          </c:dPt>
          <c:dPt>
            <c:idx val="3"/>
            <c:bubble3D val="0"/>
            <c:spPr>
              <a:solidFill>
                <a:srgbClr val="00ADDC">
                  <a:lumMod val="40000"/>
                  <a:lumOff val="60000"/>
                </a:srgbClr>
              </a:solidFill>
            </c:spPr>
          </c:dPt>
          <c:dPt>
            <c:idx val="4"/>
            <c:bubble3D val="0"/>
            <c:spPr>
              <a:solidFill>
                <a:srgbClr val="00ADDC"/>
              </a:solidFill>
            </c:spPr>
          </c:dPt>
          <c:dPt>
            <c:idx val="5"/>
            <c:bubble3D val="0"/>
            <c:spPr>
              <a:solidFill>
                <a:srgbClr val="0070C0"/>
              </a:solidFill>
            </c:spPr>
          </c:dPt>
          <c:dLbls>
            <c:numFmt formatCode="#,##0.0" sourceLinked="0"/>
            <c:spPr>
              <a:noFill/>
              <a:ln>
                <a:noFill/>
              </a:ln>
              <a:effectLst/>
            </c:spPr>
            <c:txPr>
              <a:bodyPr rot="0" vert="horz"/>
              <a:lstStyle/>
              <a:p>
                <a:pPr>
                  <a:defRPr/>
                </a:pPr>
                <a:endParaRPr lang="cs-CZ"/>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'2.1struktura'!$C$1:$H$1</c:f>
              <c:strCache>
                <c:ptCount val="6"/>
                <c:pt idx="0">
                  <c:v>Odborné středoškolské vzdělání s maturitou (bez lyceí)</c:v>
                </c:pt>
                <c:pt idx="1">
                  <c:v>Nástavbové studium pro absolventy učebních oborů bez mat. zkoušky</c:v>
                </c:pt>
                <c:pt idx="2">
                  <c:v>Lyceum</c:v>
                </c:pt>
                <c:pt idx="3">
                  <c:v>Čtyřleté gymnázium</c:v>
                </c:pt>
                <c:pt idx="4">
                  <c:v>Víceleté gymnázium</c:v>
                </c:pt>
                <c:pt idx="5">
                  <c:v>VOŠ</c:v>
                </c:pt>
              </c:strCache>
            </c:strRef>
          </c:cat>
          <c:val>
            <c:numRef>
              <c:f>'2.1struktura'!$C$3:$H$3</c:f>
              <c:numCache>
                <c:formatCode>General</c:formatCode>
                <c:ptCount val="6"/>
                <c:pt idx="0">
                  <c:v>34.700000000000003</c:v>
                </c:pt>
                <c:pt idx="1">
                  <c:v>1.3</c:v>
                </c:pt>
                <c:pt idx="2">
                  <c:v>6.8</c:v>
                </c:pt>
                <c:pt idx="3">
                  <c:v>28.4</c:v>
                </c:pt>
                <c:pt idx="4">
                  <c:v>25.6</c:v>
                </c:pt>
                <c:pt idx="5">
                  <c:v>3.2000000000000171</c:v>
                </c:pt>
              </c:numCache>
            </c:numRef>
          </c:val>
        </c:ser>
        <c:dLbls>
          <c:dLblPos val="inEnd"/>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38080175435052677"/>
          <c:y val="5.3657573421242569E-2"/>
          <c:w val="0.598775262344588"/>
          <c:h val="0.94634242657875745"/>
        </c:manualLayout>
      </c:layout>
      <c:overlay val="0"/>
      <c:txPr>
        <a:bodyPr rot="0" vert="horz"/>
        <a:lstStyle/>
        <a:p>
          <a:pPr>
            <a:defRPr/>
          </a:pPr>
          <a:endParaRPr lang="cs-CZ"/>
        </a:p>
      </c:txPr>
    </c:legend>
    <c:plotVisOnly val="1"/>
    <c:dispBlanksAs val="zero"/>
    <c:showDLblsOverMax val="0"/>
  </c:chart>
  <c:spPr>
    <a:ln>
      <a:noFill/>
    </a:ln>
  </c:spPr>
  <c:txPr>
    <a:bodyPr/>
    <a:lstStyle/>
    <a:p>
      <a:pPr>
        <a:defRPr sz="1600">
          <a:latin typeface="+mn-lt"/>
        </a:defRPr>
      </a:pPr>
      <a:endParaRPr lang="cs-CZ"/>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'2.16'!$A$151</c:f>
              <c:strCache>
                <c:ptCount val="1"/>
                <c:pt idx="0">
                  <c:v>1 = Zcela souhlasím</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'2.16'!$B$150:$J$150</c:f>
              <c:strCache>
                <c:ptCount val="9"/>
                <c:pt idx="0">
                  <c:v>Právnické</c:v>
                </c:pt>
                <c:pt idx="1">
                  <c:v>Zemědělsko-lesnické a veterinární</c:v>
                </c:pt>
                <c:pt idx="2">
                  <c:v>Pedagogické</c:v>
                </c:pt>
                <c:pt idx="3">
                  <c:v>Zdravotnické, lékařské a farmaceutické</c:v>
                </c:pt>
                <c:pt idx="4">
                  <c:v>Přírodovědné</c:v>
                </c:pt>
                <c:pt idx="5">
                  <c:v>Ostatní humanitní a společensko-vědní</c:v>
                </c:pt>
                <c:pt idx="6">
                  <c:v>Technické</c:v>
                </c:pt>
                <c:pt idx="7">
                  <c:v>Ekonomické</c:v>
                </c:pt>
                <c:pt idx="8">
                  <c:v>Umělecké</c:v>
                </c:pt>
              </c:strCache>
            </c:strRef>
          </c:cat>
          <c:val>
            <c:numRef>
              <c:f>'2.16'!$B$151:$J$151</c:f>
              <c:numCache>
                <c:formatCode>0.0</c:formatCode>
                <c:ptCount val="9"/>
                <c:pt idx="0">
                  <c:v>16</c:v>
                </c:pt>
                <c:pt idx="1">
                  <c:v>18.3</c:v>
                </c:pt>
                <c:pt idx="2">
                  <c:v>19.100000000000001</c:v>
                </c:pt>
                <c:pt idx="3" formatCode="General">
                  <c:v>20.7</c:v>
                </c:pt>
                <c:pt idx="4">
                  <c:v>22.1</c:v>
                </c:pt>
                <c:pt idx="5">
                  <c:v>25</c:v>
                </c:pt>
                <c:pt idx="6">
                  <c:v>29.5</c:v>
                </c:pt>
                <c:pt idx="7">
                  <c:v>29.9</c:v>
                </c:pt>
                <c:pt idx="8">
                  <c:v>41</c:v>
                </c:pt>
              </c:numCache>
            </c:numRef>
          </c:val>
        </c:ser>
        <c:ser>
          <c:idx val="1"/>
          <c:order val="1"/>
          <c:tx>
            <c:strRef>
              <c:f>'2.16'!$A$152</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'2.16'!$B$150:$J$150</c:f>
              <c:strCache>
                <c:ptCount val="9"/>
                <c:pt idx="0">
                  <c:v>Právnické</c:v>
                </c:pt>
                <c:pt idx="1">
                  <c:v>Zemědělsko-lesnické a veterinární</c:v>
                </c:pt>
                <c:pt idx="2">
                  <c:v>Pedagogické</c:v>
                </c:pt>
                <c:pt idx="3">
                  <c:v>Zdravotnické, lékařské a farmaceutické</c:v>
                </c:pt>
                <c:pt idx="4">
                  <c:v>Přírodovědné</c:v>
                </c:pt>
                <c:pt idx="5">
                  <c:v>Ostatní humanitní a společensko-vědní</c:v>
                </c:pt>
                <c:pt idx="6">
                  <c:v>Technické</c:v>
                </c:pt>
                <c:pt idx="7">
                  <c:v>Ekonomické</c:v>
                </c:pt>
                <c:pt idx="8">
                  <c:v>Umělecké</c:v>
                </c:pt>
              </c:strCache>
            </c:strRef>
          </c:cat>
          <c:val>
            <c:numRef>
              <c:f>'2.16'!$B$152:$J$152</c:f>
              <c:numCache>
                <c:formatCode>0.0</c:formatCode>
                <c:ptCount val="9"/>
                <c:pt idx="0">
                  <c:v>20</c:v>
                </c:pt>
                <c:pt idx="1">
                  <c:v>30.1</c:v>
                </c:pt>
                <c:pt idx="2">
                  <c:v>25.6</c:v>
                </c:pt>
                <c:pt idx="3" formatCode="General">
                  <c:v>34.5</c:v>
                </c:pt>
                <c:pt idx="4">
                  <c:v>27.5</c:v>
                </c:pt>
                <c:pt idx="5">
                  <c:v>22.4</c:v>
                </c:pt>
                <c:pt idx="6">
                  <c:v>29</c:v>
                </c:pt>
                <c:pt idx="7">
                  <c:v>23.3</c:v>
                </c:pt>
                <c:pt idx="8">
                  <c:v>41</c:v>
                </c:pt>
              </c:numCache>
            </c:numRef>
          </c:val>
        </c:ser>
        <c:ser>
          <c:idx val="2"/>
          <c:order val="2"/>
          <c:tx>
            <c:strRef>
              <c:f>'2.16'!$A$153</c:f>
              <c:strCache>
                <c:ptCount val="1"/>
                <c:pt idx="0">
                  <c:v>3</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'2.16'!$B$150:$J$150</c:f>
              <c:strCache>
                <c:ptCount val="9"/>
                <c:pt idx="0">
                  <c:v>Právnické</c:v>
                </c:pt>
                <c:pt idx="1">
                  <c:v>Zemědělsko-lesnické a veterinární</c:v>
                </c:pt>
                <c:pt idx="2">
                  <c:v>Pedagogické</c:v>
                </c:pt>
                <c:pt idx="3">
                  <c:v>Zdravotnické, lékařské a farmaceutické</c:v>
                </c:pt>
                <c:pt idx="4">
                  <c:v>Přírodovědné</c:v>
                </c:pt>
                <c:pt idx="5">
                  <c:v>Ostatní humanitní a společensko-vědní</c:v>
                </c:pt>
                <c:pt idx="6">
                  <c:v>Technické</c:v>
                </c:pt>
                <c:pt idx="7">
                  <c:v>Ekonomické</c:v>
                </c:pt>
                <c:pt idx="8">
                  <c:v>Umělecké</c:v>
                </c:pt>
              </c:strCache>
            </c:strRef>
          </c:cat>
          <c:val>
            <c:numRef>
              <c:f>'2.16'!$B$153:$J$153</c:f>
              <c:numCache>
                <c:formatCode>0.0</c:formatCode>
                <c:ptCount val="9"/>
                <c:pt idx="0">
                  <c:v>20</c:v>
                </c:pt>
                <c:pt idx="1">
                  <c:v>28</c:v>
                </c:pt>
                <c:pt idx="2">
                  <c:v>25.1</c:v>
                </c:pt>
                <c:pt idx="3" formatCode="General">
                  <c:v>14.9</c:v>
                </c:pt>
                <c:pt idx="4">
                  <c:v>19.600000000000001</c:v>
                </c:pt>
                <c:pt idx="5">
                  <c:v>7.7</c:v>
                </c:pt>
                <c:pt idx="6">
                  <c:v>16.600000000000001</c:v>
                </c:pt>
                <c:pt idx="7">
                  <c:v>16</c:v>
                </c:pt>
                <c:pt idx="8">
                  <c:v>5.0999999999999996</c:v>
                </c:pt>
              </c:numCache>
            </c:numRef>
          </c:val>
        </c:ser>
        <c:ser>
          <c:idx val="3"/>
          <c:order val="3"/>
          <c:tx>
            <c:strRef>
              <c:f>'2.16'!$A$154</c:f>
              <c:strCache>
                <c:ptCount val="1"/>
                <c:pt idx="0">
                  <c:v>4</c:v>
                </c:pt>
              </c:strCache>
            </c:strRef>
          </c:tx>
          <c:spPr>
            <a:solidFill>
              <a:srgbClr val="FEB80A"/>
            </a:solidFill>
          </c:spPr>
          <c:invertIfNegative val="0"/>
          <c:dLbls>
            <c:dLbl>
              <c:idx val="8"/>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'2.16'!$B$150:$J$150</c:f>
              <c:strCache>
                <c:ptCount val="9"/>
                <c:pt idx="0">
                  <c:v>Právnické</c:v>
                </c:pt>
                <c:pt idx="1">
                  <c:v>Zemědělsko-lesnické a veterinární</c:v>
                </c:pt>
                <c:pt idx="2">
                  <c:v>Pedagogické</c:v>
                </c:pt>
                <c:pt idx="3">
                  <c:v>Zdravotnické, lékařské a farmaceutické</c:v>
                </c:pt>
                <c:pt idx="4">
                  <c:v>Přírodovědné</c:v>
                </c:pt>
                <c:pt idx="5">
                  <c:v>Ostatní humanitní a společensko-vědní</c:v>
                </c:pt>
                <c:pt idx="6">
                  <c:v>Technické</c:v>
                </c:pt>
                <c:pt idx="7">
                  <c:v>Ekonomické</c:v>
                </c:pt>
                <c:pt idx="8">
                  <c:v>Umělecké</c:v>
                </c:pt>
              </c:strCache>
            </c:strRef>
          </c:cat>
          <c:val>
            <c:numRef>
              <c:f>'2.16'!$B$154:$J$154</c:f>
              <c:numCache>
                <c:formatCode>0.0</c:formatCode>
                <c:ptCount val="9"/>
                <c:pt idx="0">
                  <c:v>24</c:v>
                </c:pt>
                <c:pt idx="1">
                  <c:v>3.2</c:v>
                </c:pt>
                <c:pt idx="2">
                  <c:v>12.6</c:v>
                </c:pt>
                <c:pt idx="3" formatCode="General">
                  <c:v>11.5</c:v>
                </c:pt>
                <c:pt idx="4">
                  <c:v>20.100000000000001</c:v>
                </c:pt>
                <c:pt idx="5">
                  <c:v>17.3</c:v>
                </c:pt>
                <c:pt idx="6">
                  <c:v>18.2</c:v>
                </c:pt>
                <c:pt idx="7">
                  <c:v>18.7</c:v>
                </c:pt>
                <c:pt idx="8">
                  <c:v>2.6</c:v>
                </c:pt>
              </c:numCache>
            </c:numRef>
          </c:val>
        </c:ser>
        <c:ser>
          <c:idx val="4"/>
          <c:order val="4"/>
          <c:tx>
            <c:strRef>
              <c:f>'2.16'!$A$155</c:f>
              <c:strCache>
                <c:ptCount val="1"/>
                <c:pt idx="0">
                  <c:v>5 = Zcela nesouhlasím</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'2.16'!$B$150:$J$150</c:f>
              <c:strCache>
                <c:ptCount val="9"/>
                <c:pt idx="0">
                  <c:v>Právnické</c:v>
                </c:pt>
                <c:pt idx="1">
                  <c:v>Zemědělsko-lesnické a veterinární</c:v>
                </c:pt>
                <c:pt idx="2">
                  <c:v>Pedagogické</c:v>
                </c:pt>
                <c:pt idx="3">
                  <c:v>Zdravotnické, lékařské a farmaceutické</c:v>
                </c:pt>
                <c:pt idx="4">
                  <c:v>Přírodovědné</c:v>
                </c:pt>
                <c:pt idx="5">
                  <c:v>Ostatní humanitní a společensko-vědní</c:v>
                </c:pt>
                <c:pt idx="6">
                  <c:v>Technické</c:v>
                </c:pt>
                <c:pt idx="7">
                  <c:v>Ekonomické</c:v>
                </c:pt>
                <c:pt idx="8">
                  <c:v>Umělecké</c:v>
                </c:pt>
              </c:strCache>
            </c:strRef>
          </c:cat>
          <c:val>
            <c:numRef>
              <c:f>'2.16'!$B$155:$J$155</c:f>
              <c:numCache>
                <c:formatCode>0.0</c:formatCode>
                <c:ptCount val="9"/>
                <c:pt idx="0">
                  <c:v>20</c:v>
                </c:pt>
                <c:pt idx="1">
                  <c:v>20.399999999999991</c:v>
                </c:pt>
                <c:pt idx="2">
                  <c:v>17.599999999999994</c:v>
                </c:pt>
                <c:pt idx="3" formatCode="General">
                  <c:v>18.399999999999991</c:v>
                </c:pt>
                <c:pt idx="4">
                  <c:v>10.699999999999989</c:v>
                </c:pt>
                <c:pt idx="5">
                  <c:v>27.599999999999994</c:v>
                </c:pt>
                <c:pt idx="6">
                  <c:v>6.7000000000000028</c:v>
                </c:pt>
                <c:pt idx="7">
                  <c:v>12.099999999999994</c:v>
                </c:pt>
                <c:pt idx="8">
                  <c:v>10.300000000000011</c:v>
                </c:pt>
              </c:numCache>
            </c:numRef>
          </c:val>
        </c:ser>
        <c:dLbls>
          <c:dLblPos val="ctr"/>
          <c:showLegendKey val="0"/>
          <c:showVal val="1"/>
          <c:showCatName val="0"/>
          <c:showSerName val="0"/>
          <c:showPercent val="0"/>
          <c:showBubbleSize val="0"/>
        </c:dLbls>
        <c:gapWidth val="30"/>
        <c:overlap val="100"/>
        <c:axId val="217367512"/>
        <c:axId val="218857544"/>
      </c:barChart>
      <c:catAx>
        <c:axId val="217367512"/>
        <c:scaling>
          <c:orientation val="minMax"/>
        </c:scaling>
        <c:delete val="0"/>
        <c:axPos val="l"/>
        <c:numFmt formatCode="General" sourceLinked="0"/>
        <c:majorTickMark val="none"/>
        <c:minorTickMark val="none"/>
        <c:tickLblPos val="nextTo"/>
        <c:spPr>
          <a:ln>
            <a:solidFill>
              <a:sysClr val="window" lastClr="FFFFFF">
                <a:lumMod val="75000"/>
              </a:sysClr>
            </a:solidFill>
          </a:ln>
        </c:spPr>
        <c:crossAx val="218857544"/>
        <c:crosses val="autoZero"/>
        <c:auto val="1"/>
        <c:lblAlgn val="ctr"/>
        <c:lblOffset val="100"/>
        <c:noMultiLvlLbl val="0"/>
      </c:catAx>
      <c:valAx>
        <c:axId val="218857544"/>
        <c:scaling>
          <c:orientation val="minMax"/>
          <c:max val="100"/>
        </c:scaling>
        <c:delete val="0"/>
        <c:axPos val="b"/>
        <c:majorGridlines/>
        <c:numFmt formatCode="0" sourceLinked="0"/>
        <c:majorTickMark val="none"/>
        <c:minorTickMark val="none"/>
        <c:tickLblPos val="nextTo"/>
        <c:spPr>
          <a:ln>
            <a:solidFill>
              <a:sysClr val="window" lastClr="FFFFFF">
                <a:lumMod val="75000"/>
              </a:sysClr>
            </a:solidFill>
          </a:ln>
        </c:spPr>
        <c:crossAx val="217367512"/>
        <c:crosses val="autoZero"/>
        <c:crossBetween val="between"/>
        <c:majorUnit val="20"/>
      </c:valAx>
      <c:spPr>
        <a:solidFill>
          <a:schemeClr val="bg1">
            <a:lumMod val="95000"/>
          </a:schemeClr>
        </a:solidFill>
        <a:ln>
          <a:solidFill>
            <a:sysClr val="window" lastClr="FFFFFF">
              <a:lumMod val="75000"/>
            </a:sysClr>
          </a:solidFill>
        </a:ln>
      </c:spPr>
    </c:plotArea>
    <c:legend>
      <c:legendPos val="b"/>
      <c:layout>
        <c:manualLayout>
          <c:xMode val="edge"/>
          <c:yMode val="edge"/>
          <c:x val="8.2565612367856544E-3"/>
          <c:y val="0.89683674540682412"/>
          <c:w val="0.8574104746908463"/>
          <c:h val="0.10316325459317585"/>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49384531662207"/>
          <c:y val="1.9536572865334681E-2"/>
          <c:w val="0.46150051124263031"/>
          <c:h val="0.55672361189787622"/>
        </c:manualLayout>
      </c:layout>
      <c:pieChart>
        <c:varyColors val="1"/>
        <c:ser>
          <c:idx val="0"/>
          <c:order val="0"/>
          <c:dPt>
            <c:idx val="0"/>
            <c:bubble3D val="0"/>
            <c:spPr>
              <a:solidFill>
                <a:schemeClr val="accent1"/>
              </a:solidFill>
            </c:spPr>
          </c:dPt>
          <c:dPt>
            <c:idx val="1"/>
            <c:bubble3D val="0"/>
            <c:spPr>
              <a:solidFill>
                <a:schemeClr val="accent4"/>
              </a:solidFill>
            </c:spPr>
          </c:dPt>
          <c:dPt>
            <c:idx val="2"/>
            <c:bubble3D val="0"/>
            <c:spPr>
              <a:solidFill>
                <a:srgbClr val="418E96"/>
              </a:solidFill>
            </c:spPr>
          </c:dPt>
          <c:dPt>
            <c:idx val="3"/>
            <c:bubble3D val="0"/>
            <c:spPr>
              <a:solidFill>
                <a:srgbClr val="FEB80A"/>
              </a:solidFill>
            </c:spPr>
          </c:dPt>
          <c:dPt>
            <c:idx val="4"/>
            <c:bubble3D val="0"/>
            <c:spPr>
              <a:solidFill>
                <a:srgbClr val="EA157A"/>
              </a:solidFill>
            </c:spPr>
          </c:dPt>
          <c:dLbls>
            <c:dLbl>
              <c:idx val="4"/>
              <c:tx>
                <c:rich>
                  <a:bodyPr/>
                  <a:lstStyle/>
                  <a:p>
                    <a:r>
                      <a:rPr lang="en-US"/>
                      <a:t>17,4</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'2.17'!$A$3:$A$7</c:f>
              <c:strCache>
                <c:ptCount val="5"/>
                <c:pt idx="0">
                  <c:v>1 = Zcela souhlasím</c:v>
                </c:pt>
                <c:pt idx="1">
                  <c:v>2</c:v>
                </c:pt>
                <c:pt idx="2">
                  <c:v>3</c:v>
                </c:pt>
                <c:pt idx="3">
                  <c:v>4</c:v>
                </c:pt>
                <c:pt idx="4">
                  <c:v>5 = Zcela nesouhlasím</c:v>
                </c:pt>
              </c:strCache>
            </c:strRef>
          </c:cat>
          <c:val>
            <c:numRef>
              <c:f>'2.17'!$B$3:$B$7</c:f>
              <c:numCache>
                <c:formatCode>0.0</c:formatCode>
                <c:ptCount val="5"/>
                <c:pt idx="0">
                  <c:v>24.9</c:v>
                </c:pt>
                <c:pt idx="1">
                  <c:v>23.2</c:v>
                </c:pt>
                <c:pt idx="2">
                  <c:v>18.600000000000001</c:v>
                </c:pt>
                <c:pt idx="3">
                  <c:v>15.9</c:v>
                </c:pt>
                <c:pt idx="4">
                  <c:v>17.3</c:v>
                </c:pt>
              </c:numCache>
            </c:numRef>
          </c:val>
        </c:ser>
        <c:dLbls>
          <c:showLegendKey val="0"/>
          <c:showVal val="0"/>
          <c:showCatName val="0"/>
          <c:showSerName val="0"/>
          <c:showPercent val="0"/>
          <c:showBubbleSize val="0"/>
          <c:showLeaderLines val="1"/>
        </c:dLbls>
        <c:firstSliceAng val="0"/>
      </c:pieChart>
      <c:spPr>
        <a:ln>
          <a:noFill/>
        </a:ln>
      </c:spPr>
    </c:plotArea>
    <c:legend>
      <c:legendPos val="b"/>
      <c:layout>
        <c:manualLayout>
          <c:xMode val="edge"/>
          <c:yMode val="edge"/>
          <c:x val="0.16821130043931087"/>
          <c:y val="0.63125073648313856"/>
          <c:w val="0.75026739025230704"/>
          <c:h val="0.34711263116498497"/>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'2.17'!$A$122</c:f>
              <c:strCache>
                <c:ptCount val="1"/>
                <c:pt idx="0">
                  <c:v>1 = Zcela souhlasím</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'2.17'!$B$121:$J$121</c:f>
              <c:strCache>
                <c:ptCount val="9"/>
                <c:pt idx="0">
                  <c:v>Zdravotnické, lékařské a farmaceutické</c:v>
                </c:pt>
                <c:pt idx="1">
                  <c:v>Technické</c:v>
                </c:pt>
                <c:pt idx="2">
                  <c:v>Přírodovědné </c:v>
                </c:pt>
                <c:pt idx="3">
                  <c:v>Právnické </c:v>
                </c:pt>
                <c:pt idx="4">
                  <c:v>Zemědělsko-lesnické a veterinární </c:v>
                </c:pt>
                <c:pt idx="5">
                  <c:v>Pedagogické</c:v>
                </c:pt>
                <c:pt idx="6">
                  <c:v>Ekonomické</c:v>
                </c:pt>
                <c:pt idx="7">
                  <c:v>Ostatní humanitní a společensko-vědní </c:v>
                </c:pt>
                <c:pt idx="8">
                  <c:v>Umělecké</c:v>
                </c:pt>
              </c:strCache>
            </c:strRef>
          </c:cat>
          <c:val>
            <c:numRef>
              <c:f>'2.17'!$B$122:$J$122</c:f>
              <c:numCache>
                <c:formatCode>0.0</c:formatCode>
                <c:ptCount val="9"/>
                <c:pt idx="0">
                  <c:v>16.899999999999999</c:v>
                </c:pt>
                <c:pt idx="1">
                  <c:v>17.2</c:v>
                </c:pt>
                <c:pt idx="2">
                  <c:v>18.399999999999999</c:v>
                </c:pt>
                <c:pt idx="3">
                  <c:v>20.8</c:v>
                </c:pt>
                <c:pt idx="4">
                  <c:v>25.5</c:v>
                </c:pt>
                <c:pt idx="5">
                  <c:v>29.2</c:v>
                </c:pt>
                <c:pt idx="6">
                  <c:v>29.3</c:v>
                </c:pt>
                <c:pt idx="7">
                  <c:v>33.1</c:v>
                </c:pt>
                <c:pt idx="8">
                  <c:v>36.5</c:v>
                </c:pt>
              </c:numCache>
            </c:numRef>
          </c:val>
        </c:ser>
        <c:ser>
          <c:idx val="1"/>
          <c:order val="1"/>
          <c:tx>
            <c:strRef>
              <c:f>'2.17'!$A$123</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'2.17'!$B$121:$J$121</c:f>
              <c:strCache>
                <c:ptCount val="9"/>
                <c:pt idx="0">
                  <c:v>Zdravotnické, lékařské a farmaceutické</c:v>
                </c:pt>
                <c:pt idx="1">
                  <c:v>Technické</c:v>
                </c:pt>
                <c:pt idx="2">
                  <c:v>Přírodovědné </c:v>
                </c:pt>
                <c:pt idx="3">
                  <c:v>Právnické </c:v>
                </c:pt>
                <c:pt idx="4">
                  <c:v>Zemědělsko-lesnické a veterinární </c:v>
                </c:pt>
                <c:pt idx="5">
                  <c:v>Pedagogické</c:v>
                </c:pt>
                <c:pt idx="6">
                  <c:v>Ekonomické</c:v>
                </c:pt>
                <c:pt idx="7">
                  <c:v>Ostatní humanitní a společensko-vědní </c:v>
                </c:pt>
                <c:pt idx="8">
                  <c:v>Umělecké</c:v>
                </c:pt>
              </c:strCache>
            </c:strRef>
          </c:cat>
          <c:val>
            <c:numRef>
              <c:f>'2.17'!$B$123:$J$123</c:f>
              <c:numCache>
                <c:formatCode>0.0</c:formatCode>
                <c:ptCount val="9"/>
                <c:pt idx="0">
                  <c:v>16.899999999999999</c:v>
                </c:pt>
                <c:pt idx="1">
                  <c:v>25.2</c:v>
                </c:pt>
                <c:pt idx="2">
                  <c:v>23.6</c:v>
                </c:pt>
                <c:pt idx="3">
                  <c:v>26.4</c:v>
                </c:pt>
                <c:pt idx="4">
                  <c:v>14.4</c:v>
                </c:pt>
                <c:pt idx="5">
                  <c:v>21.4</c:v>
                </c:pt>
                <c:pt idx="6">
                  <c:v>22.6</c:v>
                </c:pt>
                <c:pt idx="7">
                  <c:v>26.5</c:v>
                </c:pt>
                <c:pt idx="8">
                  <c:v>21.2</c:v>
                </c:pt>
              </c:numCache>
            </c:numRef>
          </c:val>
        </c:ser>
        <c:ser>
          <c:idx val="2"/>
          <c:order val="2"/>
          <c:tx>
            <c:strRef>
              <c:f>'2.17'!$A$124</c:f>
              <c:strCache>
                <c:ptCount val="1"/>
                <c:pt idx="0">
                  <c:v>3</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'2.17'!$B$121:$J$121</c:f>
              <c:strCache>
                <c:ptCount val="9"/>
                <c:pt idx="0">
                  <c:v>Zdravotnické, lékařské a farmaceutické</c:v>
                </c:pt>
                <c:pt idx="1">
                  <c:v>Technické</c:v>
                </c:pt>
                <c:pt idx="2">
                  <c:v>Přírodovědné </c:v>
                </c:pt>
                <c:pt idx="3">
                  <c:v>Právnické </c:v>
                </c:pt>
                <c:pt idx="4">
                  <c:v>Zemědělsko-lesnické a veterinární </c:v>
                </c:pt>
                <c:pt idx="5">
                  <c:v>Pedagogické</c:v>
                </c:pt>
                <c:pt idx="6">
                  <c:v>Ekonomické</c:v>
                </c:pt>
                <c:pt idx="7">
                  <c:v>Ostatní humanitní a společensko-vědní </c:v>
                </c:pt>
                <c:pt idx="8">
                  <c:v>Umělecké</c:v>
                </c:pt>
              </c:strCache>
            </c:strRef>
          </c:cat>
          <c:val>
            <c:numRef>
              <c:f>'2.17'!$B$124:$J$124</c:f>
              <c:numCache>
                <c:formatCode>0.0</c:formatCode>
                <c:ptCount val="9"/>
                <c:pt idx="0">
                  <c:v>17.5</c:v>
                </c:pt>
                <c:pt idx="1">
                  <c:v>18.8</c:v>
                </c:pt>
                <c:pt idx="2">
                  <c:v>21.5</c:v>
                </c:pt>
                <c:pt idx="3">
                  <c:v>19.8</c:v>
                </c:pt>
                <c:pt idx="4">
                  <c:v>27.5</c:v>
                </c:pt>
                <c:pt idx="5">
                  <c:v>17.399999999999999</c:v>
                </c:pt>
                <c:pt idx="6">
                  <c:v>19.3</c:v>
                </c:pt>
                <c:pt idx="7">
                  <c:v>13.4</c:v>
                </c:pt>
                <c:pt idx="8">
                  <c:v>25.9</c:v>
                </c:pt>
              </c:numCache>
            </c:numRef>
          </c:val>
        </c:ser>
        <c:ser>
          <c:idx val="3"/>
          <c:order val="3"/>
          <c:tx>
            <c:strRef>
              <c:f>'2.17'!$A$125</c:f>
              <c:strCache>
                <c:ptCount val="1"/>
                <c:pt idx="0">
                  <c:v>4</c:v>
                </c:pt>
              </c:strCache>
            </c:strRef>
          </c:tx>
          <c:spPr>
            <a:solidFill>
              <a:srgbClr val="FEB80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'2.17'!$B$121:$J$121</c:f>
              <c:strCache>
                <c:ptCount val="9"/>
                <c:pt idx="0">
                  <c:v>Zdravotnické, lékařské a farmaceutické</c:v>
                </c:pt>
                <c:pt idx="1">
                  <c:v>Technické</c:v>
                </c:pt>
                <c:pt idx="2">
                  <c:v>Přírodovědné </c:v>
                </c:pt>
                <c:pt idx="3">
                  <c:v>Právnické </c:v>
                </c:pt>
                <c:pt idx="4">
                  <c:v>Zemědělsko-lesnické a veterinární </c:v>
                </c:pt>
                <c:pt idx="5">
                  <c:v>Pedagogické</c:v>
                </c:pt>
                <c:pt idx="6">
                  <c:v>Ekonomické</c:v>
                </c:pt>
                <c:pt idx="7">
                  <c:v>Ostatní humanitní a společensko-vědní </c:v>
                </c:pt>
                <c:pt idx="8">
                  <c:v>Umělecké</c:v>
                </c:pt>
              </c:strCache>
            </c:strRef>
          </c:cat>
          <c:val>
            <c:numRef>
              <c:f>'2.17'!$B$125:$J$125</c:f>
              <c:numCache>
                <c:formatCode>0.0</c:formatCode>
                <c:ptCount val="9"/>
                <c:pt idx="0">
                  <c:v>11.9</c:v>
                </c:pt>
                <c:pt idx="1">
                  <c:v>17</c:v>
                </c:pt>
                <c:pt idx="2">
                  <c:v>18.399999999999999</c:v>
                </c:pt>
                <c:pt idx="3">
                  <c:v>17</c:v>
                </c:pt>
                <c:pt idx="4">
                  <c:v>10.5</c:v>
                </c:pt>
                <c:pt idx="5">
                  <c:v>19</c:v>
                </c:pt>
                <c:pt idx="6">
                  <c:v>16.7</c:v>
                </c:pt>
                <c:pt idx="7">
                  <c:v>10.9</c:v>
                </c:pt>
                <c:pt idx="8">
                  <c:v>7.1</c:v>
                </c:pt>
              </c:numCache>
            </c:numRef>
          </c:val>
        </c:ser>
        <c:ser>
          <c:idx val="4"/>
          <c:order val="4"/>
          <c:tx>
            <c:strRef>
              <c:f>'2.17'!$A$126</c:f>
              <c:strCache>
                <c:ptCount val="1"/>
                <c:pt idx="0">
                  <c:v>5 = Zcela nesouhlasím</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'2.17'!$B$121:$J$121</c:f>
              <c:strCache>
                <c:ptCount val="9"/>
                <c:pt idx="0">
                  <c:v>Zdravotnické, lékařské a farmaceutické</c:v>
                </c:pt>
                <c:pt idx="1">
                  <c:v>Technické</c:v>
                </c:pt>
                <c:pt idx="2">
                  <c:v>Přírodovědné </c:v>
                </c:pt>
                <c:pt idx="3">
                  <c:v>Právnické </c:v>
                </c:pt>
                <c:pt idx="4">
                  <c:v>Zemědělsko-lesnické a veterinární </c:v>
                </c:pt>
                <c:pt idx="5">
                  <c:v>Pedagogické</c:v>
                </c:pt>
                <c:pt idx="6">
                  <c:v>Ekonomické</c:v>
                </c:pt>
                <c:pt idx="7">
                  <c:v>Ostatní humanitní a společensko-vědní </c:v>
                </c:pt>
                <c:pt idx="8">
                  <c:v>Umělecké</c:v>
                </c:pt>
              </c:strCache>
            </c:strRef>
          </c:cat>
          <c:val>
            <c:numRef>
              <c:f>'2.17'!$B$126:$J$126</c:f>
              <c:numCache>
                <c:formatCode>0.0</c:formatCode>
                <c:ptCount val="9"/>
                <c:pt idx="0">
                  <c:v>36.800000000000004</c:v>
                </c:pt>
                <c:pt idx="1">
                  <c:v>21.799999999999997</c:v>
                </c:pt>
                <c:pt idx="2" formatCode="General">
                  <c:v>18.099999999999994</c:v>
                </c:pt>
                <c:pt idx="3">
                  <c:v>16</c:v>
                </c:pt>
                <c:pt idx="4">
                  <c:v>22.099999999999994</c:v>
                </c:pt>
                <c:pt idx="5">
                  <c:v>13</c:v>
                </c:pt>
                <c:pt idx="6">
                  <c:v>12.099999999999994</c:v>
                </c:pt>
                <c:pt idx="7">
                  <c:v>16.099999999999994</c:v>
                </c:pt>
                <c:pt idx="8">
                  <c:v>9.3000000000000114</c:v>
                </c:pt>
              </c:numCache>
            </c:numRef>
          </c:val>
        </c:ser>
        <c:dLbls>
          <c:dLblPos val="ctr"/>
          <c:showLegendKey val="0"/>
          <c:showVal val="1"/>
          <c:showCatName val="0"/>
          <c:showSerName val="0"/>
          <c:showPercent val="0"/>
          <c:showBubbleSize val="0"/>
        </c:dLbls>
        <c:gapWidth val="30"/>
        <c:overlap val="100"/>
        <c:axId val="218858720"/>
        <c:axId val="218859112"/>
      </c:barChart>
      <c:catAx>
        <c:axId val="218858720"/>
        <c:scaling>
          <c:orientation val="maxMin"/>
        </c:scaling>
        <c:delete val="0"/>
        <c:axPos val="l"/>
        <c:numFmt formatCode="General" sourceLinked="0"/>
        <c:majorTickMark val="none"/>
        <c:minorTickMark val="none"/>
        <c:tickLblPos val="nextTo"/>
        <c:crossAx val="218859112"/>
        <c:crosses val="autoZero"/>
        <c:auto val="1"/>
        <c:lblAlgn val="ctr"/>
        <c:lblOffset val="100"/>
        <c:noMultiLvlLbl val="0"/>
      </c:catAx>
      <c:valAx>
        <c:axId val="218859112"/>
        <c:scaling>
          <c:orientation val="minMax"/>
          <c:max val="100"/>
        </c:scaling>
        <c:delete val="0"/>
        <c:axPos val="b"/>
        <c:majorGridlines/>
        <c:numFmt formatCode="0" sourceLinked="0"/>
        <c:majorTickMark val="none"/>
        <c:minorTickMark val="none"/>
        <c:tickLblPos val="nextTo"/>
        <c:spPr>
          <a:ln>
            <a:solidFill>
              <a:sysClr val="window" lastClr="FFFFFF">
                <a:lumMod val="75000"/>
              </a:sysClr>
            </a:solidFill>
          </a:ln>
        </c:spPr>
        <c:crossAx val="218858720"/>
        <c:crosses val="max"/>
        <c:crossBetween val="between"/>
        <c:majorUnit val="20"/>
      </c:valAx>
      <c:spPr>
        <a:solidFill>
          <a:schemeClr val="bg1">
            <a:lumMod val="95000"/>
          </a:schemeClr>
        </a:solidFill>
        <a:ln>
          <a:solidFill>
            <a:sysClr val="window" lastClr="FFFFFF">
              <a:lumMod val="75000"/>
            </a:sysClr>
          </a:solidFill>
        </a:ln>
      </c:spPr>
    </c:plotArea>
    <c:legend>
      <c:legendPos val="b"/>
      <c:layout>
        <c:manualLayout>
          <c:xMode val="edge"/>
          <c:yMode val="edge"/>
          <c:x val="7.6272316702756318E-2"/>
          <c:y val="0.89743237331444559"/>
          <c:w val="0.78063561595881381"/>
          <c:h val="9.6114833471902972E-2"/>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86691970122977"/>
          <c:y val="5.4854943132108487E-2"/>
          <c:w val="0.74942033684291487"/>
          <c:h val="0.61347813205940083"/>
        </c:manualLayout>
      </c:layout>
      <c:barChart>
        <c:barDir val="bar"/>
        <c:grouping val="stacked"/>
        <c:varyColors val="0"/>
        <c:ser>
          <c:idx val="1"/>
          <c:order val="0"/>
          <c:tx>
            <c:strRef>
              <c:f>program2.26!$T$17</c:f>
              <c:strCache>
                <c:ptCount val="1"/>
                <c:pt idx="0">
                  <c:v>Ano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program2.26!$U$12:$W$12</c:f>
              <c:strCache>
                <c:ptCount val="3"/>
                <c:pt idx="0">
                  <c:v>Mgr.</c:v>
                </c:pt>
                <c:pt idx="1">
                  <c:v>NMgr.</c:v>
                </c:pt>
                <c:pt idx="2">
                  <c:v>Bc.</c:v>
                </c:pt>
              </c:strCache>
            </c:strRef>
          </c:cat>
          <c:val>
            <c:numRef>
              <c:f>program2.26!$U$17:$W$17</c:f>
              <c:numCache>
                <c:formatCode>0.0</c:formatCode>
                <c:ptCount val="3"/>
                <c:pt idx="0">
                  <c:v>4.7</c:v>
                </c:pt>
                <c:pt idx="1">
                  <c:v>11.9</c:v>
                </c:pt>
                <c:pt idx="2">
                  <c:v>9</c:v>
                </c:pt>
              </c:numCache>
            </c:numRef>
          </c:val>
        </c:ser>
        <c:ser>
          <c:idx val="0"/>
          <c:order val="1"/>
          <c:tx>
            <c:strRef>
              <c:f>program2.26!$T$18</c:f>
              <c:strCache>
                <c:ptCount val="1"/>
                <c:pt idx="0">
                  <c:v>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program2.26!$U$12:$W$12</c:f>
              <c:strCache>
                <c:ptCount val="3"/>
                <c:pt idx="0">
                  <c:v>Mgr.</c:v>
                </c:pt>
                <c:pt idx="1">
                  <c:v>NMgr.</c:v>
                </c:pt>
                <c:pt idx="2">
                  <c:v>Bc.</c:v>
                </c:pt>
              </c:strCache>
            </c:strRef>
          </c:cat>
          <c:val>
            <c:numRef>
              <c:f>program2.26!$U$18:$W$18</c:f>
              <c:numCache>
                <c:formatCode>0.0</c:formatCode>
                <c:ptCount val="3"/>
                <c:pt idx="0">
                  <c:v>95.3</c:v>
                </c:pt>
                <c:pt idx="1">
                  <c:v>88.1</c:v>
                </c:pt>
                <c:pt idx="2">
                  <c:v>91</c:v>
                </c:pt>
              </c:numCache>
            </c:numRef>
          </c:val>
        </c:ser>
        <c:dLbls>
          <c:showLegendKey val="0"/>
          <c:showVal val="1"/>
          <c:showCatName val="0"/>
          <c:showSerName val="0"/>
          <c:showPercent val="0"/>
          <c:showBubbleSize val="0"/>
        </c:dLbls>
        <c:gapWidth val="30"/>
        <c:overlap val="100"/>
        <c:axId val="218859896"/>
        <c:axId val="218860288"/>
      </c:barChart>
      <c:catAx>
        <c:axId val="218859896"/>
        <c:scaling>
          <c:orientation val="minMax"/>
        </c:scaling>
        <c:delete val="0"/>
        <c:axPos val="l"/>
        <c:numFmt formatCode="General" sourceLinked="0"/>
        <c:majorTickMark val="none"/>
        <c:minorTickMark val="none"/>
        <c:tickLblPos val="low"/>
        <c:crossAx val="218860288"/>
        <c:crosses val="autoZero"/>
        <c:auto val="1"/>
        <c:lblAlgn val="ctr"/>
        <c:lblOffset val="100"/>
        <c:noMultiLvlLbl val="0"/>
      </c:catAx>
      <c:valAx>
        <c:axId val="218860288"/>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8859896"/>
        <c:crosses val="max"/>
        <c:crossBetween val="between"/>
        <c:majorUnit val="20"/>
      </c:valAx>
      <c:spPr>
        <a:solidFill>
          <a:sysClr val="window" lastClr="FFFFFF">
            <a:lumMod val="95000"/>
          </a:sysClr>
        </a:solidFill>
        <a:ln>
          <a:solidFill>
            <a:schemeClr val="bg1">
              <a:lumMod val="65000"/>
            </a:schemeClr>
          </a:solidFill>
        </a:ln>
      </c:spPr>
    </c:plotArea>
    <c:legend>
      <c:legendPos val="b"/>
      <c:layout>
        <c:manualLayout>
          <c:xMode val="edge"/>
          <c:yMode val="edge"/>
          <c:x val="0.45003760265953358"/>
          <c:y val="0.8679947598414991"/>
          <c:w val="0.19756939399895737"/>
          <c:h val="0.1320052401585009"/>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01169172035313"/>
          <c:y val="6.0780840430589372E-2"/>
          <c:w val="0.74246684453699485"/>
          <c:h val="0.67089898678866255"/>
        </c:manualLayout>
      </c:layout>
      <c:barChart>
        <c:barDir val="bar"/>
        <c:grouping val="stacked"/>
        <c:varyColors val="0"/>
        <c:ser>
          <c:idx val="1"/>
          <c:order val="0"/>
          <c:tx>
            <c:strRef>
              <c:f>typst2.24!$E$26</c:f>
              <c:strCache>
                <c:ptCount val="1"/>
                <c:pt idx="0">
                  <c:v>Ano</c:v>
                </c:pt>
              </c:strCache>
            </c:strRef>
          </c:tx>
          <c:invertIfNegative val="0"/>
          <c:dLbls>
            <c:dLbl>
              <c:idx val="0"/>
              <c:tx>
                <c:rich>
                  <a:bodyPr/>
                  <a:lstStyle/>
                  <a:p>
                    <a:r>
                      <a:rPr lang="en-US"/>
                      <a:t>24,8</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typst2.24!$F$21:$G$21</c:f>
              <c:strCache>
                <c:ptCount val="2"/>
                <c:pt idx="0">
                  <c:v>Kombinovaná</c:v>
                </c:pt>
                <c:pt idx="1">
                  <c:v>Prezenční</c:v>
                </c:pt>
              </c:strCache>
            </c:strRef>
          </c:cat>
          <c:val>
            <c:numRef>
              <c:f>typst2.24!$F$26:$G$26</c:f>
              <c:numCache>
                <c:formatCode>0.0</c:formatCode>
                <c:ptCount val="2"/>
                <c:pt idx="0">
                  <c:v>25.199881551673091</c:v>
                </c:pt>
                <c:pt idx="1">
                  <c:v>6.7228397275008955</c:v>
                </c:pt>
              </c:numCache>
            </c:numRef>
          </c:val>
          <c:extLst xmlns:c16r2="http://schemas.microsoft.com/office/drawing/2015/06/chart">
            <c:ext xmlns:c16="http://schemas.microsoft.com/office/drawing/2014/chart" uri="{C3380CC4-5D6E-409C-BE32-E72D297353CC}">
              <c16:uniqueId val="{00000000-F5BF-472A-A45E-DD9B7C2F1722}"/>
            </c:ext>
          </c:extLst>
        </c:ser>
        <c:ser>
          <c:idx val="0"/>
          <c:order val="1"/>
          <c:tx>
            <c:strRef>
              <c:f>typst2.24!$E$27</c:f>
              <c:strCache>
                <c:ptCount val="1"/>
                <c:pt idx="0">
                  <c:v>Ne</c:v>
                </c:pt>
              </c:strCache>
            </c:strRef>
          </c:tx>
          <c:invertIfNegative val="0"/>
          <c:dLbls>
            <c:dLbl>
              <c:idx val="0"/>
              <c:tx>
                <c:rich>
                  <a:bodyPr/>
                  <a:lstStyle/>
                  <a:p>
                    <a:r>
                      <a:rPr lang="en-US"/>
                      <a:t>75,2</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94,3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typst2.24!$F$21:$G$21</c:f>
              <c:strCache>
                <c:ptCount val="2"/>
                <c:pt idx="0">
                  <c:v>Kombinovaná</c:v>
                </c:pt>
                <c:pt idx="1">
                  <c:v>Prezenční</c:v>
                </c:pt>
              </c:strCache>
            </c:strRef>
          </c:cat>
          <c:val>
            <c:numRef>
              <c:f>typst2.24!$F$27:$G$27</c:f>
              <c:numCache>
                <c:formatCode>0.0</c:formatCode>
                <c:ptCount val="2"/>
                <c:pt idx="0">
                  <c:v>74.800118448326913</c:v>
                </c:pt>
                <c:pt idx="1">
                  <c:v>93.277160272499088</c:v>
                </c:pt>
              </c:numCache>
            </c:numRef>
          </c:val>
          <c:extLst xmlns:c16r2="http://schemas.microsoft.com/office/drawing/2015/06/chart">
            <c:ext xmlns:c16="http://schemas.microsoft.com/office/drawing/2014/chart" uri="{C3380CC4-5D6E-409C-BE32-E72D297353CC}">
              <c16:uniqueId val="{00000001-F5BF-472A-A45E-DD9B7C2F1722}"/>
            </c:ext>
          </c:extLst>
        </c:ser>
        <c:dLbls>
          <c:showLegendKey val="0"/>
          <c:showVal val="1"/>
          <c:showCatName val="0"/>
          <c:showSerName val="0"/>
          <c:showPercent val="0"/>
          <c:showBubbleSize val="0"/>
        </c:dLbls>
        <c:gapWidth val="30"/>
        <c:overlap val="100"/>
        <c:axId val="218861072"/>
        <c:axId val="221399872"/>
      </c:barChart>
      <c:catAx>
        <c:axId val="218861072"/>
        <c:scaling>
          <c:orientation val="minMax"/>
        </c:scaling>
        <c:delete val="0"/>
        <c:axPos val="l"/>
        <c:numFmt formatCode="General" sourceLinked="0"/>
        <c:majorTickMark val="none"/>
        <c:minorTickMark val="none"/>
        <c:tickLblPos val="nextTo"/>
        <c:crossAx val="221399872"/>
        <c:crosses val="autoZero"/>
        <c:auto val="1"/>
        <c:lblAlgn val="ctr"/>
        <c:lblOffset val="100"/>
        <c:noMultiLvlLbl val="0"/>
      </c:catAx>
      <c:valAx>
        <c:axId val="221399872"/>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8861072"/>
        <c:crosses val="max"/>
        <c:crossBetween val="between"/>
        <c:majorUnit val="20"/>
      </c:valAx>
      <c:spPr>
        <a:solidFill>
          <a:sysClr val="window" lastClr="FFFFFF">
            <a:lumMod val="95000"/>
          </a:sys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3433392285741E-2"/>
          <c:y val="7.2727272727272724E-2"/>
          <c:w val="0.23122305729793788"/>
          <c:h val="0.88195657361011692"/>
        </c:manualLayout>
      </c:layout>
      <c:pieChart>
        <c:varyColors val="1"/>
        <c:ser>
          <c:idx val="0"/>
          <c:order val="0"/>
          <c:dPt>
            <c:idx val="0"/>
            <c:bubble3D val="0"/>
            <c:spPr>
              <a:solidFill>
                <a:schemeClr val="accent1"/>
              </a:solidFill>
            </c:spPr>
          </c:dPt>
          <c:dPt>
            <c:idx val="1"/>
            <c:bubble3D val="0"/>
            <c:spPr>
              <a:solidFill>
                <a:schemeClr val="accent4"/>
              </a:solidFill>
            </c:spPr>
          </c:dPt>
          <c:dPt>
            <c:idx val="2"/>
            <c:bubble3D val="0"/>
            <c:explosion val="1"/>
          </c:dPt>
          <c:dPt>
            <c:idx val="3"/>
            <c:bubble3D val="0"/>
            <c:spPr>
              <a:solidFill>
                <a:schemeClr val="accent2"/>
              </a:solidFill>
            </c:spPr>
          </c:dPt>
          <c:dLbls>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str_ano_ne2.25!$F$19:$F$21</c:f>
              <c:strCache>
                <c:ptCount val="3"/>
                <c:pt idx="0">
                  <c:v>Ano, přerušil/a jsem na dobu nejméně jednoho roku studium (např. v průběhu bakalářského stupně)</c:v>
                </c:pt>
                <c:pt idx="1">
                  <c:v>Ano, přestal/a jsem na dobu nejméně jednoho roku studovat mezi absolvováním prvního stupně a vstupem do vyššího stupně</c:v>
                </c:pt>
                <c:pt idx="2">
                  <c:v>Ano, přestal/a jsem studovat na dobu nejméně jednoho roku mezi předchozím neúspěšně ukončeným studiem a současným</c:v>
                </c:pt>
              </c:strCache>
            </c:strRef>
          </c:cat>
          <c:val>
            <c:numRef>
              <c:f>str_ano_ne2.25!$I$19:$I$21</c:f>
              <c:numCache>
                <c:formatCode>0.0</c:formatCode>
                <c:ptCount val="3"/>
                <c:pt idx="0">
                  <c:v>19.902319902319903</c:v>
                </c:pt>
                <c:pt idx="1">
                  <c:v>14.652014652014653</c:v>
                </c:pt>
                <c:pt idx="2">
                  <c:v>65.445665445665441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35005607485054213"/>
          <c:y val="5.2583911611277033E-2"/>
          <c:w val="0.64719798400778294"/>
          <c:h val="0.94346456692913383"/>
        </c:manualLayout>
      </c:layout>
      <c:overlay val="0"/>
      <c:txPr>
        <a:bodyPr/>
        <a:lstStyle/>
        <a:p>
          <a:pPr rtl="0">
            <a:defRPr/>
          </a:pPr>
          <a:endParaRPr lang="cs-CZ"/>
        </a:p>
      </c:txPr>
    </c:legend>
    <c:plotVisOnly val="1"/>
    <c:dispBlanksAs val="zero"/>
    <c:showDLblsOverMax val="0"/>
  </c:chart>
  <c:spPr>
    <a:ln>
      <a:noFill/>
    </a:ln>
  </c:spPr>
  <c:txPr>
    <a:bodyPr/>
    <a:lstStyle/>
    <a:p>
      <a:pPr>
        <a:defRPr sz="1400">
          <a:latin typeface="+mn-lt"/>
        </a:defRPr>
      </a:pPr>
      <a:endParaRPr lang="cs-CZ"/>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039038705409109E-2"/>
          <c:y val="3.4965034965034968E-2"/>
          <c:w val="0.25370044354046134"/>
          <c:h val="0.87179487179487181"/>
        </c:manualLayout>
      </c:layout>
      <c:pieChart>
        <c:varyColors val="1"/>
        <c:ser>
          <c:idx val="0"/>
          <c:order val="0"/>
          <c:dPt>
            <c:idx val="0"/>
            <c:bubble3D val="0"/>
            <c:spPr>
              <a:solidFill>
                <a:schemeClr val="accent1"/>
              </a:solidFill>
            </c:spPr>
          </c:dPt>
          <c:dPt>
            <c:idx val="1"/>
            <c:bubble3D val="0"/>
            <c:spPr>
              <a:solidFill>
                <a:schemeClr val="accent4"/>
              </a:solidFill>
            </c:spPr>
          </c:dPt>
          <c:dPt>
            <c:idx val="2"/>
            <c:bubble3D val="0"/>
            <c:spPr>
              <a:solidFill>
                <a:srgbClr val="EA157A"/>
              </a:solidFill>
            </c:spPr>
          </c:dPt>
          <c:dPt>
            <c:idx val="3"/>
            <c:bubble3D val="0"/>
            <c:spPr>
              <a:solidFill>
                <a:srgbClr val="418E96"/>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'1.16'!$A$3:$A$6</c:f>
              <c:strCache>
                <c:ptCount val="4"/>
                <c:pt idx="0">
                  <c:v>Ano, do roka po dokončení současného studijního programu</c:v>
                </c:pt>
                <c:pt idx="1">
                  <c:v>Ano, ale nikoli do roka po dokončení současného studijního programu </c:v>
                </c:pt>
                <c:pt idx="2">
                  <c:v>Ne, neplánuji pokračovat v dalším studiu</c:v>
                </c:pt>
                <c:pt idx="3">
                  <c:v>Ještě nevím</c:v>
                </c:pt>
              </c:strCache>
            </c:strRef>
          </c:cat>
          <c:val>
            <c:numRef>
              <c:f>'1.16'!$B$3:$B$6</c:f>
              <c:numCache>
                <c:formatCode>0.0</c:formatCode>
                <c:ptCount val="4"/>
                <c:pt idx="0">
                  <c:v>46.7</c:v>
                </c:pt>
                <c:pt idx="1">
                  <c:v>7.6</c:v>
                </c:pt>
                <c:pt idx="2">
                  <c:v>23.1</c:v>
                </c:pt>
                <c:pt idx="3">
                  <c:v>22.599999999999994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33787311920297142"/>
          <c:y val="0.1270437567681662"/>
          <c:w val="0.66212688079702853"/>
          <c:h val="0.68647605675164736"/>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78760056222091"/>
          <c:y val="3.2652879126272252E-2"/>
          <c:w val="0.4996649200037917"/>
          <c:h val="0.78786461998049595"/>
        </c:manualLayout>
      </c:layout>
      <c:barChart>
        <c:barDir val="bar"/>
        <c:grouping val="stacked"/>
        <c:varyColors val="0"/>
        <c:ser>
          <c:idx val="0"/>
          <c:order val="0"/>
          <c:tx>
            <c:strRef>
              <c:f>'ea2.41'!$C$22</c:f>
              <c:strCache>
                <c:ptCount val="1"/>
                <c:pt idx="0">
                  <c:v>Ano, do roka po dokončení současného stud. programu</c:v>
                </c:pt>
              </c:strCache>
            </c:strRef>
          </c:tx>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'ea2.41'!$B$23:$B$25</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'ea2.41'!$C$23:$C$25</c:f>
              <c:numCache>
                <c:formatCode>0.0</c:formatCode>
                <c:ptCount val="3"/>
                <c:pt idx="0">
                  <c:v>34.6</c:v>
                </c:pt>
                <c:pt idx="1">
                  <c:v>32.5</c:v>
                </c:pt>
                <c:pt idx="2">
                  <c:v>52.3</c:v>
                </c:pt>
              </c:numCache>
            </c:numRef>
          </c:val>
        </c:ser>
        <c:ser>
          <c:idx val="3"/>
          <c:order val="1"/>
          <c:tx>
            <c:strRef>
              <c:f>'ea2.41'!$D$22</c:f>
              <c:strCache>
                <c:ptCount val="1"/>
                <c:pt idx="0">
                  <c:v>Ano, ale nikoli do roka po dokončení současného stud. programu</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'ea2.41'!$B$23:$B$25</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'ea2.41'!$D$23:$D$25</c:f>
              <c:numCache>
                <c:formatCode>0.0</c:formatCode>
                <c:ptCount val="3"/>
                <c:pt idx="0">
                  <c:v>10.1</c:v>
                </c:pt>
                <c:pt idx="1">
                  <c:v>10.4</c:v>
                </c:pt>
                <c:pt idx="2">
                  <c:v>7.4</c:v>
                </c:pt>
              </c:numCache>
            </c:numRef>
          </c:val>
        </c:ser>
        <c:ser>
          <c:idx val="1"/>
          <c:order val="2"/>
          <c:tx>
            <c:strRef>
              <c:f>'ea2.41'!$E$22</c:f>
              <c:strCache>
                <c:ptCount val="1"/>
                <c:pt idx="0">
                  <c:v>Ne, neplánuji pokračovat v dalším studiu</c:v>
                </c:pt>
              </c:strCache>
            </c:strRef>
          </c:tx>
          <c:invertIfNegative val="0"/>
          <c:dLbls>
            <c:dLbl>
              <c:idx val="2"/>
              <c:layout>
                <c:manualLayout>
                  <c:x val="0"/>
                  <c:y val="1.217782555789822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'ea2.41'!$B$23:$B$25</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'ea2.41'!$E$23:$E$25</c:f>
              <c:numCache>
                <c:formatCode>0.0</c:formatCode>
                <c:ptCount val="3"/>
                <c:pt idx="0">
                  <c:v>27.5</c:v>
                </c:pt>
                <c:pt idx="1">
                  <c:v>31.5</c:v>
                </c:pt>
                <c:pt idx="2">
                  <c:v>20.2</c:v>
                </c:pt>
              </c:numCache>
            </c:numRef>
          </c:val>
        </c:ser>
        <c:ser>
          <c:idx val="2"/>
          <c:order val="3"/>
          <c:tx>
            <c:strRef>
              <c:f>'ea2.41'!$F$22</c:f>
              <c:strCache>
                <c:ptCount val="1"/>
                <c:pt idx="0">
                  <c:v>Ještě 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'ea2.41'!$B$23:$B$25</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'ea2.41'!$F$23:$F$25</c:f>
              <c:numCache>
                <c:formatCode>0.0</c:formatCode>
                <c:ptCount val="3"/>
                <c:pt idx="0">
                  <c:v>27.799999999999997</c:v>
                </c:pt>
                <c:pt idx="1">
                  <c:v>25.599999999999994</c:v>
                </c:pt>
                <c:pt idx="2">
                  <c:v>20.100000000000009</c:v>
                </c:pt>
              </c:numCache>
            </c:numRef>
          </c:val>
        </c:ser>
        <c:dLbls>
          <c:showLegendKey val="0"/>
          <c:showVal val="0"/>
          <c:showCatName val="0"/>
          <c:showSerName val="0"/>
          <c:showPercent val="0"/>
          <c:showBubbleSize val="0"/>
        </c:dLbls>
        <c:gapWidth val="30"/>
        <c:overlap val="100"/>
        <c:axId val="221401440"/>
        <c:axId val="221401832"/>
      </c:barChart>
      <c:catAx>
        <c:axId val="221401440"/>
        <c:scaling>
          <c:orientation val="minMax"/>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21401832"/>
        <c:crosses val="autoZero"/>
        <c:auto val="1"/>
        <c:lblAlgn val="ctr"/>
        <c:lblOffset val="100"/>
        <c:noMultiLvlLbl val="0"/>
      </c:catAx>
      <c:valAx>
        <c:axId val="221401832"/>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1401440"/>
        <c:crosses val="autoZero"/>
        <c:crossBetween val="between"/>
        <c:majorUnit val="2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57866543357048"/>
          <c:y val="3.2652803015007788E-2"/>
          <c:w val="0.73287389989700846"/>
          <c:h val="0.51963125661923837"/>
        </c:manualLayout>
      </c:layout>
      <c:barChart>
        <c:barDir val="bar"/>
        <c:grouping val="stacked"/>
        <c:varyColors val="0"/>
        <c:ser>
          <c:idx val="0"/>
          <c:order val="0"/>
          <c:tx>
            <c:strRef>
              <c:f>vysledky2.38!$L$13</c:f>
              <c:strCache>
                <c:ptCount val="1"/>
                <c:pt idx="0">
                  <c:v>Ano, do roka po dokončení současného studijního programu</c:v>
                </c:pt>
              </c:strCache>
            </c:strRef>
          </c:tx>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vysledky2.38!$M$12:$O$12</c:f>
              <c:strCache>
                <c:ptCount val="3"/>
                <c:pt idx="0">
                  <c:v>Třetina nejlepších</c:v>
                </c:pt>
                <c:pt idx="1">
                  <c:v>Třetina průměrných</c:v>
                </c:pt>
                <c:pt idx="2">
                  <c:v>Třetina nejhorších</c:v>
                </c:pt>
              </c:strCache>
            </c:strRef>
          </c:cat>
          <c:val>
            <c:numRef>
              <c:f>vysledky2.38!$M$13:$O$13</c:f>
              <c:numCache>
                <c:formatCode>0.0</c:formatCode>
                <c:ptCount val="3"/>
                <c:pt idx="0">
                  <c:v>55.2</c:v>
                </c:pt>
                <c:pt idx="1">
                  <c:v>42.8</c:v>
                </c:pt>
                <c:pt idx="2">
                  <c:v>35.700000000000003</c:v>
                </c:pt>
              </c:numCache>
            </c:numRef>
          </c:val>
        </c:ser>
        <c:ser>
          <c:idx val="3"/>
          <c:order val="1"/>
          <c:tx>
            <c:strRef>
              <c:f>vysledky2.38!$L$14</c:f>
              <c:strCache>
                <c:ptCount val="1"/>
                <c:pt idx="0">
                  <c:v>Ano, ale nikoli do roka po dokončení současného studijního programu</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vysledky2.38!$M$12:$O$12</c:f>
              <c:strCache>
                <c:ptCount val="3"/>
                <c:pt idx="0">
                  <c:v>Třetina nejlepších</c:v>
                </c:pt>
                <c:pt idx="1">
                  <c:v>Třetina průměrných</c:v>
                </c:pt>
                <c:pt idx="2">
                  <c:v>Třetina nejhorších</c:v>
                </c:pt>
              </c:strCache>
            </c:strRef>
          </c:cat>
          <c:val>
            <c:numRef>
              <c:f>vysledky2.38!$M$14:$O$14</c:f>
              <c:numCache>
                <c:formatCode>0.0</c:formatCode>
                <c:ptCount val="3"/>
                <c:pt idx="0">
                  <c:v>7.6</c:v>
                </c:pt>
                <c:pt idx="1">
                  <c:v>7.5</c:v>
                </c:pt>
                <c:pt idx="2">
                  <c:v>8.3000000000000007</c:v>
                </c:pt>
              </c:numCache>
            </c:numRef>
          </c:val>
        </c:ser>
        <c:ser>
          <c:idx val="1"/>
          <c:order val="2"/>
          <c:tx>
            <c:strRef>
              <c:f>vysledky2.38!$L$15</c:f>
              <c:strCache>
                <c:ptCount val="1"/>
                <c:pt idx="0">
                  <c:v>Ne, neplánuji pokračovat v dalším studiu</c:v>
                </c:pt>
              </c:strCache>
            </c:strRef>
          </c:tx>
          <c:invertIfNegative val="0"/>
          <c:dLbls>
            <c:dLbl>
              <c:idx val="2"/>
              <c:layout>
                <c:manualLayout>
                  <c:x val="0"/>
                  <c:y val="1.217782555789822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vysledky2.38!$M$12:$O$12</c:f>
              <c:strCache>
                <c:ptCount val="3"/>
                <c:pt idx="0">
                  <c:v>Třetina nejlepších</c:v>
                </c:pt>
                <c:pt idx="1">
                  <c:v>Třetina průměrných</c:v>
                </c:pt>
                <c:pt idx="2">
                  <c:v>Třetina nejhorších</c:v>
                </c:pt>
              </c:strCache>
            </c:strRef>
          </c:cat>
          <c:val>
            <c:numRef>
              <c:f>vysledky2.38!$M$15:$O$15</c:f>
              <c:numCache>
                <c:formatCode>0.0</c:formatCode>
                <c:ptCount val="3"/>
                <c:pt idx="0">
                  <c:v>19.2</c:v>
                </c:pt>
                <c:pt idx="1">
                  <c:v>25</c:v>
                </c:pt>
                <c:pt idx="2">
                  <c:v>27.7</c:v>
                </c:pt>
              </c:numCache>
            </c:numRef>
          </c:val>
        </c:ser>
        <c:ser>
          <c:idx val="2"/>
          <c:order val="3"/>
          <c:tx>
            <c:strRef>
              <c:f>vysledky2.38!$L$16</c:f>
              <c:strCache>
                <c:ptCount val="1"/>
                <c:pt idx="0">
                  <c:v>Ještě 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vysledky2.38!$M$12:$O$12</c:f>
              <c:strCache>
                <c:ptCount val="3"/>
                <c:pt idx="0">
                  <c:v>Třetina nejlepších</c:v>
                </c:pt>
                <c:pt idx="1">
                  <c:v>Třetina průměrných</c:v>
                </c:pt>
                <c:pt idx="2">
                  <c:v>Třetina nejhorších</c:v>
                </c:pt>
              </c:strCache>
            </c:strRef>
          </c:cat>
          <c:val>
            <c:numRef>
              <c:f>vysledky2.38!$M$16:$O$16</c:f>
              <c:numCache>
                <c:formatCode>0.0</c:formatCode>
                <c:ptCount val="3"/>
                <c:pt idx="0">
                  <c:v>18</c:v>
                </c:pt>
                <c:pt idx="1">
                  <c:v>24.700000000000003</c:v>
                </c:pt>
                <c:pt idx="2">
                  <c:v>28.299999999999997</c:v>
                </c:pt>
              </c:numCache>
            </c:numRef>
          </c:val>
        </c:ser>
        <c:dLbls>
          <c:showLegendKey val="0"/>
          <c:showVal val="0"/>
          <c:showCatName val="0"/>
          <c:showSerName val="0"/>
          <c:showPercent val="0"/>
          <c:showBubbleSize val="0"/>
        </c:dLbls>
        <c:gapWidth val="30"/>
        <c:overlap val="100"/>
        <c:axId val="221402616"/>
        <c:axId val="221403008"/>
      </c:barChart>
      <c:catAx>
        <c:axId val="221402616"/>
        <c:scaling>
          <c:orientation val="minMax"/>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21403008"/>
        <c:crosses val="autoZero"/>
        <c:auto val="1"/>
        <c:lblAlgn val="ctr"/>
        <c:lblOffset val="100"/>
        <c:noMultiLvlLbl val="0"/>
      </c:catAx>
      <c:valAx>
        <c:axId val="221403008"/>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1402616"/>
        <c:crosses val="autoZero"/>
        <c:crossBetween val="between"/>
        <c:majorUnit val="20"/>
      </c:valAx>
      <c:spPr>
        <a:solidFill>
          <a:schemeClr val="bg1">
            <a:lumMod val="95000"/>
          </a:schemeClr>
        </a:solidFill>
        <a:ln>
          <a:solidFill>
            <a:schemeClr val="bg1">
              <a:lumMod val="65000"/>
            </a:schemeClr>
          </a:solidFill>
        </a:ln>
      </c:spPr>
    </c:plotArea>
    <c:legend>
      <c:legendPos val="r"/>
      <c:layout>
        <c:manualLayout>
          <c:xMode val="edge"/>
          <c:yMode val="edge"/>
          <c:x val="0.20523658031990438"/>
          <c:y val="0.67989313823518516"/>
          <c:w val="0.76679336283212363"/>
          <c:h val="0.32010682875166918"/>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658312992725786"/>
          <c:y val="5.6410256410256411E-2"/>
          <c:w val="0.69188833253950877"/>
          <c:h val="0.50834262650061945"/>
        </c:manualLayout>
      </c:layout>
      <c:barChart>
        <c:barDir val="bar"/>
        <c:grouping val="stacked"/>
        <c:varyColors val="0"/>
        <c:ser>
          <c:idx val="0"/>
          <c:order val="0"/>
          <c:tx>
            <c:strRef>
              <c:f>'1.16'!$A$195</c:f>
              <c:strCache>
                <c:ptCount val="1"/>
                <c:pt idx="0">
                  <c:v>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'1.16'!$B$194:$D$194</c:f>
              <c:strCache>
                <c:ptCount val="3"/>
                <c:pt idx="0">
                  <c:v>Třetina nejlepších</c:v>
                </c:pt>
                <c:pt idx="1">
                  <c:v>Třetina průměrných</c:v>
                </c:pt>
                <c:pt idx="2">
                  <c:v>Třetina nejhorších</c:v>
                </c:pt>
              </c:strCache>
            </c:strRef>
          </c:cat>
          <c:val>
            <c:numRef>
              <c:f>'1.16'!$B$195:$D$195</c:f>
              <c:numCache>
                <c:formatCode>0.0</c:formatCode>
                <c:ptCount val="3"/>
                <c:pt idx="0">
                  <c:v>34.700000000000003</c:v>
                </c:pt>
                <c:pt idx="1">
                  <c:v>17</c:v>
                </c:pt>
                <c:pt idx="2">
                  <c:v>16.3</c:v>
                </c:pt>
              </c:numCache>
            </c:numRef>
          </c:val>
        </c:ser>
        <c:ser>
          <c:idx val="1"/>
          <c:order val="1"/>
          <c:tx>
            <c:strRef>
              <c:f>'1.16'!$A$196</c:f>
              <c:strCache>
                <c:ptCount val="1"/>
                <c:pt idx="0">
                  <c:v>Ne</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'1.16'!$B$194:$D$194</c:f>
              <c:strCache>
                <c:ptCount val="3"/>
                <c:pt idx="0">
                  <c:v>Třetina nejlepších</c:v>
                </c:pt>
                <c:pt idx="1">
                  <c:v>Třetina průměrných</c:v>
                </c:pt>
                <c:pt idx="2">
                  <c:v>Třetina nejhorších</c:v>
                </c:pt>
              </c:strCache>
            </c:strRef>
          </c:cat>
          <c:val>
            <c:numRef>
              <c:f>'1.16'!$B$196:$D$196</c:f>
              <c:numCache>
                <c:formatCode>0.0</c:formatCode>
                <c:ptCount val="3"/>
                <c:pt idx="0">
                  <c:v>41.1</c:v>
                </c:pt>
                <c:pt idx="1">
                  <c:v>59.9</c:v>
                </c:pt>
                <c:pt idx="2">
                  <c:v>54</c:v>
                </c:pt>
              </c:numCache>
            </c:numRef>
          </c:val>
        </c:ser>
        <c:ser>
          <c:idx val="2"/>
          <c:order val="2"/>
          <c:tx>
            <c:strRef>
              <c:f>'1.16'!$A$197</c:f>
              <c:strCache>
                <c:ptCount val="1"/>
                <c:pt idx="0">
                  <c:v>Ještě 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'1.16'!$B$194:$D$194</c:f>
              <c:strCache>
                <c:ptCount val="3"/>
                <c:pt idx="0">
                  <c:v>Třetina nejlepších</c:v>
                </c:pt>
                <c:pt idx="1">
                  <c:v>Třetina průměrných</c:v>
                </c:pt>
                <c:pt idx="2">
                  <c:v>Třetina nejhorších</c:v>
                </c:pt>
              </c:strCache>
            </c:strRef>
          </c:cat>
          <c:val>
            <c:numRef>
              <c:f>'1.16'!$B$197:$D$197</c:f>
              <c:numCache>
                <c:formatCode>0.0</c:formatCode>
                <c:ptCount val="3"/>
                <c:pt idx="0">
                  <c:v>24.2</c:v>
                </c:pt>
                <c:pt idx="1">
                  <c:v>23.1</c:v>
                </c:pt>
                <c:pt idx="2">
                  <c:v>29.7</c:v>
                </c:pt>
              </c:numCache>
            </c:numRef>
          </c:val>
        </c:ser>
        <c:dLbls>
          <c:dLblPos val="ctr"/>
          <c:showLegendKey val="0"/>
          <c:showVal val="1"/>
          <c:showCatName val="0"/>
          <c:showSerName val="0"/>
          <c:showPercent val="0"/>
          <c:showBubbleSize val="0"/>
        </c:dLbls>
        <c:gapWidth val="30"/>
        <c:overlap val="100"/>
        <c:axId val="222961672"/>
        <c:axId val="222962064"/>
      </c:barChart>
      <c:catAx>
        <c:axId val="222961672"/>
        <c:scaling>
          <c:orientation val="minMax"/>
        </c:scaling>
        <c:delete val="0"/>
        <c:axPos val="l"/>
        <c:numFmt formatCode="General" sourceLinked="0"/>
        <c:majorTickMark val="none"/>
        <c:minorTickMark val="none"/>
        <c:tickLblPos val="nextTo"/>
        <c:spPr>
          <a:ln>
            <a:solidFill>
              <a:sysClr val="window" lastClr="FFFFFF">
                <a:lumMod val="65000"/>
              </a:sysClr>
            </a:solidFill>
          </a:ln>
        </c:spPr>
        <c:crossAx val="222962064"/>
        <c:crosses val="autoZero"/>
        <c:auto val="1"/>
        <c:lblAlgn val="ctr"/>
        <c:lblOffset val="100"/>
        <c:noMultiLvlLbl val="0"/>
      </c:catAx>
      <c:valAx>
        <c:axId val="222962064"/>
        <c:scaling>
          <c:orientation val="minMax"/>
          <c:max val="100"/>
        </c:scaling>
        <c:delete val="0"/>
        <c:axPos val="b"/>
        <c:majorGridlines>
          <c:spPr>
            <a:ln>
              <a:solidFill>
                <a:sysClr val="window" lastClr="FFFFFF">
                  <a:lumMod val="65000"/>
                </a:sysClr>
              </a:solidFill>
            </a:ln>
          </c:spPr>
        </c:majorGridlines>
        <c:numFmt formatCode="0" sourceLinked="0"/>
        <c:majorTickMark val="none"/>
        <c:minorTickMark val="none"/>
        <c:tickLblPos val="nextTo"/>
        <c:spPr>
          <a:solidFill>
            <a:schemeClr val="bg1"/>
          </a:solidFill>
          <a:ln>
            <a:solidFill>
              <a:sysClr val="window" lastClr="FFFFFF">
                <a:lumMod val="65000"/>
              </a:sysClr>
            </a:solidFill>
          </a:ln>
        </c:spPr>
        <c:crossAx val="222961672"/>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0.27748979486327702"/>
          <c:y val="0.7286192057091696"/>
          <c:w val="0.19258957475572017"/>
          <c:h val="0.26446432576673867"/>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82965529082628"/>
          <c:y val="2.0163090853153067E-2"/>
          <c:w val="0.76787520008064947"/>
          <c:h val="0.44333188406416379"/>
        </c:manualLayout>
      </c:layout>
      <c:barChart>
        <c:barDir val="bar"/>
        <c:grouping val="stacked"/>
        <c:varyColors val="0"/>
        <c:ser>
          <c:idx val="0"/>
          <c:order val="0"/>
          <c:tx>
            <c:strRef>
              <c:f>'2.3typVŠ'!$D$22</c:f>
              <c:strCache>
                <c:ptCount val="1"/>
                <c:pt idx="0">
                  <c:v>Odborné středoškolské vzdělání s maturitou (bez lyceí)</c:v>
                </c:pt>
              </c:strCache>
            </c:strRef>
          </c:tx>
          <c:spPr>
            <a:solidFill>
              <a:srgbClr val="1AB39F"/>
            </a:solidFill>
          </c:spPr>
          <c:invertIfNegative val="0"/>
          <c:dLbls>
            <c:dLbl>
              <c:idx val="0"/>
              <c:layout>
                <c:manualLayout>
                  <c:x val="0"/>
                  <c:y val="6.65004156275977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'2.3typVŠ'!$D$23:$D$26</c:f>
              <c:numCache>
                <c:formatCode>_-* #,##0.0\ _K_č_-;\-* #,##0.0\ _K_č_-;_-* "-"??\ _K_č_-;_-@_-</c:formatCode>
                <c:ptCount val="4"/>
                <c:pt idx="0">
                  <c:v>56.4</c:v>
                </c:pt>
                <c:pt idx="1">
                  <c:v>28.099999999999998</c:v>
                </c:pt>
                <c:pt idx="2">
                  <c:v>55.5</c:v>
                </c:pt>
                <c:pt idx="3">
                  <c:v>46.1</c:v>
                </c:pt>
              </c:numCache>
            </c:numRef>
          </c:val>
        </c:ser>
        <c:ser>
          <c:idx val="1"/>
          <c:order val="1"/>
          <c:tx>
            <c:strRef>
              <c:f>'2.3typVŠ'!$E$22</c:f>
              <c:strCache>
                <c:ptCount val="1"/>
                <c:pt idx="0">
                  <c:v>Nástavbové studium pro absolventy učebních oborů bez mat. zkoušky</c:v>
                </c:pt>
              </c:strCache>
            </c:strRef>
          </c:tx>
          <c:spPr>
            <a:solidFill>
              <a:srgbClr val="7FD13B"/>
            </a:solidFill>
          </c:spPr>
          <c:invertIfNegative val="0"/>
          <c:dLbls>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'2.3typVŠ'!$E$23:$E$26</c:f>
              <c:numCache>
                <c:formatCode>_-* #,##0.0\ _K_č_-;\-* #,##0.0\ _K_č_-;_-* "-"??\ _K_č_-;_-@_-</c:formatCode>
                <c:ptCount val="4"/>
                <c:pt idx="0">
                  <c:v>4.5999999999999996</c:v>
                </c:pt>
                <c:pt idx="1">
                  <c:v>0.4</c:v>
                </c:pt>
                <c:pt idx="2">
                  <c:v>5.7</c:v>
                </c:pt>
                <c:pt idx="3">
                  <c:v>1.5</c:v>
                </c:pt>
              </c:numCache>
            </c:numRef>
          </c:val>
        </c:ser>
        <c:ser>
          <c:idx val="2"/>
          <c:order val="2"/>
          <c:tx>
            <c:strRef>
              <c:f>'2.3typVŠ'!$F$22</c:f>
              <c:strCache>
                <c:ptCount val="1"/>
                <c:pt idx="0">
                  <c:v>Lyceum</c:v>
                </c:pt>
              </c:strCache>
            </c:strRef>
          </c:tx>
          <c:spPr>
            <a:solidFill>
              <a:srgbClr val="7FD13B">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'2.3typVŠ'!$F$23:$F$26</c:f>
              <c:numCache>
                <c:formatCode>_-* #,##0.0\ _K_č_-;\-* #,##0.0\ _K_č_-;_-* "-"??\ _K_č_-;_-@_-</c:formatCode>
                <c:ptCount val="4"/>
                <c:pt idx="0">
                  <c:v>3.6999999999999997</c:v>
                </c:pt>
                <c:pt idx="1">
                  <c:v>7.4</c:v>
                </c:pt>
                <c:pt idx="2">
                  <c:v>2.5</c:v>
                </c:pt>
                <c:pt idx="3">
                  <c:v>9.9</c:v>
                </c:pt>
              </c:numCache>
            </c:numRef>
          </c:val>
        </c:ser>
        <c:ser>
          <c:idx val="3"/>
          <c:order val="3"/>
          <c:tx>
            <c:strRef>
              <c:f>'2.3typVŠ'!$G$22</c:f>
              <c:strCache>
                <c:ptCount val="1"/>
                <c:pt idx="0">
                  <c:v>Čtyřleté gymnázium</c:v>
                </c:pt>
              </c:strCache>
            </c:strRef>
          </c:tx>
          <c:spPr>
            <a:solidFill>
              <a:srgbClr val="00ADDC">
                <a:lumMod val="40000"/>
                <a:lumOff val="60000"/>
              </a:srgbClr>
            </a:solidFill>
          </c:spPr>
          <c:invertIfNegative val="0"/>
          <c:dLbls>
            <c:dLbl>
              <c:idx val="1"/>
              <c:tx>
                <c:rich>
                  <a:bodyPr/>
                  <a:lstStyle/>
                  <a:p>
                    <a:r>
                      <a:rPr lang="en-US"/>
                      <a:t>31,5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'2.3typVŠ'!$G$23:$G$26</c:f>
              <c:numCache>
                <c:formatCode>_-* #,##0.0\ _K_č_-;\-* #,##0.0\ _K_č_-;_-* "-"??\ _K_č_-;_-@_-</c:formatCode>
                <c:ptCount val="4"/>
                <c:pt idx="0">
                  <c:v>20.2</c:v>
                </c:pt>
                <c:pt idx="1">
                  <c:v>31.4</c:v>
                </c:pt>
                <c:pt idx="2">
                  <c:v>17.899999999999999</c:v>
                </c:pt>
                <c:pt idx="3">
                  <c:v>21</c:v>
                </c:pt>
              </c:numCache>
            </c:numRef>
          </c:val>
        </c:ser>
        <c:ser>
          <c:idx val="4"/>
          <c:order val="4"/>
          <c:tx>
            <c:strRef>
              <c:f>'2.3typVŠ'!$H$22</c:f>
              <c:strCache>
                <c:ptCount val="1"/>
                <c:pt idx="0">
                  <c:v>Víceleté gymnázium</c:v>
                </c:pt>
              </c:strCache>
            </c:strRef>
          </c:tx>
          <c:spPr>
            <a:solidFill>
              <a:srgbClr val="00ADD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'2.3typVŠ'!$H$23:$H$26</c:f>
              <c:numCache>
                <c:formatCode>_-* #,##0.0\ _K_č_-;\-* #,##0.0\ _K_č_-;_-* "-"??\ _K_č_-;_-@_-</c:formatCode>
                <c:ptCount val="4"/>
                <c:pt idx="0">
                  <c:v>8.5</c:v>
                </c:pt>
                <c:pt idx="1">
                  <c:v>31.7</c:v>
                </c:pt>
                <c:pt idx="2">
                  <c:v>5.3</c:v>
                </c:pt>
                <c:pt idx="3">
                  <c:v>10.199999999999999</c:v>
                </c:pt>
              </c:numCache>
            </c:numRef>
          </c:val>
        </c:ser>
        <c:ser>
          <c:idx val="5"/>
          <c:order val="5"/>
          <c:tx>
            <c:strRef>
              <c:f>'2.3typVŠ'!$I$22</c:f>
              <c:strCache>
                <c:ptCount val="1"/>
                <c:pt idx="0">
                  <c:v>VOŠ</c:v>
                </c:pt>
              </c:strCache>
            </c:strRef>
          </c:tx>
          <c:spPr>
            <a:solidFill>
              <a:srgbClr val="0070C0"/>
            </a:solidFill>
          </c:spPr>
          <c:invertIfNegative val="0"/>
          <c:dLbls>
            <c:dLbl>
              <c:idx val="1"/>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'2.3typVŠ'!$B$23:$C$26</c:f>
              <c:multiLvlStrCache>
                <c:ptCount val="4"/>
                <c:lvl>
                  <c:pt idx="0">
                    <c:v>Kombinovaná</c:v>
                  </c:pt>
                  <c:pt idx="1">
                    <c:v>Prezenční</c:v>
                  </c:pt>
                  <c:pt idx="2">
                    <c:v>Kombinovaná</c:v>
                  </c:pt>
                  <c:pt idx="3">
                    <c:v>Prezenční</c:v>
                  </c:pt>
                </c:lvl>
                <c:lvl>
                  <c:pt idx="0">
                    <c:v>Veřejná</c:v>
                  </c:pt>
                  <c:pt idx="2">
                    <c:v>Soukromá</c:v>
                  </c:pt>
                </c:lvl>
              </c:multiLvlStrCache>
            </c:multiLvlStrRef>
          </c:cat>
          <c:val>
            <c:numRef>
              <c:f>'2.3typVŠ'!$I$23:$I$26</c:f>
              <c:numCache>
                <c:formatCode>_-* #,##0.0\ _K_č_-;\-* #,##0.0\ _K_č_-;_-* "-"??\ _K_č_-;_-@_-</c:formatCode>
                <c:ptCount val="4"/>
                <c:pt idx="0">
                  <c:v>6.4</c:v>
                </c:pt>
                <c:pt idx="1">
                  <c:v>0.9</c:v>
                </c:pt>
                <c:pt idx="2">
                  <c:v>13.1</c:v>
                </c:pt>
                <c:pt idx="3">
                  <c:v>11.3</c:v>
                </c:pt>
              </c:numCache>
            </c:numRef>
          </c:val>
        </c:ser>
        <c:dLbls>
          <c:showLegendKey val="0"/>
          <c:showVal val="1"/>
          <c:showCatName val="0"/>
          <c:showSerName val="0"/>
          <c:showPercent val="0"/>
          <c:showBubbleSize val="0"/>
        </c:dLbls>
        <c:gapWidth val="30"/>
        <c:overlap val="100"/>
        <c:axId val="217206264"/>
        <c:axId val="217206656"/>
      </c:barChart>
      <c:catAx>
        <c:axId val="217206264"/>
        <c:scaling>
          <c:orientation val="minMax"/>
        </c:scaling>
        <c:delete val="0"/>
        <c:axPos val="l"/>
        <c:title>
          <c:tx>
            <c:rich>
              <a:bodyPr rot="-5400000" vert="horz"/>
              <a:lstStyle/>
              <a:p>
                <a:pPr>
                  <a:defRPr/>
                </a:pPr>
                <a:r>
                  <a:rPr lang="en-US"/>
                  <a:t>Typ školy</a:t>
                </a:r>
              </a:p>
            </c:rich>
          </c:tx>
          <c:layout>
            <c:manualLayout>
              <c:xMode val="edge"/>
              <c:yMode val="edge"/>
              <c:x val="3.8013453050671149E-4"/>
              <c:y val="0.17593096415481016"/>
            </c:manualLayout>
          </c:layout>
          <c:overlay val="0"/>
        </c:title>
        <c:numFmt formatCode="General" sourceLinked="0"/>
        <c:majorTickMark val="none"/>
        <c:minorTickMark val="none"/>
        <c:tickLblPos val="nextTo"/>
        <c:crossAx val="217206656"/>
        <c:crosses val="autoZero"/>
        <c:auto val="1"/>
        <c:lblAlgn val="ctr"/>
        <c:lblOffset val="100"/>
        <c:noMultiLvlLbl val="0"/>
      </c:catAx>
      <c:valAx>
        <c:axId val="217206656"/>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7206264"/>
        <c:crosses val="max"/>
        <c:crossBetween val="between"/>
      </c:valAx>
      <c:spPr>
        <a:solidFill>
          <a:schemeClr val="bg1">
            <a:lumMod val="95000"/>
          </a:schemeClr>
        </a:solidFill>
        <a:ln>
          <a:solidFill>
            <a:schemeClr val="bg1">
              <a:lumMod val="65000"/>
            </a:schemeClr>
          </a:solidFill>
        </a:ln>
      </c:spPr>
    </c:plotArea>
    <c:legend>
      <c:legendPos val="b"/>
      <c:layout>
        <c:manualLayout>
          <c:xMode val="edge"/>
          <c:yMode val="edge"/>
          <c:x val="0"/>
          <c:y val="0.55786696777281153"/>
          <c:w val="0.68574198826393029"/>
          <c:h val="0.43942072675685612"/>
        </c:manualLayout>
      </c:layout>
      <c:overlay val="1"/>
      <c:txPr>
        <a:bodyPr/>
        <a:lstStyle/>
        <a:p>
          <a:pPr>
            <a:defRPr sz="1400"/>
          </a:pPr>
          <a:endParaRPr lang="cs-CZ"/>
        </a:p>
      </c:txPr>
    </c:legend>
    <c:plotVisOnly val="1"/>
    <c:dispBlanksAs val="gap"/>
    <c:showDLblsOverMax val="0"/>
  </c:chart>
  <c:spPr>
    <a:ln>
      <a:noFill/>
    </a:ln>
  </c:spPr>
  <c:txPr>
    <a:bodyPr/>
    <a:lstStyle/>
    <a:p>
      <a:pPr>
        <a:defRPr sz="1200">
          <a:latin typeface="+mn-lt"/>
        </a:defRPr>
      </a:pPr>
      <a:endParaRPr lang="cs-CZ"/>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224217345613692E-2"/>
          <c:y val="0.18387133456910881"/>
          <c:w val="0.40998495613420005"/>
          <c:h val="0.86238214910986899"/>
        </c:manualLayout>
      </c:layout>
      <c:pieChart>
        <c:varyColors val="1"/>
        <c:ser>
          <c:idx val="0"/>
          <c:order val="0"/>
          <c:dPt>
            <c:idx val="1"/>
            <c:bubble3D val="0"/>
            <c:spPr>
              <a:solidFill>
                <a:srgbClr val="00ADDC"/>
              </a:solidFill>
            </c:spPr>
          </c:dPt>
          <c:dLbls>
            <c:numFmt formatCode="#,##0.0" sourceLinked="0"/>
            <c:spPr>
              <a:noFill/>
              <a:ln>
                <a:noFill/>
              </a:ln>
              <a:effectLst/>
            </c:spPr>
            <c:txPr>
              <a:bodyPr rot="0" vert="horz"/>
              <a:lstStyle/>
              <a:p>
                <a:pPr>
                  <a:defRPr/>
                </a:pPr>
                <a:endParaRPr lang="cs-CZ"/>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'str2.42'!$C$2:$E$2</c:f>
              <c:strCache>
                <c:ptCount val="3"/>
                <c:pt idx="0">
                  <c:v>V České republice</c:v>
                </c:pt>
                <c:pt idx="1">
                  <c:v>V zahraničí</c:v>
                </c:pt>
                <c:pt idx="2">
                  <c:v>Ještě nevím</c:v>
                </c:pt>
              </c:strCache>
            </c:strRef>
          </c:cat>
          <c:val>
            <c:numRef>
              <c:f>'str2.42'!$C$3:$E$3</c:f>
              <c:numCache>
                <c:formatCode>0.0</c:formatCode>
                <c:ptCount val="3"/>
                <c:pt idx="0">
                  <c:v>82.3</c:v>
                </c:pt>
                <c:pt idx="1">
                  <c:v>4.7</c:v>
                </c:pt>
                <c:pt idx="2">
                  <c:v>13</c:v>
                </c:pt>
              </c:numCache>
            </c:numRef>
          </c:val>
        </c:ser>
        <c:dLbls>
          <c:dLblPos val="inEnd"/>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45856380256474233"/>
          <c:y val="0.37122940279212296"/>
          <c:w val="0.43735850843531049"/>
          <c:h val="0.49404376525213667"/>
        </c:manualLayout>
      </c:layout>
      <c:overlay val="0"/>
      <c:txPr>
        <a:bodyPr rot="0" vert="horz"/>
        <a:lstStyle/>
        <a:p>
          <a:pPr>
            <a:defRPr/>
          </a:pPr>
          <a:endParaRPr lang="cs-CZ"/>
        </a:p>
      </c:txPr>
    </c:legend>
    <c:plotVisOnly val="1"/>
    <c:dispBlanksAs val="zero"/>
    <c:showDLblsOverMax val="0"/>
  </c:chart>
  <c:spPr>
    <a:ln>
      <a:noFill/>
    </a:ln>
  </c:spPr>
  <c:txPr>
    <a:bodyPr/>
    <a:lstStyle/>
    <a:p>
      <a:pPr>
        <a:defRPr sz="1400">
          <a:latin typeface="+mn-lt"/>
        </a:defRPr>
      </a:pPr>
      <a:endParaRPr lang="cs-CZ"/>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01109171630502"/>
          <c:y val="2.7941348320859184E-2"/>
          <c:w val="0.6710305425465547"/>
          <c:h val="0.79157761529808779"/>
        </c:manualLayout>
      </c:layout>
      <c:barChart>
        <c:barDir val="bar"/>
        <c:grouping val="stacked"/>
        <c:varyColors val="0"/>
        <c:ser>
          <c:idx val="0"/>
          <c:order val="0"/>
          <c:tx>
            <c:strRef>
              <c:f>mobilita2.46!$O$11</c:f>
              <c:strCache>
                <c:ptCount val="1"/>
                <c:pt idx="0">
                  <c:v>V České republice</c:v>
                </c:pt>
              </c:strCache>
            </c:strRef>
          </c:tx>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mobilita2.46!$P$10:$R$10</c:f>
              <c:strCache>
                <c:ptCount val="3"/>
                <c:pt idx="0">
                  <c:v>Ano, byl/a</c:v>
                </c:pt>
                <c:pt idx="1">
                  <c:v>Ne, ale mám to v plánu</c:v>
                </c:pt>
                <c:pt idx="2">
                  <c:v>Ne, neplánuji se studijního pobytu v zahraničí účastnit</c:v>
                </c:pt>
              </c:strCache>
            </c:strRef>
          </c:cat>
          <c:val>
            <c:numRef>
              <c:f>mobilita2.46!$P$11:$R$11</c:f>
              <c:numCache>
                <c:formatCode>0.0</c:formatCode>
                <c:ptCount val="3"/>
                <c:pt idx="0">
                  <c:v>63.1</c:v>
                </c:pt>
                <c:pt idx="1">
                  <c:v>70.099999999999994</c:v>
                </c:pt>
                <c:pt idx="2">
                  <c:v>92</c:v>
                </c:pt>
              </c:numCache>
            </c:numRef>
          </c:val>
        </c:ser>
        <c:ser>
          <c:idx val="1"/>
          <c:order val="1"/>
          <c:tx>
            <c:strRef>
              <c:f>mobilita2.46!$O$12</c:f>
              <c:strCache>
                <c:ptCount val="1"/>
                <c:pt idx="0">
                  <c:v>V zahraničí</c:v>
                </c:pt>
              </c:strCache>
            </c:strRef>
          </c:tx>
          <c:spPr>
            <a:solidFill>
              <a:srgbClr val="00ADDC"/>
            </a:solidFill>
          </c:spPr>
          <c:invertIfNegative val="0"/>
          <c:dLbls>
            <c:dLbl>
              <c:idx val="2"/>
              <c:layout>
                <c:manualLayout>
                  <c:x val="-1.5818874632803975E-3"/>
                  <c:y val="8.0655234108631804E-2"/>
                </c:manualLayout>
              </c:layout>
              <c:showLegendKey val="0"/>
              <c:showVal val="1"/>
              <c:showCatName val="0"/>
              <c:showSerName val="0"/>
              <c:showPercent val="0"/>
              <c:showBubbleSize val="0"/>
              <c:extLst>
                <c:ext xmlns:c15="http://schemas.microsoft.com/office/drawing/2012/chart" uri="{CE6537A1-D6FC-4f65-9D91-7224C49458BB}">
                  <c15:layout>
                    <c:manualLayout>
                      <c:w val="3.7467066846827463E-2"/>
                      <c:h val="0.12557950466416862"/>
                    </c:manualLayout>
                  </c15:layout>
                </c:ext>
              </c:extLst>
            </c:dLbl>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mobilita2.46!$P$10:$R$10</c:f>
              <c:strCache>
                <c:ptCount val="3"/>
                <c:pt idx="0">
                  <c:v>Ano, byl/a</c:v>
                </c:pt>
                <c:pt idx="1">
                  <c:v>Ne, ale mám to v plánu</c:v>
                </c:pt>
                <c:pt idx="2">
                  <c:v>Ne, neplánuji se studijního pobytu v zahraničí účastnit</c:v>
                </c:pt>
              </c:strCache>
            </c:strRef>
          </c:cat>
          <c:val>
            <c:numRef>
              <c:f>mobilita2.46!$P$12:$R$12</c:f>
              <c:numCache>
                <c:formatCode>0.0</c:formatCode>
                <c:ptCount val="3"/>
                <c:pt idx="0">
                  <c:v>16</c:v>
                </c:pt>
                <c:pt idx="1">
                  <c:v>6.6</c:v>
                </c:pt>
                <c:pt idx="2">
                  <c:v>2.2000000000000002</c:v>
                </c:pt>
              </c:numCache>
            </c:numRef>
          </c:val>
        </c:ser>
        <c:ser>
          <c:idx val="2"/>
          <c:order val="2"/>
          <c:tx>
            <c:strRef>
              <c:f>mobilita2.46!$O$13</c:f>
              <c:strCache>
                <c:ptCount val="1"/>
                <c:pt idx="0">
                  <c:v>Ještě nevím</c:v>
                </c:pt>
              </c:strCache>
            </c:strRef>
          </c:tx>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mobilita2.46!$P$10:$R$10</c:f>
              <c:strCache>
                <c:ptCount val="3"/>
                <c:pt idx="0">
                  <c:v>Ano, byl/a</c:v>
                </c:pt>
                <c:pt idx="1">
                  <c:v>Ne, ale mám to v plánu</c:v>
                </c:pt>
                <c:pt idx="2">
                  <c:v>Ne, neplánuji se studijního pobytu v zahraničí účastnit</c:v>
                </c:pt>
              </c:strCache>
            </c:strRef>
          </c:cat>
          <c:val>
            <c:numRef>
              <c:f>mobilita2.46!$P$13:$R$13</c:f>
              <c:numCache>
                <c:formatCode>0.0</c:formatCode>
                <c:ptCount val="3"/>
                <c:pt idx="0">
                  <c:v>20.900000000000006</c:v>
                </c:pt>
                <c:pt idx="1">
                  <c:v>23.300000000000011</c:v>
                </c:pt>
                <c:pt idx="2">
                  <c:v>5.7999999999999972</c:v>
                </c:pt>
              </c:numCache>
            </c:numRef>
          </c:val>
        </c:ser>
        <c:dLbls>
          <c:showLegendKey val="0"/>
          <c:showVal val="0"/>
          <c:showCatName val="0"/>
          <c:showSerName val="0"/>
          <c:showPercent val="0"/>
          <c:showBubbleSize val="0"/>
        </c:dLbls>
        <c:gapWidth val="30"/>
        <c:overlap val="100"/>
        <c:axId val="222963240"/>
        <c:axId val="222963632"/>
      </c:barChart>
      <c:catAx>
        <c:axId val="222963240"/>
        <c:scaling>
          <c:orientation val="maxMin"/>
        </c:scaling>
        <c:delete val="0"/>
        <c:axPos val="l"/>
        <c:numFmt formatCode="General" sourceLinked="1"/>
        <c:majorTickMark val="none"/>
        <c:minorTickMark val="none"/>
        <c:tickLblPos val="nextTo"/>
        <c:spPr>
          <a:ln>
            <a:solidFill>
              <a:sysClr val="window" lastClr="FFFFFF">
                <a:lumMod val="65000"/>
              </a:sysClr>
            </a:solidFill>
          </a:ln>
        </c:spPr>
        <c:txPr>
          <a:bodyPr rot="-60000000" vert="horz"/>
          <a:lstStyle/>
          <a:p>
            <a:pPr>
              <a:defRPr/>
            </a:pPr>
            <a:endParaRPr lang="cs-CZ"/>
          </a:p>
        </c:txPr>
        <c:crossAx val="222963632"/>
        <c:crosses val="autoZero"/>
        <c:auto val="1"/>
        <c:lblAlgn val="ctr"/>
        <c:lblOffset val="100"/>
        <c:noMultiLvlLbl val="0"/>
      </c:catAx>
      <c:valAx>
        <c:axId val="222963632"/>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2963240"/>
        <c:crosses val="max"/>
        <c:crossBetween val="between"/>
        <c:majorUnit val="20"/>
      </c:valAx>
      <c:spPr>
        <a:solidFill>
          <a:schemeClr val="bg1">
            <a:lumMod val="95000"/>
          </a:schemeClr>
        </a:solidFill>
        <a:ln>
          <a:solidFill>
            <a:sysClr val="window" lastClr="FFFFFF">
              <a:lumMod val="65000"/>
            </a:sysClr>
          </a:solidFill>
        </a:ln>
      </c:spPr>
    </c:plotArea>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555560686878951"/>
          <c:y val="3.3434546171924588E-2"/>
          <c:w val="0.67934179301967423"/>
          <c:h val="0.74724375139382082"/>
        </c:manualLayout>
      </c:layout>
      <c:barChart>
        <c:barDir val="bar"/>
        <c:grouping val="stacked"/>
        <c:varyColors val="0"/>
        <c:ser>
          <c:idx val="0"/>
          <c:order val="0"/>
          <c:tx>
            <c:strRef>
              <c:f>'rod_vzd2.47'!$P$20</c:f>
              <c:strCache>
                <c:ptCount val="1"/>
                <c:pt idx="0">
                  <c:v>V České republice</c:v>
                </c:pt>
              </c:strCache>
            </c:strRef>
          </c:tx>
          <c:invertIfNegative val="0"/>
          <c:dLbls>
            <c:dLbl>
              <c:idx val="0"/>
              <c:layout>
                <c:manualLayout>
                  <c:x val="0"/>
                  <c:y val="6.65004156275977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'rod_vzd2.47'!$N$21:$O$28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matky</c:v>
                  </c:pt>
                  <c:pt idx="4">
                    <c:v>Vzdělání otce</c:v>
                  </c:pt>
                </c:lvl>
              </c:multiLvlStrCache>
            </c:multiLvlStrRef>
          </c:cat>
          <c:val>
            <c:numRef>
              <c:f>'rod_vzd2.47'!$P$21:$P$28</c:f>
              <c:numCache>
                <c:formatCode>0.0</c:formatCode>
                <c:ptCount val="8"/>
                <c:pt idx="0">
                  <c:v>87.8</c:v>
                </c:pt>
                <c:pt idx="1">
                  <c:v>84.6</c:v>
                </c:pt>
                <c:pt idx="2">
                  <c:v>75.7</c:v>
                </c:pt>
                <c:pt idx="3">
                  <c:v>75.5</c:v>
                </c:pt>
                <c:pt idx="4">
                  <c:v>88.4</c:v>
                </c:pt>
                <c:pt idx="5">
                  <c:v>82.1</c:v>
                </c:pt>
                <c:pt idx="6">
                  <c:v>78.099999999999994</c:v>
                </c:pt>
                <c:pt idx="7">
                  <c:v>71.5</c:v>
                </c:pt>
              </c:numCache>
            </c:numRef>
          </c:val>
        </c:ser>
        <c:ser>
          <c:idx val="1"/>
          <c:order val="1"/>
          <c:tx>
            <c:strRef>
              <c:f>'rod_vzd2.47'!$Q$20</c:f>
              <c:strCache>
                <c:ptCount val="1"/>
                <c:pt idx="0">
                  <c:v>V zahraničí</c:v>
                </c:pt>
              </c:strCache>
            </c:strRef>
          </c:tx>
          <c:spPr>
            <a:solidFill>
              <a:srgbClr val="00ADD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'rod_vzd2.47'!$N$21:$O$28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matky</c:v>
                  </c:pt>
                  <c:pt idx="4">
                    <c:v>Vzdělání otce</c:v>
                  </c:pt>
                </c:lvl>
              </c:multiLvlStrCache>
            </c:multiLvlStrRef>
          </c:cat>
          <c:val>
            <c:numRef>
              <c:f>'rod_vzd2.47'!$Q$21:$Q$28</c:f>
              <c:numCache>
                <c:formatCode>0.0</c:formatCode>
                <c:ptCount val="8"/>
                <c:pt idx="0">
                  <c:v>2.2999999999999998</c:v>
                </c:pt>
                <c:pt idx="1">
                  <c:v>4.0999999999999996</c:v>
                </c:pt>
                <c:pt idx="2">
                  <c:v>6.8</c:v>
                </c:pt>
                <c:pt idx="3">
                  <c:v>8.1</c:v>
                </c:pt>
                <c:pt idx="4">
                  <c:v>2.6</c:v>
                </c:pt>
                <c:pt idx="5">
                  <c:v>4.5</c:v>
                </c:pt>
                <c:pt idx="6">
                  <c:v>6.3</c:v>
                </c:pt>
                <c:pt idx="7">
                  <c:v>8.9</c:v>
                </c:pt>
              </c:numCache>
            </c:numRef>
          </c:val>
        </c:ser>
        <c:ser>
          <c:idx val="2"/>
          <c:order val="2"/>
          <c:tx>
            <c:strRef>
              <c:f>'rod_vzd2.47'!$R$20</c:f>
              <c:strCache>
                <c:ptCount val="1"/>
                <c:pt idx="0">
                  <c:v>Ještě nevím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'rod_vzd2.47'!$N$21:$O$28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matky</c:v>
                  </c:pt>
                  <c:pt idx="4">
                    <c:v>Vzdělání otce</c:v>
                  </c:pt>
                </c:lvl>
              </c:multiLvlStrCache>
            </c:multiLvlStrRef>
          </c:cat>
          <c:val>
            <c:numRef>
              <c:f>'rod_vzd2.47'!$R$21:$R$28</c:f>
              <c:numCache>
                <c:formatCode>0.0</c:formatCode>
                <c:ptCount val="8"/>
                <c:pt idx="0">
                  <c:v>9.9000000000000057</c:v>
                </c:pt>
                <c:pt idx="1">
                  <c:v>11.300000000000011</c:v>
                </c:pt>
                <c:pt idx="2">
                  <c:v>17.5</c:v>
                </c:pt>
                <c:pt idx="3">
                  <c:v>16.400000000000006</c:v>
                </c:pt>
                <c:pt idx="4">
                  <c:v>9</c:v>
                </c:pt>
                <c:pt idx="5">
                  <c:v>13.400000000000006</c:v>
                </c:pt>
                <c:pt idx="6">
                  <c:v>15.600000000000009</c:v>
                </c:pt>
                <c:pt idx="7">
                  <c:v>19.599999999999994</c:v>
                </c:pt>
              </c:numCache>
            </c:numRef>
          </c:val>
        </c:ser>
        <c:dLbls>
          <c:showLegendKey val="0"/>
          <c:showVal val="1"/>
          <c:showCatName val="0"/>
          <c:showSerName val="0"/>
          <c:showPercent val="0"/>
          <c:showBubbleSize val="0"/>
        </c:dLbls>
        <c:gapWidth val="30"/>
        <c:overlap val="100"/>
        <c:axId val="222964416"/>
        <c:axId val="222964808"/>
      </c:barChart>
      <c:catAx>
        <c:axId val="222964416"/>
        <c:scaling>
          <c:orientation val="minMax"/>
        </c:scaling>
        <c:delete val="0"/>
        <c:axPos val="l"/>
        <c:numFmt formatCode="General" sourceLinked="0"/>
        <c:majorTickMark val="none"/>
        <c:minorTickMark val="none"/>
        <c:tickLblPos val="nextTo"/>
        <c:crossAx val="222964808"/>
        <c:crosses val="autoZero"/>
        <c:auto val="1"/>
        <c:lblAlgn val="ctr"/>
        <c:lblOffset val="100"/>
        <c:noMultiLvlLbl val="0"/>
      </c:catAx>
      <c:valAx>
        <c:axId val="222964808"/>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22964416"/>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2584767642743665"/>
          <c:y val="0.88401612510669514"/>
          <c:w val="0.73940539250775472"/>
          <c:h val="0.11151724776240149"/>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11304513173754E-2"/>
          <c:y val="3.1512912706668957E-2"/>
          <c:w val="0.28865142120960918"/>
          <c:h val="0.90968932744846531"/>
        </c:manualLayout>
      </c:layout>
      <c:pieChart>
        <c:varyColors val="1"/>
        <c:ser>
          <c:idx val="0"/>
          <c:order val="0"/>
          <c:dPt>
            <c:idx val="0"/>
            <c:bubble3D val="0"/>
            <c:spPr>
              <a:solidFill>
                <a:srgbClr val="1AB39F"/>
              </a:solidFill>
            </c:spPr>
          </c:dPt>
          <c:dPt>
            <c:idx val="1"/>
            <c:bubble3D val="0"/>
            <c:spPr>
              <a:solidFill>
                <a:srgbClr val="7FD13B"/>
              </a:solidFill>
            </c:spPr>
          </c:dPt>
          <c:dPt>
            <c:idx val="2"/>
            <c:bubble3D val="0"/>
            <c:spPr>
              <a:solidFill>
                <a:srgbClr val="7FD13B">
                  <a:lumMod val="60000"/>
                  <a:lumOff val="40000"/>
                </a:srgbClr>
              </a:solidFill>
            </c:spPr>
          </c:dPt>
          <c:dPt>
            <c:idx val="3"/>
            <c:bubble3D val="0"/>
            <c:spPr>
              <a:solidFill>
                <a:srgbClr val="00ADDC"/>
              </a:solidFill>
            </c:spPr>
          </c:dPt>
          <c:dPt>
            <c:idx val="4"/>
            <c:bubble3D val="0"/>
            <c:spPr>
              <a:solidFill>
                <a:srgbClr val="0070C0"/>
              </a:solidFill>
            </c:spPr>
          </c:dPt>
          <c:dPt>
            <c:idx val="5"/>
            <c:bubble3D val="0"/>
            <c:spPr>
              <a:solidFill>
                <a:srgbClr val="738AC8"/>
              </a:solidFill>
            </c:spPr>
          </c:dPt>
          <c:dLbls>
            <c:numFmt formatCode="#,##0.0" sourceLinked="0"/>
            <c:spPr>
              <a:noFill/>
              <a:ln>
                <a:noFill/>
              </a:ln>
              <a:effectLst/>
            </c:spPr>
            <c:txPr>
              <a:bodyPr rot="0" vert="horz"/>
              <a:lstStyle/>
              <a:p>
                <a:pPr>
                  <a:defRPr/>
                </a:pPr>
                <a:endParaRPr lang="cs-CZ"/>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'str2.48'!$C$1:$H$1</c:f>
              <c:strCache>
                <c:ptCount val="6"/>
                <c:pt idx="0">
                  <c:v>Budu pokračovat v placeném zaměstnání, které mám</c:v>
                </c:pt>
                <c:pt idx="1">
                  <c:v>Budu pokračovat ve vlastním podnikání</c:v>
                </c:pt>
                <c:pt idx="2">
                  <c:v>Budu hledat/začnu pracovat v novém placeném zaměstnání</c:v>
                </c:pt>
                <c:pt idx="3">
                  <c:v>Založím si vlastní firmu</c:v>
                </c:pt>
                <c:pt idx="4">
                  <c:v>Budu dělat něco jiného (např. založení rodiny, cestování, apod.)</c:v>
                </c:pt>
                <c:pt idx="5">
                  <c:v>Ještě nevím</c:v>
                </c:pt>
              </c:strCache>
            </c:strRef>
          </c:cat>
          <c:val>
            <c:numRef>
              <c:f>'str2.48'!$C$2:$H$2</c:f>
              <c:numCache>
                <c:formatCode>0.0</c:formatCode>
                <c:ptCount val="6"/>
                <c:pt idx="0">
                  <c:v>29.9</c:v>
                </c:pt>
                <c:pt idx="1">
                  <c:v>3.9</c:v>
                </c:pt>
                <c:pt idx="2">
                  <c:v>53.1</c:v>
                </c:pt>
                <c:pt idx="3">
                  <c:v>1.7</c:v>
                </c:pt>
                <c:pt idx="4" formatCode="###0.0">
                  <c:v>5.5</c:v>
                </c:pt>
                <c:pt idx="5" formatCode="###0.0">
                  <c:v>5.8999999999999915</c:v>
                </c:pt>
              </c:numCache>
            </c:numRef>
          </c:val>
        </c:ser>
        <c:dLbls>
          <c:dLblPos val="inEnd"/>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45174013784793143"/>
          <c:y val="8.9682796187628991E-2"/>
          <c:w val="0.54825986215206857"/>
          <c:h val="0.91031720381237102"/>
        </c:manualLayout>
      </c:layout>
      <c:overlay val="0"/>
      <c:txPr>
        <a:bodyPr rot="0" vert="horz"/>
        <a:lstStyle/>
        <a:p>
          <a:pPr>
            <a:defRPr/>
          </a:pPr>
          <a:endParaRPr lang="cs-CZ"/>
        </a:p>
      </c:txPr>
    </c:legend>
    <c:plotVisOnly val="1"/>
    <c:dispBlanksAs val="zero"/>
    <c:showDLblsOverMax val="0"/>
  </c:chart>
  <c:spPr>
    <a:ln>
      <a:noFill/>
    </a:ln>
  </c:spPr>
  <c:txPr>
    <a:bodyPr/>
    <a:lstStyle/>
    <a:p>
      <a:pPr>
        <a:defRPr sz="1400">
          <a:latin typeface="+mn-lt"/>
        </a:defRPr>
      </a:pPr>
      <a:endParaRPr lang="cs-CZ"/>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64006179998694"/>
          <c:y val="3.2652879126272252E-2"/>
          <c:w val="0.70394203343969053"/>
          <c:h val="0.38246204203117062"/>
        </c:manualLayout>
      </c:layout>
      <c:barChart>
        <c:barDir val="bar"/>
        <c:grouping val="stacked"/>
        <c:varyColors val="0"/>
        <c:ser>
          <c:idx val="0"/>
          <c:order val="0"/>
          <c:tx>
            <c:strRef>
              <c:f>'str2.53'!$G$26</c:f>
              <c:strCache>
                <c:ptCount val="1"/>
                <c:pt idx="0">
                  <c:v>1 = Velmi dobře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'str2.53'!$H$25:$I$25</c:f>
              <c:strCache>
                <c:ptCount val="2"/>
                <c:pt idx="0">
                  <c:v>Národní úroveň</c:v>
                </c:pt>
                <c:pt idx="1">
                  <c:v>Mezinárodní úroveň</c:v>
                </c:pt>
              </c:strCache>
            </c:strRef>
          </c:cat>
          <c:val>
            <c:numRef>
              <c:f>'str2.53'!$H$26:$I$26</c:f>
              <c:numCache>
                <c:formatCode>0.0</c:formatCode>
                <c:ptCount val="2"/>
                <c:pt idx="0">
                  <c:v>29.5</c:v>
                </c:pt>
                <c:pt idx="1">
                  <c:v>10.3</c:v>
                </c:pt>
              </c:numCache>
            </c:numRef>
          </c:val>
        </c:ser>
        <c:ser>
          <c:idx val="2"/>
          <c:order val="1"/>
          <c:tx>
            <c:strRef>
              <c:f>'str2.53'!$G$27</c:f>
              <c:strCache>
                <c:ptCount val="1"/>
                <c:pt idx="0">
                  <c:v>2</c:v>
                </c:pt>
              </c:strCache>
            </c:strRef>
          </c:tx>
          <c:spPr>
            <a:solidFill>
              <a:srgbClr val="00ADDC"/>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'str2.53'!$H$25:$I$25</c:f>
              <c:strCache>
                <c:ptCount val="2"/>
                <c:pt idx="0">
                  <c:v>Národní úroveň</c:v>
                </c:pt>
                <c:pt idx="1">
                  <c:v>Mezinárodní úroveň</c:v>
                </c:pt>
              </c:strCache>
            </c:strRef>
          </c:cat>
          <c:val>
            <c:numRef>
              <c:f>'str2.53'!$H$27:$I$27</c:f>
              <c:numCache>
                <c:formatCode>0.0</c:formatCode>
                <c:ptCount val="2"/>
                <c:pt idx="0">
                  <c:v>35.9</c:v>
                </c:pt>
                <c:pt idx="1">
                  <c:v>21.6</c:v>
                </c:pt>
              </c:numCache>
            </c:numRef>
          </c:val>
        </c:ser>
        <c:ser>
          <c:idx val="3"/>
          <c:order val="2"/>
          <c:tx>
            <c:strRef>
              <c:f>'str2.53'!$G$28</c:f>
              <c:strCache>
                <c:ptCount val="1"/>
                <c:pt idx="0">
                  <c:v>3</c:v>
                </c:pt>
              </c:strCache>
            </c:strRef>
          </c:tx>
          <c:spPr>
            <a:solidFill>
              <a:srgbClr val="738AC8"/>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'str2.53'!$H$25:$I$25</c:f>
              <c:strCache>
                <c:ptCount val="2"/>
                <c:pt idx="0">
                  <c:v>Národní úroveň</c:v>
                </c:pt>
                <c:pt idx="1">
                  <c:v>Mezinárodní úroveň</c:v>
                </c:pt>
              </c:strCache>
            </c:strRef>
          </c:cat>
          <c:val>
            <c:numRef>
              <c:f>'str2.53'!$H$28:$I$28</c:f>
              <c:numCache>
                <c:formatCode>0.0</c:formatCode>
                <c:ptCount val="2"/>
                <c:pt idx="0">
                  <c:v>18.7</c:v>
                </c:pt>
                <c:pt idx="1">
                  <c:v>22</c:v>
                </c:pt>
              </c:numCache>
            </c:numRef>
          </c:val>
        </c:ser>
        <c:ser>
          <c:idx val="4"/>
          <c:order val="3"/>
          <c:tx>
            <c:strRef>
              <c:f>'str2.53'!$G$29</c:f>
              <c:strCache>
                <c:ptCount val="1"/>
                <c:pt idx="0">
                  <c:v>4</c:v>
                </c:pt>
              </c:strCache>
            </c:strRef>
          </c:tx>
          <c:spPr>
            <a:solidFill>
              <a:srgbClr val="FEB80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'str2.53'!$H$25:$I$25</c:f>
              <c:strCache>
                <c:ptCount val="2"/>
                <c:pt idx="0">
                  <c:v>Národní úroveň</c:v>
                </c:pt>
                <c:pt idx="1">
                  <c:v>Mezinárodní úroveň</c:v>
                </c:pt>
              </c:strCache>
            </c:strRef>
          </c:cat>
          <c:val>
            <c:numRef>
              <c:f>'str2.53'!$H$29:$I$29</c:f>
              <c:numCache>
                <c:formatCode>0.0</c:formatCode>
                <c:ptCount val="2"/>
                <c:pt idx="0">
                  <c:v>5.8</c:v>
                </c:pt>
                <c:pt idx="1">
                  <c:v>12.4</c:v>
                </c:pt>
              </c:numCache>
            </c:numRef>
          </c:val>
        </c:ser>
        <c:ser>
          <c:idx val="1"/>
          <c:order val="4"/>
          <c:tx>
            <c:strRef>
              <c:f>'str2.53'!$G$30</c:f>
              <c:strCache>
                <c:ptCount val="1"/>
                <c:pt idx="0">
                  <c:v>5 = Velmi špatně</c:v>
                </c:pt>
              </c:strCache>
            </c:strRef>
          </c:tx>
          <c:spPr>
            <a:solidFill>
              <a:srgbClr val="EA157A"/>
            </a:solidFill>
          </c:spPr>
          <c:invertIfNegative val="0"/>
          <c:dLbls>
            <c:dLbl>
              <c:idx val="0"/>
              <c:layout>
                <c:manualLayout>
                  <c:x val="4.9449334289959476E-3"/>
                  <c:y val="4.139137184193359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217782555789822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'str2.53'!$H$25:$I$25</c:f>
              <c:strCache>
                <c:ptCount val="2"/>
                <c:pt idx="0">
                  <c:v>Národní úroveň</c:v>
                </c:pt>
                <c:pt idx="1">
                  <c:v>Mezinárodní úroveň</c:v>
                </c:pt>
              </c:strCache>
            </c:strRef>
          </c:cat>
          <c:val>
            <c:numRef>
              <c:f>'str2.53'!$H$30:$I$30</c:f>
              <c:numCache>
                <c:formatCode>0.0</c:formatCode>
                <c:ptCount val="2"/>
                <c:pt idx="0">
                  <c:v>2.2000000000000002</c:v>
                </c:pt>
                <c:pt idx="1">
                  <c:v>7.3</c:v>
                </c:pt>
              </c:numCache>
            </c:numRef>
          </c:val>
        </c:ser>
        <c:ser>
          <c:idx val="5"/>
          <c:order val="5"/>
          <c:tx>
            <c:strRef>
              <c:f>'str2.53'!$G$31</c:f>
              <c:strCache>
                <c:ptCount val="1"/>
                <c:pt idx="0">
                  <c:v>Nejsem schopen/schopna ohodnotit</c:v>
                </c:pt>
              </c:strCache>
            </c:strRef>
          </c:tx>
          <c:spPr>
            <a:solidFill>
              <a:srgbClr val="418E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'str2.53'!$H$25:$I$25</c:f>
              <c:strCache>
                <c:ptCount val="2"/>
                <c:pt idx="0">
                  <c:v>Národní úroveň</c:v>
                </c:pt>
                <c:pt idx="1">
                  <c:v>Mezinárodní úroveň</c:v>
                </c:pt>
              </c:strCache>
            </c:strRef>
          </c:cat>
          <c:val>
            <c:numRef>
              <c:f>'str2.53'!$H$31:$I$31</c:f>
              <c:numCache>
                <c:formatCode>0.0</c:formatCode>
                <c:ptCount val="2"/>
                <c:pt idx="0">
                  <c:v>7.8999999999999915</c:v>
                </c:pt>
                <c:pt idx="1">
                  <c:v>26.399999999999991</c:v>
                </c:pt>
              </c:numCache>
            </c:numRef>
          </c:val>
        </c:ser>
        <c:dLbls>
          <c:showLegendKey val="0"/>
          <c:showVal val="0"/>
          <c:showCatName val="0"/>
          <c:showSerName val="0"/>
          <c:showPercent val="0"/>
          <c:showBubbleSize val="0"/>
        </c:dLbls>
        <c:gapWidth val="30"/>
        <c:overlap val="100"/>
        <c:axId val="224193952"/>
        <c:axId val="224194344"/>
      </c:barChart>
      <c:catAx>
        <c:axId val="224193952"/>
        <c:scaling>
          <c:orientation val="maxMin"/>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24194344"/>
        <c:crosses val="autoZero"/>
        <c:auto val="1"/>
        <c:lblAlgn val="ctr"/>
        <c:lblOffset val="100"/>
        <c:noMultiLvlLbl val="0"/>
      </c:catAx>
      <c:valAx>
        <c:axId val="224194344"/>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4193952"/>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54943817249796756"/>
          <c:y val="0.54601629286514131"/>
          <c:w val="0.44819747442392177"/>
          <c:h val="0.45398370713485869"/>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93872398016383"/>
          <c:y val="3.2652879126272252E-2"/>
          <c:w val="0.80137737221116856"/>
          <c:h val="0.67115448010330359"/>
        </c:manualLayout>
      </c:layout>
      <c:barChart>
        <c:barDir val="bar"/>
        <c:grouping val="stacked"/>
        <c:varyColors val="0"/>
        <c:ser>
          <c:idx val="0"/>
          <c:order val="0"/>
          <c:tx>
            <c:strRef>
              <c:f>pohl2.54!$S$5</c:f>
              <c:strCache>
                <c:ptCount val="1"/>
                <c:pt idx="0">
                  <c:v>1 = Velmi dobře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pohl2.54!$S$6:$S$9</c:f>
              <c:numCache>
                <c:formatCode>0.0</c:formatCode>
                <c:ptCount val="4"/>
                <c:pt idx="0">
                  <c:v>24.3</c:v>
                </c:pt>
                <c:pt idx="1">
                  <c:v>36.6</c:v>
                </c:pt>
                <c:pt idx="2">
                  <c:v>8</c:v>
                </c:pt>
                <c:pt idx="3">
                  <c:v>13.5</c:v>
                </c:pt>
              </c:numCache>
            </c:numRef>
          </c:val>
        </c:ser>
        <c:ser>
          <c:idx val="2"/>
          <c:order val="1"/>
          <c:tx>
            <c:strRef>
              <c:f>pohl2.54!$T$5</c:f>
              <c:strCache>
                <c:ptCount val="1"/>
                <c:pt idx="0">
                  <c:v>2</c:v>
                </c:pt>
              </c:strCache>
            </c:strRef>
          </c:tx>
          <c:spPr>
            <a:solidFill>
              <a:srgbClr val="00ADDC"/>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pohl2.54!$T$6:$T$9</c:f>
              <c:numCache>
                <c:formatCode>0.0</c:formatCode>
                <c:ptCount val="4"/>
                <c:pt idx="0">
                  <c:v>35.799999999999997</c:v>
                </c:pt>
                <c:pt idx="1">
                  <c:v>36</c:v>
                </c:pt>
                <c:pt idx="2">
                  <c:v>18.2</c:v>
                </c:pt>
                <c:pt idx="3">
                  <c:v>26.3</c:v>
                </c:pt>
              </c:numCache>
            </c:numRef>
          </c:val>
        </c:ser>
        <c:ser>
          <c:idx val="3"/>
          <c:order val="2"/>
          <c:tx>
            <c:strRef>
              <c:f>pohl2.54!$U$5</c:f>
              <c:strCache>
                <c:ptCount val="1"/>
                <c:pt idx="0">
                  <c:v>3</c:v>
                </c:pt>
              </c:strCache>
            </c:strRef>
          </c:tx>
          <c:spPr>
            <a:solidFill>
              <a:srgbClr val="738AC8"/>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pohl2.54!$U$6:$U$9</c:f>
              <c:numCache>
                <c:formatCode>0.0</c:formatCode>
                <c:ptCount val="4"/>
                <c:pt idx="0">
                  <c:v>21.6</c:v>
                </c:pt>
                <c:pt idx="1">
                  <c:v>14.9</c:v>
                </c:pt>
                <c:pt idx="2">
                  <c:v>21.6</c:v>
                </c:pt>
                <c:pt idx="3">
                  <c:v>22.5</c:v>
                </c:pt>
              </c:numCache>
            </c:numRef>
          </c:val>
        </c:ser>
        <c:ser>
          <c:idx val="4"/>
          <c:order val="3"/>
          <c:tx>
            <c:strRef>
              <c:f>pohl2.54!$V$5</c:f>
              <c:strCache>
                <c:ptCount val="1"/>
                <c:pt idx="0">
                  <c:v>4</c:v>
                </c:pt>
              </c:strCache>
            </c:strRef>
          </c:tx>
          <c:spPr>
            <a:solidFill>
              <a:srgbClr val="FEB80A"/>
            </a:solidFill>
          </c:spPr>
          <c:invertIfNegative val="0"/>
          <c:dLbls>
            <c:dLbl>
              <c:idx val="1"/>
              <c:layout>
                <c:manualLayout>
                  <c:x val="-6.768189509306260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pohl2.54!$V$6:$V$9</c:f>
              <c:numCache>
                <c:formatCode>0.0</c:formatCode>
                <c:ptCount val="4"/>
                <c:pt idx="0">
                  <c:v>6.9</c:v>
                </c:pt>
                <c:pt idx="1">
                  <c:v>4.0999999999999996</c:v>
                </c:pt>
                <c:pt idx="2">
                  <c:v>13.9</c:v>
                </c:pt>
                <c:pt idx="3">
                  <c:v>10.4</c:v>
                </c:pt>
              </c:numCache>
            </c:numRef>
          </c:val>
        </c:ser>
        <c:ser>
          <c:idx val="1"/>
          <c:order val="4"/>
          <c:tx>
            <c:strRef>
              <c:f>pohl2.54!$W$5</c:f>
              <c:strCache>
                <c:ptCount val="1"/>
                <c:pt idx="0">
                  <c:v>5 = Velmi špatně</c:v>
                </c:pt>
              </c:strCache>
            </c:strRef>
          </c:tx>
          <c:spPr>
            <a:solidFill>
              <a:srgbClr val="EA157A"/>
            </a:solidFill>
          </c:spPr>
          <c:invertIfNegative val="0"/>
          <c:dLbls>
            <c:dLbl>
              <c:idx val="1"/>
              <c:layout>
                <c:manualLayout>
                  <c:x val="-1.6033572027350496E-3"/>
                  <c:y val="3.5273858460171066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pohl2.54!$W$6:$W$9</c:f>
              <c:numCache>
                <c:formatCode>0.0</c:formatCode>
                <c:ptCount val="4"/>
                <c:pt idx="0">
                  <c:v>2.7</c:v>
                </c:pt>
                <c:pt idx="1">
                  <c:v>1.6</c:v>
                </c:pt>
                <c:pt idx="2">
                  <c:v>8.4</c:v>
                </c:pt>
                <c:pt idx="3">
                  <c:v>5.7</c:v>
                </c:pt>
              </c:numCache>
            </c:numRef>
          </c:val>
        </c:ser>
        <c:ser>
          <c:idx val="5"/>
          <c:order val="5"/>
          <c:tx>
            <c:strRef>
              <c:f>pohl2.54!$X$5</c:f>
              <c:strCache>
                <c:ptCount val="1"/>
                <c:pt idx="0">
                  <c:v>Nejsem schopen/schopna ohodnotit</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pohl2.54!$Q$6:$R$9</c:f>
              <c:multiLvlStrCache>
                <c:ptCount val="4"/>
                <c:lvl>
                  <c:pt idx="0">
                    <c:v>Žena</c:v>
                  </c:pt>
                  <c:pt idx="1">
                    <c:v>Muž</c:v>
                  </c:pt>
                  <c:pt idx="2">
                    <c:v>Žena</c:v>
                  </c:pt>
                  <c:pt idx="3">
                    <c:v>Muž</c:v>
                  </c:pt>
                </c:lvl>
                <c:lvl>
                  <c:pt idx="0">
                    <c:v>Národní úroveň</c:v>
                  </c:pt>
                  <c:pt idx="2">
                    <c:v>Mezinárodní úroveň</c:v>
                  </c:pt>
                </c:lvl>
              </c:multiLvlStrCache>
            </c:multiLvlStrRef>
          </c:cat>
          <c:val>
            <c:numRef>
              <c:f>pohl2.54!$X$6:$X$9</c:f>
              <c:numCache>
                <c:formatCode>0.0</c:formatCode>
                <c:ptCount val="4"/>
                <c:pt idx="0">
                  <c:v>8.7000000000000028</c:v>
                </c:pt>
                <c:pt idx="1">
                  <c:v>6.8000000000000114</c:v>
                </c:pt>
                <c:pt idx="2">
                  <c:v>29.900000000000006</c:v>
                </c:pt>
                <c:pt idx="3">
                  <c:v>21.599999999999994</c:v>
                </c:pt>
              </c:numCache>
            </c:numRef>
          </c:val>
        </c:ser>
        <c:dLbls>
          <c:showLegendKey val="0"/>
          <c:showVal val="0"/>
          <c:showCatName val="0"/>
          <c:showSerName val="0"/>
          <c:showPercent val="0"/>
          <c:showBubbleSize val="0"/>
        </c:dLbls>
        <c:gapWidth val="30"/>
        <c:overlap val="100"/>
        <c:axId val="224195520"/>
        <c:axId val="224195912"/>
      </c:barChart>
      <c:catAx>
        <c:axId val="224195520"/>
        <c:scaling>
          <c:orientation val="maxMin"/>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24195912"/>
        <c:crosses val="autoZero"/>
        <c:auto val="1"/>
        <c:lblAlgn val="ctr"/>
        <c:lblOffset val="100"/>
        <c:noMultiLvlLbl val="0"/>
      </c:catAx>
      <c:valAx>
        <c:axId val="224195912"/>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4195520"/>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4.329064447384634E-2"/>
          <c:y val="0.8021818158638111"/>
          <c:w val="0.93550451464988738"/>
          <c:h val="0.12306238185255199"/>
        </c:manualLayout>
      </c:layout>
      <c:overlay val="0"/>
      <c:txPr>
        <a:bodyPr rot="0" vert="horz"/>
        <a:lstStyle/>
        <a:p>
          <a:pPr>
            <a:defRPr/>
          </a:pPr>
          <a:endParaRPr lang="cs-CZ"/>
        </a:p>
      </c:txPr>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49001598935726"/>
          <c:y val="3.2652879126272252E-2"/>
          <c:w val="0.67590549170525061"/>
          <c:h val="0.75875404207183861"/>
        </c:manualLayout>
      </c:layout>
      <c:barChart>
        <c:barDir val="bar"/>
        <c:grouping val="stacked"/>
        <c:varyColors val="0"/>
        <c:ser>
          <c:idx val="0"/>
          <c:order val="0"/>
          <c:tx>
            <c:strRef>
              <c:f>obor_nar2.56!$C$19</c:f>
              <c:strCache>
                <c:ptCount val="1"/>
                <c:pt idx="0">
                  <c:v>1 = Velmi dobře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obor_nar2.56!$C$20:$C$28</c:f>
              <c:numCache>
                <c:formatCode>0.0</c:formatCode>
                <c:ptCount val="9"/>
                <c:pt idx="0">
                  <c:v>6.5</c:v>
                </c:pt>
                <c:pt idx="1">
                  <c:v>14.2</c:v>
                </c:pt>
                <c:pt idx="2">
                  <c:v>14.9</c:v>
                </c:pt>
                <c:pt idx="3">
                  <c:v>23.4</c:v>
                </c:pt>
                <c:pt idx="4">
                  <c:v>23.7</c:v>
                </c:pt>
                <c:pt idx="5">
                  <c:v>30.5</c:v>
                </c:pt>
                <c:pt idx="6">
                  <c:v>36.1</c:v>
                </c:pt>
                <c:pt idx="7">
                  <c:v>37.4</c:v>
                </c:pt>
                <c:pt idx="8">
                  <c:v>60.4</c:v>
                </c:pt>
              </c:numCache>
            </c:numRef>
          </c:val>
        </c:ser>
        <c:ser>
          <c:idx val="2"/>
          <c:order val="1"/>
          <c:tx>
            <c:strRef>
              <c:f>obor_nar2.56!$D$19</c:f>
              <c:strCache>
                <c:ptCount val="1"/>
                <c:pt idx="0">
                  <c:v>2</c:v>
                </c:pt>
              </c:strCache>
            </c:strRef>
          </c:tx>
          <c:spPr>
            <a:solidFill>
              <a:srgbClr val="00ADDC"/>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obor_nar2.56!$D$20:$D$28</c:f>
              <c:numCache>
                <c:formatCode>0.0</c:formatCode>
                <c:ptCount val="9"/>
                <c:pt idx="0">
                  <c:v>26.2</c:v>
                </c:pt>
                <c:pt idx="1">
                  <c:v>28.6</c:v>
                </c:pt>
                <c:pt idx="2">
                  <c:v>34.200000000000003</c:v>
                </c:pt>
                <c:pt idx="3">
                  <c:v>43.1</c:v>
                </c:pt>
                <c:pt idx="4">
                  <c:v>37</c:v>
                </c:pt>
                <c:pt idx="5">
                  <c:v>35.4</c:v>
                </c:pt>
                <c:pt idx="6">
                  <c:v>43.6</c:v>
                </c:pt>
                <c:pt idx="7">
                  <c:v>36</c:v>
                </c:pt>
                <c:pt idx="8">
                  <c:v>26.1</c:v>
                </c:pt>
              </c:numCache>
            </c:numRef>
          </c:val>
        </c:ser>
        <c:ser>
          <c:idx val="3"/>
          <c:order val="2"/>
          <c:tx>
            <c:strRef>
              <c:f>obor_nar2.56!$E$19</c:f>
              <c:strCache>
                <c:ptCount val="1"/>
                <c:pt idx="0">
                  <c:v>3</c:v>
                </c:pt>
              </c:strCache>
            </c:strRef>
          </c:tx>
          <c:spPr>
            <a:solidFill>
              <a:srgbClr val="738AC8"/>
            </a:solidFill>
          </c:spPr>
          <c:invertIfNegative val="0"/>
          <c:dLbls>
            <c:dLbl>
              <c:idx val="8"/>
              <c:layout>
                <c:manualLayout>
                  <c:x val="-1.6545204886958469E-2"/>
                  <c:y val="0"/>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obor_nar2.56!$E$20:$E$28</c:f>
              <c:numCache>
                <c:formatCode>0.0</c:formatCode>
                <c:ptCount val="9"/>
                <c:pt idx="0">
                  <c:v>29.2</c:v>
                </c:pt>
                <c:pt idx="1">
                  <c:v>25.4</c:v>
                </c:pt>
                <c:pt idx="2">
                  <c:v>26.1</c:v>
                </c:pt>
                <c:pt idx="3">
                  <c:v>21.6</c:v>
                </c:pt>
                <c:pt idx="4">
                  <c:v>21.4</c:v>
                </c:pt>
                <c:pt idx="5">
                  <c:v>15.4</c:v>
                </c:pt>
                <c:pt idx="6">
                  <c:v>12.9</c:v>
                </c:pt>
                <c:pt idx="7">
                  <c:v>14.1</c:v>
                </c:pt>
                <c:pt idx="8">
                  <c:v>7.9</c:v>
                </c:pt>
              </c:numCache>
            </c:numRef>
          </c:val>
        </c:ser>
        <c:ser>
          <c:idx val="4"/>
          <c:order val="3"/>
          <c:tx>
            <c:strRef>
              <c:f>obor_nar2.56!$F$19</c:f>
              <c:strCache>
                <c:ptCount val="1"/>
                <c:pt idx="0">
                  <c:v>4</c:v>
                </c:pt>
              </c:strCache>
            </c:strRef>
          </c:tx>
          <c:spPr>
            <a:solidFill>
              <a:srgbClr val="FEB80A"/>
            </a:solidFill>
          </c:spPr>
          <c:invertIfNegative val="0"/>
          <c:dLbls>
            <c:dLbl>
              <c:idx val="3"/>
              <c:layout>
                <c:manualLayout>
                  <c:x val="-7.3534243942037928E-3"/>
                  <c:y val="0"/>
                </c:manualLayout>
              </c:layou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6.2497014128060245E-3"/>
                  <c:y val="0"/>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obor_nar2.56!$F$20:$F$28</c:f>
              <c:numCache>
                <c:formatCode>0.0</c:formatCode>
                <c:ptCount val="9"/>
                <c:pt idx="0">
                  <c:v>16.600000000000001</c:v>
                </c:pt>
                <c:pt idx="1">
                  <c:v>14.4</c:v>
                </c:pt>
                <c:pt idx="2">
                  <c:v>11.5</c:v>
                </c:pt>
                <c:pt idx="3">
                  <c:v>3.3</c:v>
                </c:pt>
                <c:pt idx="4">
                  <c:v>6.6</c:v>
                </c:pt>
                <c:pt idx="5">
                  <c:v>6.9</c:v>
                </c:pt>
                <c:pt idx="6">
                  <c:v>2.9</c:v>
                </c:pt>
                <c:pt idx="7">
                  <c:v>3.3</c:v>
                </c:pt>
                <c:pt idx="8">
                  <c:v>1.8</c:v>
                </c:pt>
              </c:numCache>
            </c:numRef>
          </c:val>
        </c:ser>
        <c:ser>
          <c:idx val="1"/>
          <c:order val="4"/>
          <c:tx>
            <c:strRef>
              <c:f>obor_nar2.56!$G$19</c:f>
              <c:strCache>
                <c:ptCount val="1"/>
                <c:pt idx="0">
                  <c:v>5 = Velmi špatně</c:v>
                </c:pt>
              </c:strCache>
            </c:strRef>
          </c:tx>
          <c:spPr>
            <a:solidFill>
              <a:srgbClr val="EA157A"/>
            </a:solidFill>
          </c:spPr>
          <c:invertIfNegative val="0"/>
          <c:dLbls>
            <c:dLbl>
              <c:idx val="3"/>
              <c:delete val="1"/>
              <c:extLst>
                <c:ext xmlns:c15="http://schemas.microsoft.com/office/drawing/2012/chart" uri="{CE6537A1-D6FC-4f65-9D91-7224C49458BB}"/>
              </c:extLst>
            </c:dLbl>
            <c:dLbl>
              <c:idx val="4"/>
              <c:layout>
                <c:manualLayout>
                  <c:x val="0"/>
                  <c:y val="-1.824509920353677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3.2067144054700992E-3"/>
                  <c:y val="-2.128594907079290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obor_nar2.56!$G$20:$G$28</c:f>
              <c:numCache>
                <c:formatCode>0.0</c:formatCode>
                <c:ptCount val="9"/>
                <c:pt idx="0">
                  <c:v>9</c:v>
                </c:pt>
                <c:pt idx="1">
                  <c:v>5.9</c:v>
                </c:pt>
                <c:pt idx="2">
                  <c:v>4.0999999999999996</c:v>
                </c:pt>
                <c:pt idx="3">
                  <c:v>1.2</c:v>
                </c:pt>
                <c:pt idx="4">
                  <c:v>3</c:v>
                </c:pt>
                <c:pt idx="5">
                  <c:v>2.2999999999999998</c:v>
                </c:pt>
                <c:pt idx="6">
                  <c:v>0.1</c:v>
                </c:pt>
                <c:pt idx="7">
                  <c:v>1.5</c:v>
                </c:pt>
                <c:pt idx="8">
                  <c:v>1</c:v>
                </c:pt>
              </c:numCache>
            </c:numRef>
          </c:val>
        </c:ser>
        <c:ser>
          <c:idx val="5"/>
          <c:order val="5"/>
          <c:tx>
            <c:strRef>
              <c:f>obor_nar2.56!$H$19</c:f>
              <c:strCache>
                <c:ptCount val="1"/>
                <c:pt idx="0">
                  <c:v>Nejsem schopen/schopna ohodnotit</c:v>
                </c:pt>
              </c:strCache>
            </c:strRef>
          </c:tx>
          <c:spPr>
            <a:solidFill>
              <a:srgbClr val="418E96"/>
            </a:solidFill>
          </c:spPr>
          <c:invertIfNegative val="0"/>
          <c:dLbls>
            <c:dLbl>
              <c:idx val="3"/>
              <c:layout>
                <c:manualLayout>
                  <c:x val="7.3534243942037928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1030136591305651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obor_nar2.56!$B$20:$B$28</c:f>
              <c:strCache>
                <c:ptCount val="9"/>
                <c:pt idx="0">
                  <c:v>Umělecké</c:v>
                </c:pt>
                <c:pt idx="1">
                  <c:v>Zemědělsko-lesnické a veterinární</c:v>
                </c:pt>
                <c:pt idx="2">
                  <c:v>Ostatní humanitní a společensko-vědní</c:v>
                </c:pt>
                <c:pt idx="3">
                  <c:v>Ekonomické</c:v>
                </c:pt>
                <c:pt idx="4">
                  <c:v>Pedagogické</c:v>
                </c:pt>
                <c:pt idx="5">
                  <c:v>Přírodovědné</c:v>
                </c:pt>
                <c:pt idx="6">
                  <c:v>Právnické</c:v>
                </c:pt>
                <c:pt idx="7">
                  <c:v>Technické</c:v>
                </c:pt>
                <c:pt idx="8">
                  <c:v>Zdravotnické, lékařské a farmaceutické</c:v>
                </c:pt>
              </c:strCache>
            </c:strRef>
          </c:cat>
          <c:val>
            <c:numRef>
              <c:f>obor_nar2.56!$H$20:$H$28</c:f>
              <c:numCache>
                <c:formatCode>0.0</c:formatCode>
                <c:ptCount val="9"/>
                <c:pt idx="0">
                  <c:v>12.5</c:v>
                </c:pt>
                <c:pt idx="1">
                  <c:v>11.5</c:v>
                </c:pt>
                <c:pt idx="2">
                  <c:v>9.2000000000000028</c:v>
                </c:pt>
                <c:pt idx="3">
                  <c:v>7.4000000000000057</c:v>
                </c:pt>
                <c:pt idx="4">
                  <c:v>8.3000000000000114</c:v>
                </c:pt>
                <c:pt idx="5">
                  <c:v>9.4999999999999858</c:v>
                </c:pt>
                <c:pt idx="6">
                  <c:v>4.3999999999999915</c:v>
                </c:pt>
                <c:pt idx="7">
                  <c:v>7.7000000000000028</c:v>
                </c:pt>
                <c:pt idx="8">
                  <c:v>2.7999999999999972</c:v>
                </c:pt>
              </c:numCache>
            </c:numRef>
          </c:val>
        </c:ser>
        <c:dLbls>
          <c:showLegendKey val="0"/>
          <c:showVal val="0"/>
          <c:showCatName val="0"/>
          <c:showSerName val="0"/>
          <c:showPercent val="0"/>
          <c:showBubbleSize val="0"/>
        </c:dLbls>
        <c:gapWidth val="30"/>
        <c:overlap val="100"/>
        <c:axId val="224196696"/>
        <c:axId val="224197088"/>
      </c:barChart>
      <c:catAx>
        <c:axId val="224196696"/>
        <c:scaling>
          <c:orientation val="minMax"/>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24197088"/>
        <c:crosses val="autoZero"/>
        <c:auto val="1"/>
        <c:lblAlgn val="ctr"/>
        <c:lblOffset val="100"/>
        <c:noMultiLvlLbl val="0"/>
      </c:catAx>
      <c:valAx>
        <c:axId val="224197088"/>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24196696"/>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88733523923928947"/>
          <c:w val="0.98646678146872568"/>
          <c:h val="0.10908797224883834"/>
        </c:manualLayout>
      </c:layout>
      <c:overlay val="0"/>
      <c:txPr>
        <a:bodyPr rot="0" vert="horz"/>
        <a:lstStyle/>
        <a:p>
          <a:pPr>
            <a:defRPr/>
          </a:pPr>
          <a:endParaRPr lang="cs-CZ"/>
        </a:p>
      </c:txPr>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829890772897"/>
          <c:y val="3.2652879126272252E-2"/>
          <c:w val="0.58477486485485597"/>
          <c:h val="0.78754724547899435"/>
        </c:manualLayout>
      </c:layout>
      <c:barChart>
        <c:barDir val="bar"/>
        <c:grouping val="stacked"/>
        <c:varyColors val="0"/>
        <c:ser>
          <c:idx val="0"/>
          <c:order val="0"/>
          <c:tx>
            <c:strRef>
              <c:f>obor_mez2.57!$C$19</c:f>
              <c:strCache>
                <c:ptCount val="1"/>
                <c:pt idx="0">
                  <c:v>1 = Velmi dobře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obor_mez2.57!$C$20:$C$28</c:f>
              <c:numCache>
                <c:formatCode>0.0</c:formatCode>
                <c:ptCount val="9"/>
                <c:pt idx="0">
                  <c:v>3.1</c:v>
                </c:pt>
                <c:pt idx="1">
                  <c:v>4.3</c:v>
                </c:pt>
                <c:pt idx="2">
                  <c:v>5.2</c:v>
                </c:pt>
                <c:pt idx="3">
                  <c:v>5.3</c:v>
                </c:pt>
                <c:pt idx="4">
                  <c:v>6.1</c:v>
                </c:pt>
                <c:pt idx="5">
                  <c:v>7.6</c:v>
                </c:pt>
                <c:pt idx="6" formatCode="General">
                  <c:v>13.1</c:v>
                </c:pt>
                <c:pt idx="7">
                  <c:v>15.1</c:v>
                </c:pt>
                <c:pt idx="8">
                  <c:v>29.9</c:v>
                </c:pt>
              </c:numCache>
            </c:numRef>
          </c:val>
        </c:ser>
        <c:ser>
          <c:idx val="2"/>
          <c:order val="1"/>
          <c:tx>
            <c:strRef>
              <c:f>obor_mez2.57!$D$19</c:f>
              <c:strCache>
                <c:ptCount val="1"/>
                <c:pt idx="0">
                  <c:v>2</c:v>
                </c:pt>
              </c:strCache>
            </c:strRef>
          </c:tx>
          <c:spPr>
            <a:solidFill>
              <a:srgbClr val="00ADDC"/>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obor_mez2.57!$D$20:$D$28</c:f>
              <c:numCache>
                <c:formatCode>0.0</c:formatCode>
                <c:ptCount val="9"/>
                <c:pt idx="0">
                  <c:v>12.2</c:v>
                </c:pt>
                <c:pt idx="1">
                  <c:v>15.5</c:v>
                </c:pt>
                <c:pt idx="2">
                  <c:v>12.6</c:v>
                </c:pt>
                <c:pt idx="3">
                  <c:v>13</c:v>
                </c:pt>
                <c:pt idx="4">
                  <c:v>20.100000000000001</c:v>
                </c:pt>
                <c:pt idx="5">
                  <c:v>20.8</c:v>
                </c:pt>
                <c:pt idx="6" formatCode="General">
                  <c:v>27</c:v>
                </c:pt>
                <c:pt idx="7">
                  <c:v>28.4</c:v>
                </c:pt>
                <c:pt idx="8">
                  <c:v>32.299999999999997</c:v>
                </c:pt>
              </c:numCache>
            </c:numRef>
          </c:val>
        </c:ser>
        <c:ser>
          <c:idx val="3"/>
          <c:order val="2"/>
          <c:tx>
            <c:strRef>
              <c:f>obor_mez2.57!$E$19</c:f>
              <c:strCache>
                <c:ptCount val="1"/>
                <c:pt idx="0">
                  <c:v>3</c:v>
                </c:pt>
              </c:strCache>
            </c:strRef>
          </c:tx>
          <c:spPr>
            <a:solidFill>
              <a:srgbClr val="738AC8"/>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obor_mez2.57!$E$20:$E$28</c:f>
              <c:numCache>
                <c:formatCode>0.0</c:formatCode>
                <c:ptCount val="9"/>
                <c:pt idx="0">
                  <c:v>19.5</c:v>
                </c:pt>
                <c:pt idx="1">
                  <c:v>27.2</c:v>
                </c:pt>
                <c:pt idx="2">
                  <c:v>22.7</c:v>
                </c:pt>
                <c:pt idx="3">
                  <c:v>23.3</c:v>
                </c:pt>
                <c:pt idx="4">
                  <c:v>27.1</c:v>
                </c:pt>
                <c:pt idx="5">
                  <c:v>23.5</c:v>
                </c:pt>
                <c:pt idx="6" formatCode="General">
                  <c:v>21.7</c:v>
                </c:pt>
                <c:pt idx="7">
                  <c:v>17.600000000000001</c:v>
                </c:pt>
                <c:pt idx="8">
                  <c:v>14.3</c:v>
                </c:pt>
              </c:numCache>
            </c:numRef>
          </c:val>
        </c:ser>
        <c:ser>
          <c:idx val="4"/>
          <c:order val="3"/>
          <c:tx>
            <c:strRef>
              <c:f>obor_mez2.57!$F$19</c:f>
              <c:strCache>
                <c:ptCount val="1"/>
                <c:pt idx="0">
                  <c:v>4</c:v>
                </c:pt>
              </c:strCache>
            </c:strRef>
          </c:tx>
          <c:spPr>
            <a:solidFill>
              <a:srgbClr val="FEB80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obor_mez2.57!$F$20:$F$28</c:f>
              <c:numCache>
                <c:formatCode>0.0</c:formatCode>
                <c:ptCount val="9"/>
                <c:pt idx="0">
                  <c:v>15.6</c:v>
                </c:pt>
                <c:pt idx="1">
                  <c:v>17.5</c:v>
                </c:pt>
                <c:pt idx="2">
                  <c:v>17</c:v>
                </c:pt>
                <c:pt idx="3">
                  <c:v>12.5</c:v>
                </c:pt>
                <c:pt idx="4">
                  <c:v>16.2</c:v>
                </c:pt>
                <c:pt idx="5">
                  <c:v>13.8</c:v>
                </c:pt>
                <c:pt idx="6" formatCode="General">
                  <c:v>9.8000000000000007</c:v>
                </c:pt>
                <c:pt idx="7">
                  <c:v>8.6999999999999993</c:v>
                </c:pt>
                <c:pt idx="8">
                  <c:v>5</c:v>
                </c:pt>
              </c:numCache>
            </c:numRef>
          </c:val>
        </c:ser>
        <c:ser>
          <c:idx val="1"/>
          <c:order val="4"/>
          <c:tx>
            <c:strRef>
              <c:f>obor_mez2.57!$G$19</c:f>
              <c:strCache>
                <c:ptCount val="1"/>
                <c:pt idx="0">
                  <c:v>5 = Velmi špatně</c:v>
                </c:pt>
              </c:strCache>
            </c:strRef>
          </c:tx>
          <c:spPr>
            <a:solidFill>
              <a:srgbClr val="EA157A"/>
            </a:solidFill>
          </c:spPr>
          <c:invertIfNegative val="0"/>
          <c:dLbls>
            <c:dLbl>
              <c:idx val="8"/>
              <c:layout>
                <c:manualLayout>
                  <c:x val="1.5889125432508335E-3"/>
                  <c:y val="-2.519561318583649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obor_mez2.57!$G$20:$G$28</c:f>
              <c:numCache>
                <c:formatCode>0.0</c:formatCode>
                <c:ptCount val="9"/>
                <c:pt idx="0">
                  <c:v>13.6</c:v>
                </c:pt>
                <c:pt idx="1">
                  <c:v>7.3</c:v>
                </c:pt>
                <c:pt idx="2">
                  <c:v>8.8000000000000007</c:v>
                </c:pt>
                <c:pt idx="3">
                  <c:v>13.3</c:v>
                </c:pt>
                <c:pt idx="4">
                  <c:v>6.1</c:v>
                </c:pt>
                <c:pt idx="5">
                  <c:v>8.3000000000000007</c:v>
                </c:pt>
                <c:pt idx="6" formatCode="General">
                  <c:v>4.8</c:v>
                </c:pt>
                <c:pt idx="7">
                  <c:v>6.1</c:v>
                </c:pt>
                <c:pt idx="8">
                  <c:v>2.6</c:v>
                </c:pt>
              </c:numCache>
            </c:numRef>
          </c:val>
        </c:ser>
        <c:ser>
          <c:idx val="5"/>
          <c:order val="5"/>
          <c:tx>
            <c:strRef>
              <c:f>obor_mez2.57!$H$19</c:f>
              <c:strCache>
                <c:ptCount val="1"/>
                <c:pt idx="0">
                  <c:v>Nejsem schopen/schopna ohodnotit</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obor_mez2.57!$B$20:$B$28</c:f>
              <c:strCache>
                <c:ptCount val="9"/>
                <c:pt idx="0">
                  <c:v>Pedagogické</c:v>
                </c:pt>
                <c:pt idx="1">
                  <c:v>Právnické</c:v>
                </c:pt>
                <c:pt idx="2">
                  <c:v>Umělecké</c:v>
                </c:pt>
                <c:pt idx="3">
                  <c:v>Zemědělsko-lesnické a veterinární</c:v>
                </c:pt>
                <c:pt idx="4">
                  <c:v>Ekonomické</c:v>
                </c:pt>
                <c:pt idx="5">
                  <c:v>Ostatní humanitní a společensko-vědní</c:v>
                </c:pt>
                <c:pt idx="6">
                  <c:v>Technické</c:v>
                </c:pt>
                <c:pt idx="7">
                  <c:v>Přírodovědné</c:v>
                </c:pt>
                <c:pt idx="8">
                  <c:v>Zdravotnické, lékařské a farmaceutické</c:v>
                </c:pt>
              </c:strCache>
            </c:strRef>
          </c:cat>
          <c:val>
            <c:numRef>
              <c:f>obor_mez2.57!$H$20:$H$28</c:f>
              <c:numCache>
                <c:formatCode>0.0</c:formatCode>
                <c:ptCount val="9"/>
                <c:pt idx="0">
                  <c:v>36</c:v>
                </c:pt>
                <c:pt idx="1">
                  <c:v>28.200000000000003</c:v>
                </c:pt>
                <c:pt idx="2">
                  <c:v>33.700000000000003</c:v>
                </c:pt>
                <c:pt idx="3">
                  <c:v>32.599999999999994</c:v>
                </c:pt>
                <c:pt idx="4">
                  <c:v>24.400000000000006</c:v>
                </c:pt>
                <c:pt idx="5">
                  <c:v>26</c:v>
                </c:pt>
                <c:pt idx="6" formatCode="General">
                  <c:v>23.600000000000009</c:v>
                </c:pt>
                <c:pt idx="7">
                  <c:v>24.100000000000009</c:v>
                </c:pt>
                <c:pt idx="8">
                  <c:v>15.900000000000006</c:v>
                </c:pt>
              </c:numCache>
            </c:numRef>
          </c:val>
        </c:ser>
        <c:dLbls>
          <c:showLegendKey val="0"/>
          <c:showVal val="0"/>
          <c:showCatName val="0"/>
          <c:showSerName val="0"/>
          <c:showPercent val="0"/>
          <c:showBubbleSize val="0"/>
        </c:dLbls>
        <c:gapWidth val="30"/>
        <c:overlap val="100"/>
        <c:axId val="242790904"/>
        <c:axId val="242791296"/>
      </c:barChart>
      <c:catAx>
        <c:axId val="242790904"/>
        <c:scaling>
          <c:orientation val="minMax"/>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42791296"/>
        <c:crosses val="autoZero"/>
        <c:auto val="1"/>
        <c:lblAlgn val="ctr"/>
        <c:lblOffset val="100"/>
        <c:noMultiLvlLbl val="0"/>
      </c:catAx>
      <c:valAx>
        <c:axId val="242791296"/>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42790904"/>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8.8927806820263324E-3"/>
          <c:y val="0.91039607103019582"/>
          <c:w val="0.99110721931797363"/>
          <c:h val="8.9603928969804209E-2"/>
        </c:manualLayout>
      </c:layout>
      <c:overlay val="0"/>
      <c:txPr>
        <a:bodyPr rot="0" vert="horz"/>
        <a:lstStyle/>
        <a:p>
          <a:pPr>
            <a:defRPr/>
          </a:pPr>
          <a:endParaRPr lang="cs-CZ"/>
        </a:p>
      </c:txPr>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29890094516247"/>
          <c:y val="3.2652879126272252E-2"/>
          <c:w val="0.63052304887934263"/>
          <c:h val="0.78185498221478211"/>
        </c:manualLayout>
      </c:layout>
      <c:barChart>
        <c:barDir val="bar"/>
        <c:grouping val="stacked"/>
        <c:varyColors val="0"/>
        <c:ser>
          <c:idx val="0"/>
          <c:order val="0"/>
          <c:tx>
            <c:strRef>
              <c:f>'rod_vzd_otec2.61'!$V$20</c:f>
              <c:strCache>
                <c:ptCount val="1"/>
                <c:pt idx="0">
                  <c:v>1 = Velmi dobře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'rod_vzd_otec2.61'!$V$21:$V$28</c:f>
              <c:numCache>
                <c:formatCode>0.0</c:formatCode>
                <c:ptCount val="8"/>
                <c:pt idx="0">
                  <c:v>8</c:v>
                </c:pt>
                <c:pt idx="1">
                  <c:v>9.5</c:v>
                </c:pt>
                <c:pt idx="2">
                  <c:v>13</c:v>
                </c:pt>
                <c:pt idx="3">
                  <c:v>14.2</c:v>
                </c:pt>
                <c:pt idx="4">
                  <c:v>25.9</c:v>
                </c:pt>
                <c:pt idx="5">
                  <c:v>30.1</c:v>
                </c:pt>
                <c:pt idx="6">
                  <c:v>32.200000000000003</c:v>
                </c:pt>
                <c:pt idx="7">
                  <c:v>33.799999999999997</c:v>
                </c:pt>
              </c:numCache>
            </c:numRef>
          </c:val>
        </c:ser>
        <c:ser>
          <c:idx val="2"/>
          <c:order val="1"/>
          <c:tx>
            <c:strRef>
              <c:f>'rod_vzd_otec2.61'!$W$20</c:f>
              <c:strCache>
                <c:ptCount val="1"/>
                <c:pt idx="0">
                  <c:v>2</c:v>
                </c:pt>
              </c:strCache>
            </c:strRef>
          </c:tx>
          <c:spPr>
            <a:solidFill>
              <a:srgbClr val="00ADDC"/>
            </a:solidFill>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'rod_vzd_otec2.61'!$W$21:$W$28</c:f>
              <c:numCache>
                <c:formatCode>0.0</c:formatCode>
                <c:ptCount val="8"/>
                <c:pt idx="0">
                  <c:v>16.8</c:v>
                </c:pt>
                <c:pt idx="1">
                  <c:v>23.1</c:v>
                </c:pt>
                <c:pt idx="2">
                  <c:v>24.7</c:v>
                </c:pt>
                <c:pt idx="3">
                  <c:v>24</c:v>
                </c:pt>
                <c:pt idx="4">
                  <c:v>35.5</c:v>
                </c:pt>
                <c:pt idx="5">
                  <c:v>36.4</c:v>
                </c:pt>
                <c:pt idx="6">
                  <c:v>36.299999999999997</c:v>
                </c:pt>
                <c:pt idx="7">
                  <c:v>34.4</c:v>
                </c:pt>
              </c:numCache>
            </c:numRef>
          </c:val>
        </c:ser>
        <c:ser>
          <c:idx val="3"/>
          <c:order val="2"/>
          <c:tx>
            <c:strRef>
              <c:f>'rod_vzd_otec2.61'!$X$20</c:f>
              <c:strCache>
                <c:ptCount val="1"/>
                <c:pt idx="0">
                  <c:v>3</c:v>
                </c:pt>
              </c:strCache>
            </c:strRef>
          </c:tx>
          <c:spPr>
            <a:solidFill>
              <a:srgbClr val="738AC8"/>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'rod_vzd_otec2.61'!$X$21:$X$28</c:f>
              <c:numCache>
                <c:formatCode>0.0</c:formatCode>
                <c:ptCount val="8"/>
                <c:pt idx="0">
                  <c:v>22.6</c:v>
                </c:pt>
                <c:pt idx="1">
                  <c:v>21.7</c:v>
                </c:pt>
                <c:pt idx="2">
                  <c:v>22.3</c:v>
                </c:pt>
                <c:pt idx="3">
                  <c:v>21.1</c:v>
                </c:pt>
                <c:pt idx="4">
                  <c:v>22</c:v>
                </c:pt>
                <c:pt idx="5">
                  <c:v>18.399999999999999</c:v>
                </c:pt>
                <c:pt idx="6">
                  <c:v>16.5</c:v>
                </c:pt>
                <c:pt idx="7">
                  <c:v>14.8</c:v>
                </c:pt>
              </c:numCache>
            </c:numRef>
          </c:val>
        </c:ser>
        <c:ser>
          <c:idx val="4"/>
          <c:order val="3"/>
          <c:tx>
            <c:strRef>
              <c:f>'rod_vzd_otec2.61'!$Y$20</c:f>
              <c:strCache>
                <c:ptCount val="1"/>
                <c:pt idx="0">
                  <c:v>4</c:v>
                </c:pt>
              </c:strCache>
            </c:strRef>
          </c:tx>
          <c:spPr>
            <a:solidFill>
              <a:srgbClr val="FEB80A"/>
            </a:solidFill>
          </c:spPr>
          <c:invertIfNegative val="0"/>
          <c:dLbls>
            <c:dLbl>
              <c:idx val="4"/>
              <c:layout>
                <c:manualLayout>
                  <c:x val="-8.8202866593164782E-3"/>
                  <c:y val="4.5560213880548942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615214994487331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'rod_vzd_otec2.61'!$Y$21:$Y$28</c:f>
              <c:numCache>
                <c:formatCode>0.0</c:formatCode>
                <c:ptCount val="8"/>
                <c:pt idx="0">
                  <c:v>14</c:v>
                </c:pt>
                <c:pt idx="1">
                  <c:v>12.9</c:v>
                </c:pt>
                <c:pt idx="2">
                  <c:v>11</c:v>
                </c:pt>
                <c:pt idx="3">
                  <c:v>9.8000000000000007</c:v>
                </c:pt>
                <c:pt idx="4">
                  <c:v>6.5</c:v>
                </c:pt>
                <c:pt idx="5">
                  <c:v>5.8</c:v>
                </c:pt>
                <c:pt idx="6">
                  <c:v>5</c:v>
                </c:pt>
                <c:pt idx="7">
                  <c:v>5.2</c:v>
                </c:pt>
              </c:numCache>
            </c:numRef>
          </c:val>
        </c:ser>
        <c:ser>
          <c:idx val="1"/>
          <c:order val="4"/>
          <c:tx>
            <c:strRef>
              <c:f>'rod_vzd_otec2.61'!$Z$20</c:f>
              <c:strCache>
                <c:ptCount val="1"/>
                <c:pt idx="0">
                  <c:v>5 = Velmi špatně</c:v>
                </c:pt>
              </c:strCache>
            </c:strRef>
          </c:tx>
          <c:spPr>
            <a:solidFill>
              <a:srgbClr val="EA157A"/>
            </a:solidFill>
          </c:spPr>
          <c:invertIfNegative val="0"/>
          <c:dLbls>
            <c:dLbl>
              <c:idx val="5"/>
              <c:layout>
                <c:manualLayout>
                  <c:x val="-1.6330490027858184E-3"/>
                  <c:y val="-2.391448031198042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1.1975554344469423E-16"/>
                  <c:y val="-2.989310038997548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'rod_vzd_otec2.61'!$Z$21:$Z$28</c:f>
              <c:numCache>
                <c:formatCode>0.0</c:formatCode>
                <c:ptCount val="8"/>
                <c:pt idx="0">
                  <c:v>9.1</c:v>
                </c:pt>
                <c:pt idx="1">
                  <c:v>6.6</c:v>
                </c:pt>
                <c:pt idx="2">
                  <c:v>5.8</c:v>
                </c:pt>
                <c:pt idx="3">
                  <c:v>9.8000000000000007</c:v>
                </c:pt>
                <c:pt idx="4">
                  <c:v>2.2000000000000002</c:v>
                </c:pt>
                <c:pt idx="5">
                  <c:v>1.9</c:v>
                </c:pt>
                <c:pt idx="6">
                  <c:v>2.2000000000000002</c:v>
                </c:pt>
                <c:pt idx="7">
                  <c:v>4.5999999999999996</c:v>
                </c:pt>
              </c:numCache>
            </c:numRef>
          </c:val>
        </c:ser>
        <c:ser>
          <c:idx val="5"/>
          <c:order val="5"/>
          <c:tx>
            <c:strRef>
              <c:f>'rod_vzd_otec2.61'!$AA$20</c:f>
              <c:strCache>
                <c:ptCount val="1"/>
                <c:pt idx="0">
                  <c:v>Nejsem schopen/schopna ohodnotit</c:v>
                </c:pt>
              </c:strCache>
            </c:strRef>
          </c:tx>
          <c:spPr>
            <a:solidFill>
              <a:srgbClr val="418E96"/>
            </a:solidFill>
          </c:spPr>
          <c:invertIfNegative val="0"/>
          <c:dLbls>
            <c:dLbl>
              <c:idx val="4"/>
              <c:layout>
                <c:manualLayout>
                  <c:x val="6.6152149944873314E-3"/>
                  <c:y val="4.5560213880548942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6.6152149944873314E-3"/>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'rod_vzd_otec2.61'!$T$21:$U$28</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Mezinárodní úroveň</c:v>
                  </c:pt>
                  <c:pt idx="4">
                    <c:v>Národní úroveň</c:v>
                  </c:pt>
                </c:lvl>
              </c:multiLvlStrCache>
            </c:multiLvlStrRef>
          </c:cat>
          <c:val>
            <c:numRef>
              <c:f>'rod_vzd_otec2.61'!$AA$21:$AA$28</c:f>
              <c:numCache>
                <c:formatCode>0.0</c:formatCode>
                <c:ptCount val="8"/>
                <c:pt idx="0">
                  <c:v>29.5</c:v>
                </c:pt>
                <c:pt idx="1">
                  <c:v>26.200000000000003</c:v>
                </c:pt>
                <c:pt idx="2">
                  <c:v>23.200000000000003</c:v>
                </c:pt>
                <c:pt idx="3">
                  <c:v>21.099999999999994</c:v>
                </c:pt>
                <c:pt idx="4">
                  <c:v>7.8999999999999915</c:v>
                </c:pt>
                <c:pt idx="5">
                  <c:v>7.3999999999999915</c:v>
                </c:pt>
                <c:pt idx="6">
                  <c:v>7.7999999999999972</c:v>
                </c:pt>
                <c:pt idx="7">
                  <c:v>7.2000000000000171</c:v>
                </c:pt>
              </c:numCache>
            </c:numRef>
          </c:val>
        </c:ser>
        <c:dLbls>
          <c:showLegendKey val="0"/>
          <c:showVal val="0"/>
          <c:showCatName val="0"/>
          <c:showSerName val="0"/>
          <c:showPercent val="0"/>
          <c:showBubbleSize val="0"/>
        </c:dLbls>
        <c:gapWidth val="30"/>
        <c:overlap val="100"/>
        <c:axId val="242792080"/>
        <c:axId val="242792472"/>
      </c:barChart>
      <c:catAx>
        <c:axId val="242792080"/>
        <c:scaling>
          <c:orientation val="minMax"/>
        </c:scaling>
        <c:delete val="0"/>
        <c:axPos val="l"/>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42792472"/>
        <c:crosses val="autoZero"/>
        <c:auto val="1"/>
        <c:lblAlgn val="ctr"/>
        <c:lblOffset val="100"/>
        <c:noMultiLvlLbl val="0"/>
      </c:catAx>
      <c:valAx>
        <c:axId val="242792472"/>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42792080"/>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91080620671777213"/>
          <c:w val="0.98998238218179635"/>
          <c:h val="8.8831991377176414E-2"/>
        </c:manualLayout>
      </c:layout>
      <c:overlay val="0"/>
      <c:txPr>
        <a:bodyPr rot="0" vert="horz"/>
        <a:lstStyle/>
        <a:p>
          <a:pPr>
            <a:defRPr/>
          </a:pPr>
          <a:endParaRPr lang="cs-CZ"/>
        </a:p>
      </c:txPr>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'1.8'!$A$71</c:f>
              <c:strCache>
                <c:ptCount val="1"/>
                <c:pt idx="0">
                  <c:v>Rozhodně 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'1.8'!$B$70:$C$70</c:f>
              <c:strCache>
                <c:ptCount val="2"/>
                <c:pt idx="0">
                  <c:v>Veřejná</c:v>
                </c:pt>
                <c:pt idx="1">
                  <c:v>Soukromá</c:v>
                </c:pt>
              </c:strCache>
            </c:strRef>
          </c:cat>
          <c:val>
            <c:numRef>
              <c:f>'1.8'!$B$71:$C$71</c:f>
              <c:numCache>
                <c:formatCode>0.0</c:formatCode>
                <c:ptCount val="2"/>
                <c:pt idx="0">
                  <c:v>48.7</c:v>
                </c:pt>
                <c:pt idx="1">
                  <c:v>31.4</c:v>
                </c:pt>
              </c:numCache>
            </c:numRef>
          </c:val>
        </c:ser>
        <c:ser>
          <c:idx val="1"/>
          <c:order val="1"/>
          <c:tx>
            <c:strRef>
              <c:f>'1.8'!$A$72</c:f>
              <c:strCache>
                <c:ptCount val="1"/>
                <c:pt idx="0">
                  <c:v>Spíše ano</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'1.8'!$B$70:$C$70</c:f>
              <c:strCache>
                <c:ptCount val="2"/>
                <c:pt idx="0">
                  <c:v>Veřejná</c:v>
                </c:pt>
                <c:pt idx="1">
                  <c:v>Soukromá</c:v>
                </c:pt>
              </c:strCache>
            </c:strRef>
          </c:cat>
          <c:val>
            <c:numRef>
              <c:f>'1.8'!$B$72:$C$72</c:f>
              <c:numCache>
                <c:formatCode>0.0</c:formatCode>
                <c:ptCount val="2"/>
                <c:pt idx="0">
                  <c:v>30.3</c:v>
                </c:pt>
                <c:pt idx="1">
                  <c:v>39.299999999999997</c:v>
                </c:pt>
              </c:numCache>
            </c:numRef>
          </c:val>
        </c:ser>
        <c:ser>
          <c:idx val="2"/>
          <c:order val="2"/>
          <c:tx>
            <c:strRef>
              <c:f>'1.8'!$A$73</c:f>
              <c:strCache>
                <c:ptCount val="1"/>
                <c:pt idx="0">
                  <c:v>Spíše ne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'1.8'!$B$70:$C$70</c:f>
              <c:strCache>
                <c:ptCount val="2"/>
                <c:pt idx="0">
                  <c:v>Veřejná</c:v>
                </c:pt>
                <c:pt idx="1">
                  <c:v>Soukromá</c:v>
                </c:pt>
              </c:strCache>
            </c:strRef>
          </c:cat>
          <c:val>
            <c:numRef>
              <c:f>'1.8'!$B$73:$C$73</c:f>
              <c:numCache>
                <c:formatCode>0.0</c:formatCode>
                <c:ptCount val="2"/>
                <c:pt idx="0">
                  <c:v>13.4</c:v>
                </c:pt>
                <c:pt idx="1">
                  <c:v>18.600000000000001</c:v>
                </c:pt>
              </c:numCache>
            </c:numRef>
          </c:val>
        </c:ser>
        <c:ser>
          <c:idx val="3"/>
          <c:order val="3"/>
          <c:tx>
            <c:strRef>
              <c:f>'1.8'!$A$74</c:f>
              <c:strCache>
                <c:ptCount val="1"/>
                <c:pt idx="0">
                  <c:v>Rozhodně ne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'1.8'!$B$70:$C$70</c:f>
              <c:strCache>
                <c:ptCount val="2"/>
                <c:pt idx="0">
                  <c:v>Veřejná</c:v>
                </c:pt>
                <c:pt idx="1">
                  <c:v>Soukromá</c:v>
                </c:pt>
              </c:strCache>
            </c:strRef>
          </c:cat>
          <c:val>
            <c:numRef>
              <c:f>'1.8'!$B$74:$C$74</c:f>
              <c:numCache>
                <c:formatCode>0.0</c:formatCode>
                <c:ptCount val="2"/>
                <c:pt idx="0">
                  <c:v>7.5999999999999943</c:v>
                </c:pt>
                <c:pt idx="1">
                  <c:v>10.700000000000017</c:v>
                </c:pt>
              </c:numCache>
            </c:numRef>
          </c:val>
        </c:ser>
        <c:dLbls>
          <c:dLblPos val="ctr"/>
          <c:showLegendKey val="0"/>
          <c:showVal val="1"/>
          <c:showCatName val="0"/>
          <c:showSerName val="0"/>
          <c:showPercent val="0"/>
          <c:showBubbleSize val="0"/>
        </c:dLbls>
        <c:gapWidth val="30"/>
        <c:overlap val="100"/>
        <c:axId val="242793256"/>
        <c:axId val="242793648"/>
      </c:barChart>
      <c:catAx>
        <c:axId val="242793256"/>
        <c:scaling>
          <c:orientation val="maxMin"/>
        </c:scaling>
        <c:delete val="0"/>
        <c:axPos val="l"/>
        <c:numFmt formatCode="General" sourceLinked="0"/>
        <c:majorTickMark val="none"/>
        <c:minorTickMark val="none"/>
        <c:tickLblPos val="nextTo"/>
        <c:crossAx val="242793648"/>
        <c:crosses val="autoZero"/>
        <c:auto val="1"/>
        <c:lblAlgn val="ctr"/>
        <c:lblOffset val="100"/>
        <c:noMultiLvlLbl val="0"/>
      </c:catAx>
      <c:valAx>
        <c:axId val="242793648"/>
        <c:scaling>
          <c:orientation val="minMax"/>
          <c:max val="100"/>
        </c:scaling>
        <c:delete val="0"/>
        <c:axPos val="b"/>
        <c:majorGridlines/>
        <c:numFmt formatCode="0" sourceLinked="0"/>
        <c:majorTickMark val="none"/>
        <c:minorTickMark val="none"/>
        <c:tickLblPos val="nextTo"/>
        <c:crossAx val="242793256"/>
        <c:crosses val="max"/>
        <c:crossBetween val="between"/>
        <c:majorUnit val="2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708824166063"/>
          <c:y val="2.3267647099668092E-2"/>
          <c:w val="0.76616481637162315"/>
          <c:h val="0.46089974377846904"/>
        </c:manualLayout>
      </c:layout>
      <c:barChart>
        <c:barDir val="bar"/>
        <c:grouping val="stacked"/>
        <c:varyColors val="0"/>
        <c:ser>
          <c:idx val="0"/>
          <c:order val="0"/>
          <c:tx>
            <c:strRef>
              <c:f>'2.5vzd_rod'!$D$18</c:f>
              <c:strCache>
                <c:ptCount val="1"/>
                <c:pt idx="0">
                  <c:v>Odborné středoškolské vzdělání s maturitou (bez lyceí)</c:v>
                </c:pt>
              </c:strCache>
            </c:strRef>
          </c:tx>
          <c:spPr>
            <a:solidFill>
              <a:srgbClr val="1AB39F"/>
            </a:solidFill>
          </c:spPr>
          <c:invertIfNegative val="0"/>
          <c:dLbls>
            <c:dLbl>
              <c:idx val="0"/>
              <c:layout>
                <c:manualLayout>
                  <c:x val="0"/>
                  <c:y val="6.6500415627597734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'2.5vzd_rod'!$D$19:$D$26</c:f>
              <c:numCache>
                <c:formatCode>0.0</c:formatCode>
                <c:ptCount val="8"/>
                <c:pt idx="0">
                  <c:v>48.2</c:v>
                </c:pt>
                <c:pt idx="1">
                  <c:v>37.1</c:v>
                </c:pt>
                <c:pt idx="2">
                  <c:v>20.2</c:v>
                </c:pt>
                <c:pt idx="3">
                  <c:v>16.3</c:v>
                </c:pt>
                <c:pt idx="4">
                  <c:v>52.199999999999996</c:v>
                </c:pt>
                <c:pt idx="5">
                  <c:v>36.9</c:v>
                </c:pt>
                <c:pt idx="6">
                  <c:v>19.2</c:v>
                </c:pt>
                <c:pt idx="7">
                  <c:v>16.399999999999999</c:v>
                </c:pt>
              </c:numCache>
            </c:numRef>
          </c:val>
        </c:ser>
        <c:ser>
          <c:idx val="1"/>
          <c:order val="1"/>
          <c:tx>
            <c:strRef>
              <c:f>'2.5vzd_rod'!$E$18</c:f>
              <c:strCache>
                <c:ptCount val="1"/>
                <c:pt idx="0">
                  <c:v>Nástavbové studium pro absolventy učebních oborů bez mat. zkoušky</c:v>
                </c:pt>
              </c:strCache>
            </c:strRef>
          </c:tx>
          <c:spPr>
            <a:solidFill>
              <a:srgbClr val="7FD13B"/>
            </a:solidFill>
          </c:spPr>
          <c:invertIfNegative val="0"/>
          <c:dLbls>
            <c:delete val="1"/>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'2.5vzd_rod'!$E$19:$E$26</c:f>
              <c:numCache>
                <c:formatCode>0.0</c:formatCode>
                <c:ptCount val="8"/>
                <c:pt idx="0">
                  <c:v>2.5</c:v>
                </c:pt>
                <c:pt idx="1">
                  <c:v>1.2</c:v>
                </c:pt>
                <c:pt idx="2">
                  <c:v>0.4</c:v>
                </c:pt>
                <c:pt idx="3">
                  <c:v>0.4</c:v>
                </c:pt>
                <c:pt idx="4">
                  <c:v>3.5</c:v>
                </c:pt>
                <c:pt idx="5">
                  <c:v>1.1000000000000001</c:v>
                </c:pt>
                <c:pt idx="6">
                  <c:v>0.2</c:v>
                </c:pt>
                <c:pt idx="7">
                  <c:v>0.2</c:v>
                </c:pt>
              </c:numCache>
            </c:numRef>
          </c:val>
        </c:ser>
        <c:ser>
          <c:idx val="2"/>
          <c:order val="2"/>
          <c:tx>
            <c:strRef>
              <c:f>'2.5vzd_rod'!$F$18</c:f>
              <c:strCache>
                <c:ptCount val="1"/>
                <c:pt idx="0">
                  <c:v>Lyceum</c:v>
                </c:pt>
              </c:strCache>
            </c:strRef>
          </c:tx>
          <c:spPr>
            <a:solidFill>
              <a:srgbClr val="7FD13B">
                <a:lumMod val="60000"/>
                <a:lumOff val="40000"/>
              </a:srgb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'2.5vzd_rod'!$F$19:$F$26</c:f>
              <c:numCache>
                <c:formatCode>0.0</c:formatCode>
                <c:ptCount val="8"/>
                <c:pt idx="0">
                  <c:v>7.4</c:v>
                </c:pt>
                <c:pt idx="1">
                  <c:v>7.6</c:v>
                </c:pt>
                <c:pt idx="2">
                  <c:v>5.6</c:v>
                </c:pt>
                <c:pt idx="3">
                  <c:v>3.9</c:v>
                </c:pt>
                <c:pt idx="4">
                  <c:v>7.4</c:v>
                </c:pt>
                <c:pt idx="5">
                  <c:v>7.5</c:v>
                </c:pt>
                <c:pt idx="6">
                  <c:v>5.4</c:v>
                </c:pt>
                <c:pt idx="7">
                  <c:v>3.5</c:v>
                </c:pt>
              </c:numCache>
            </c:numRef>
          </c:val>
        </c:ser>
        <c:ser>
          <c:idx val="3"/>
          <c:order val="3"/>
          <c:tx>
            <c:strRef>
              <c:f>'2.5vzd_rod'!$G$18</c:f>
              <c:strCache>
                <c:ptCount val="1"/>
                <c:pt idx="0">
                  <c:v>Čtyřleté gymnázium</c:v>
                </c:pt>
              </c:strCache>
            </c:strRef>
          </c:tx>
          <c:spPr>
            <a:solidFill>
              <a:srgbClr val="00ADDC">
                <a:lumMod val="40000"/>
                <a:lumOff val="60000"/>
              </a:srgb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'2.5vzd_rod'!$G$19:$G$26</c:f>
              <c:numCache>
                <c:formatCode>0.0</c:formatCode>
                <c:ptCount val="8"/>
                <c:pt idx="0">
                  <c:v>23.8</c:v>
                </c:pt>
                <c:pt idx="1">
                  <c:v>29.2</c:v>
                </c:pt>
                <c:pt idx="2">
                  <c:v>32.6</c:v>
                </c:pt>
                <c:pt idx="3">
                  <c:v>27.7</c:v>
                </c:pt>
                <c:pt idx="4">
                  <c:v>22.3</c:v>
                </c:pt>
                <c:pt idx="5">
                  <c:v>29.5</c:v>
                </c:pt>
                <c:pt idx="6">
                  <c:v>31.3</c:v>
                </c:pt>
                <c:pt idx="7">
                  <c:v>31.4</c:v>
                </c:pt>
              </c:numCache>
            </c:numRef>
          </c:val>
        </c:ser>
        <c:ser>
          <c:idx val="4"/>
          <c:order val="4"/>
          <c:tx>
            <c:strRef>
              <c:f>'2.5vzd_rod'!$H$18</c:f>
              <c:strCache>
                <c:ptCount val="1"/>
                <c:pt idx="0">
                  <c:v>Víceleté gymnázium</c:v>
                </c:pt>
              </c:strCache>
            </c:strRef>
          </c:tx>
          <c:spPr>
            <a:solidFill>
              <a:srgbClr val="00ADDC"/>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'2.5vzd_rod'!$H$19:$H$26</c:f>
              <c:numCache>
                <c:formatCode>0.0</c:formatCode>
                <c:ptCount val="8"/>
                <c:pt idx="0">
                  <c:v>13.1</c:v>
                </c:pt>
                <c:pt idx="1">
                  <c:v>21.8</c:v>
                </c:pt>
                <c:pt idx="2">
                  <c:v>39.9</c:v>
                </c:pt>
                <c:pt idx="3">
                  <c:v>49.6</c:v>
                </c:pt>
                <c:pt idx="4">
                  <c:v>10.6</c:v>
                </c:pt>
                <c:pt idx="5">
                  <c:v>21.3</c:v>
                </c:pt>
                <c:pt idx="6">
                  <c:v>42.6</c:v>
                </c:pt>
                <c:pt idx="7">
                  <c:v>45.4</c:v>
                </c:pt>
              </c:numCache>
            </c:numRef>
          </c:val>
        </c:ser>
        <c:ser>
          <c:idx val="5"/>
          <c:order val="5"/>
          <c:tx>
            <c:strRef>
              <c:f>'2.5vzd_rod'!$I$18</c:f>
              <c:strCache>
                <c:ptCount val="1"/>
                <c:pt idx="0">
                  <c:v>VOŠ</c:v>
                </c:pt>
              </c:strCache>
            </c:strRef>
          </c:tx>
          <c:spPr>
            <a:solidFill>
              <a:srgbClr val="0070C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'2.5vzd_rod'!$B$19:$C$26</c:f>
              <c:multiLvlStrCache>
                <c:ptCount val="8"/>
                <c:lvl>
                  <c:pt idx="0">
                    <c:v>ZŠ + SŠbM</c:v>
                  </c:pt>
                  <c:pt idx="1">
                    <c:v>SŠsM + konzervatoř + VOŠ</c:v>
                  </c:pt>
                  <c:pt idx="2">
                    <c:v>VŠ (Bc. + Mgr.)</c:v>
                  </c:pt>
                  <c:pt idx="3">
                    <c:v>VŠ (Ph.D.)</c:v>
                  </c:pt>
                  <c:pt idx="4">
                    <c:v>ZŠ + SŠbM</c:v>
                  </c:pt>
                  <c:pt idx="5">
                    <c:v>SŠsM + konzervatoř + VOŠ</c:v>
                  </c:pt>
                  <c:pt idx="6">
                    <c:v>VŠ (Bc. + Mgr.)</c:v>
                  </c:pt>
                  <c:pt idx="7">
                    <c:v>VŠ (Ph.D.)</c:v>
                  </c:pt>
                </c:lvl>
                <c:lvl>
                  <c:pt idx="0">
                    <c:v>Vzdělání otce</c:v>
                  </c:pt>
                  <c:pt idx="4">
                    <c:v>Vzdělání matky</c:v>
                  </c:pt>
                </c:lvl>
              </c:multiLvlStrCache>
            </c:multiLvlStrRef>
          </c:cat>
          <c:val>
            <c:numRef>
              <c:f>'2.5vzd_rod'!$I$19:$I$26</c:f>
              <c:numCache>
                <c:formatCode>0.0</c:formatCode>
                <c:ptCount val="8"/>
                <c:pt idx="0">
                  <c:v>5</c:v>
                </c:pt>
                <c:pt idx="1">
                  <c:v>3.1</c:v>
                </c:pt>
                <c:pt idx="2">
                  <c:v>1.3</c:v>
                </c:pt>
                <c:pt idx="3">
                  <c:v>2.1</c:v>
                </c:pt>
                <c:pt idx="4">
                  <c:v>4</c:v>
                </c:pt>
                <c:pt idx="5">
                  <c:v>3.7</c:v>
                </c:pt>
                <c:pt idx="6">
                  <c:v>1.3</c:v>
                </c:pt>
                <c:pt idx="7">
                  <c:v>3.1</c:v>
                </c:pt>
              </c:numCache>
            </c:numRef>
          </c:val>
        </c:ser>
        <c:dLbls>
          <c:showLegendKey val="0"/>
          <c:showVal val="1"/>
          <c:showCatName val="0"/>
          <c:showSerName val="0"/>
          <c:showPercent val="0"/>
          <c:showBubbleSize val="0"/>
        </c:dLbls>
        <c:gapWidth val="30"/>
        <c:overlap val="100"/>
        <c:axId val="217207440"/>
        <c:axId val="217207832"/>
      </c:barChart>
      <c:catAx>
        <c:axId val="217207440"/>
        <c:scaling>
          <c:orientation val="minMax"/>
        </c:scaling>
        <c:delete val="0"/>
        <c:axPos val="l"/>
        <c:numFmt formatCode="General" sourceLinked="0"/>
        <c:majorTickMark val="none"/>
        <c:minorTickMark val="none"/>
        <c:tickLblPos val="nextTo"/>
        <c:crossAx val="217207832"/>
        <c:crosses val="autoZero"/>
        <c:auto val="1"/>
        <c:lblAlgn val="ctr"/>
        <c:lblOffset val="100"/>
        <c:noMultiLvlLbl val="0"/>
      </c:catAx>
      <c:valAx>
        <c:axId val="217207832"/>
        <c:scaling>
          <c:orientation val="minMax"/>
          <c:max val="100"/>
        </c:scaling>
        <c:delete val="0"/>
        <c:axPos val="b"/>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7207440"/>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56240257158926787"/>
          <c:w val="0.67427292863355526"/>
          <c:h val="0.34390124187590265"/>
        </c:manualLayout>
      </c:layout>
      <c:overlay val="0"/>
      <c:txPr>
        <a:bodyPr/>
        <a:lstStyle/>
        <a:p>
          <a:pPr>
            <a:defRPr sz="1400"/>
          </a:pPr>
          <a:endParaRPr lang="cs-CZ"/>
        </a:p>
      </c:txPr>
    </c:legend>
    <c:plotVisOnly val="1"/>
    <c:dispBlanksAs val="gap"/>
    <c:showDLblsOverMax val="0"/>
  </c:chart>
  <c:spPr>
    <a:ln>
      <a:noFill/>
    </a:ln>
  </c:spPr>
  <c:txPr>
    <a:bodyPr/>
    <a:lstStyle/>
    <a:p>
      <a:pPr>
        <a:defRPr sz="1200">
          <a:latin typeface="+mn-lt"/>
        </a:defRPr>
      </a:pPr>
      <a:endParaRPr lang="cs-CZ"/>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62033458270722E-2"/>
          <c:y val="9.6900808574067993E-2"/>
          <c:w val="0.44788517650085663"/>
          <c:h val="0.8785518786837816"/>
        </c:manualLayout>
      </c:layout>
      <c:pieChart>
        <c:varyColors val="1"/>
        <c:ser>
          <c:idx val="0"/>
          <c:order val="0"/>
          <c:dPt>
            <c:idx val="0"/>
            <c:bubble3D val="0"/>
            <c:spPr>
              <a:solidFill>
                <a:schemeClr val="accent1"/>
              </a:solidFill>
            </c:spPr>
          </c:dPt>
          <c:dPt>
            <c:idx val="1"/>
            <c:bubble3D val="0"/>
            <c:spPr>
              <a:solidFill>
                <a:schemeClr val="accent4"/>
              </a:solidFill>
            </c:spPr>
          </c:dPt>
          <c:dPt>
            <c:idx val="2"/>
            <c:bubble3D val="0"/>
            <c:spPr>
              <a:solidFill>
                <a:schemeClr val="accent3"/>
              </a:solidFill>
            </c:spPr>
          </c:dPt>
          <c:dPt>
            <c:idx val="3"/>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'1.8'!$A$3:$A$6</c:f>
              <c:strCache>
                <c:ptCount val="4"/>
                <c:pt idx="0">
                  <c:v>Rozhodně ano</c:v>
                </c:pt>
                <c:pt idx="1">
                  <c:v>Spíše ano</c:v>
                </c:pt>
                <c:pt idx="2">
                  <c:v>Spíše ne</c:v>
                </c:pt>
                <c:pt idx="3">
                  <c:v>Rozhodně ne</c:v>
                </c:pt>
              </c:strCache>
            </c:strRef>
          </c:cat>
          <c:val>
            <c:numRef>
              <c:f>'1.8'!$B$3:$B$6</c:f>
              <c:numCache>
                <c:formatCode>0.0</c:formatCode>
                <c:ptCount val="4"/>
                <c:pt idx="0">
                  <c:v>46.5</c:v>
                </c:pt>
                <c:pt idx="1">
                  <c:v>31.5</c:v>
                </c:pt>
                <c:pt idx="2">
                  <c:v>14.1</c:v>
                </c:pt>
                <c:pt idx="3">
                  <c:v>7.9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490344152793939"/>
          <c:y val="0.41384951317809898"/>
          <c:w val="0.36796618114556473"/>
          <c:h val="0.5567304149348443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'1.8'!$A$189</c:f>
              <c:strCache>
                <c:ptCount val="1"/>
                <c:pt idx="0">
                  <c:v>Rozhodně ano</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'1.8'!$B$188:$J$188</c:f>
              <c:strCache>
                <c:ptCount val="9"/>
                <c:pt idx="0">
                  <c:v>Ekonomické </c:v>
                </c:pt>
                <c:pt idx="1">
                  <c:v>Umělecké </c:v>
                </c:pt>
                <c:pt idx="2">
                  <c:v>Pedagogické</c:v>
                </c:pt>
                <c:pt idx="3">
                  <c:v>Zemědělsko-lesnické a veterinární </c:v>
                </c:pt>
                <c:pt idx="4">
                  <c:v>Ostatní humanitní a společensko-vědní</c:v>
                </c:pt>
                <c:pt idx="5">
                  <c:v>Právnické</c:v>
                </c:pt>
                <c:pt idx="6">
                  <c:v>Zdravotnické, lékařské a farmaceutické</c:v>
                </c:pt>
                <c:pt idx="7">
                  <c:v>Přírodovědné</c:v>
                </c:pt>
                <c:pt idx="8">
                  <c:v>Technické</c:v>
                </c:pt>
              </c:strCache>
            </c:strRef>
          </c:cat>
          <c:val>
            <c:numRef>
              <c:f>'1.8'!$B$189:$J$189</c:f>
              <c:numCache>
                <c:formatCode>0.0</c:formatCode>
                <c:ptCount val="9"/>
                <c:pt idx="0">
                  <c:v>39</c:v>
                </c:pt>
                <c:pt idx="1">
                  <c:v>41.1</c:v>
                </c:pt>
                <c:pt idx="2">
                  <c:v>45.8</c:v>
                </c:pt>
                <c:pt idx="3">
                  <c:v>46</c:v>
                </c:pt>
                <c:pt idx="4">
                  <c:v>46.3</c:v>
                </c:pt>
                <c:pt idx="5">
                  <c:v>47.5</c:v>
                </c:pt>
                <c:pt idx="6">
                  <c:v>50.5</c:v>
                </c:pt>
                <c:pt idx="7" formatCode="General">
                  <c:v>51.5</c:v>
                </c:pt>
                <c:pt idx="8">
                  <c:v>53</c:v>
                </c:pt>
              </c:numCache>
            </c:numRef>
          </c:val>
        </c:ser>
        <c:ser>
          <c:idx val="1"/>
          <c:order val="1"/>
          <c:tx>
            <c:strRef>
              <c:f>'1.8'!$A$190</c:f>
              <c:strCache>
                <c:ptCount val="1"/>
                <c:pt idx="0">
                  <c:v>Spíše ano</c:v>
                </c:pt>
              </c:strCache>
            </c:strRef>
          </c:tx>
          <c:spPr>
            <a:solidFill>
              <a:schemeClr val="accent4"/>
            </a:solidFill>
          </c:spPr>
          <c:invertIfNegative val="0"/>
          <c:dLbls>
            <c:dLbl>
              <c:idx val="7"/>
              <c:tx>
                <c:rich>
                  <a:bodyPr/>
                  <a:lstStyle/>
                  <a:p>
                    <a:r>
                      <a:rPr lang="en-US"/>
                      <a:t>30,0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'1.8'!$B$188:$J$188</c:f>
              <c:strCache>
                <c:ptCount val="9"/>
                <c:pt idx="0">
                  <c:v>Ekonomické </c:v>
                </c:pt>
                <c:pt idx="1">
                  <c:v>Umělecké </c:v>
                </c:pt>
                <c:pt idx="2">
                  <c:v>Pedagogické</c:v>
                </c:pt>
                <c:pt idx="3">
                  <c:v>Zemědělsko-lesnické a veterinární </c:v>
                </c:pt>
                <c:pt idx="4">
                  <c:v>Ostatní humanitní a společensko-vědní</c:v>
                </c:pt>
                <c:pt idx="5">
                  <c:v>Právnické</c:v>
                </c:pt>
                <c:pt idx="6">
                  <c:v>Zdravotnické, lékařské a farmaceutické</c:v>
                </c:pt>
                <c:pt idx="7">
                  <c:v>Přírodovědné</c:v>
                </c:pt>
                <c:pt idx="8">
                  <c:v>Technické</c:v>
                </c:pt>
              </c:strCache>
            </c:strRef>
          </c:cat>
          <c:val>
            <c:numRef>
              <c:f>'1.8'!$B$190:$J$190</c:f>
              <c:numCache>
                <c:formatCode>0.0</c:formatCode>
                <c:ptCount val="9"/>
                <c:pt idx="0">
                  <c:v>36.299999999999997</c:v>
                </c:pt>
                <c:pt idx="1">
                  <c:v>32.4</c:v>
                </c:pt>
                <c:pt idx="2">
                  <c:v>29.6</c:v>
                </c:pt>
                <c:pt idx="3">
                  <c:v>27.8</c:v>
                </c:pt>
                <c:pt idx="4">
                  <c:v>28.3</c:v>
                </c:pt>
                <c:pt idx="5">
                  <c:v>29.6</c:v>
                </c:pt>
                <c:pt idx="6">
                  <c:v>33.200000000000003</c:v>
                </c:pt>
                <c:pt idx="7" formatCode="General">
                  <c:v>30</c:v>
                </c:pt>
                <c:pt idx="8">
                  <c:v>29.9</c:v>
                </c:pt>
              </c:numCache>
            </c:numRef>
          </c:val>
        </c:ser>
        <c:ser>
          <c:idx val="2"/>
          <c:order val="2"/>
          <c:tx>
            <c:strRef>
              <c:f>'1.8'!$A$191</c:f>
              <c:strCache>
                <c:ptCount val="1"/>
                <c:pt idx="0">
                  <c:v>Spíše ne</c:v>
                </c:pt>
              </c:strCache>
            </c:strRef>
          </c:tx>
          <c:spPr>
            <a:solidFill>
              <a:schemeClr val="accent3"/>
            </a:solidFill>
          </c:spPr>
          <c:invertIfNegative val="0"/>
          <c:dLbls>
            <c:dLbl>
              <c:idx val="7"/>
              <c:tx>
                <c:rich>
                  <a:bodyPr/>
                  <a:lstStyle/>
                  <a:p>
                    <a:r>
                      <a:rPr lang="en-US"/>
                      <a:t>11,0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'1.8'!$B$188:$J$188</c:f>
              <c:strCache>
                <c:ptCount val="9"/>
                <c:pt idx="0">
                  <c:v>Ekonomické </c:v>
                </c:pt>
                <c:pt idx="1">
                  <c:v>Umělecké </c:v>
                </c:pt>
                <c:pt idx="2">
                  <c:v>Pedagogické</c:v>
                </c:pt>
                <c:pt idx="3">
                  <c:v>Zemědělsko-lesnické a veterinární </c:v>
                </c:pt>
                <c:pt idx="4">
                  <c:v>Ostatní humanitní a společensko-vědní</c:v>
                </c:pt>
                <c:pt idx="5">
                  <c:v>Právnické</c:v>
                </c:pt>
                <c:pt idx="6">
                  <c:v>Zdravotnické, lékařské a farmaceutické</c:v>
                </c:pt>
                <c:pt idx="7">
                  <c:v>Přírodovědné</c:v>
                </c:pt>
                <c:pt idx="8">
                  <c:v>Technické</c:v>
                </c:pt>
              </c:strCache>
            </c:strRef>
          </c:cat>
          <c:val>
            <c:numRef>
              <c:f>'1.8'!$B$191:$J$191</c:f>
              <c:numCache>
                <c:formatCode>0.0</c:formatCode>
                <c:ptCount val="9"/>
                <c:pt idx="0">
                  <c:v>16.399999999999999</c:v>
                </c:pt>
                <c:pt idx="1">
                  <c:v>16.100000000000001</c:v>
                </c:pt>
                <c:pt idx="2">
                  <c:v>15.5</c:v>
                </c:pt>
                <c:pt idx="3">
                  <c:v>14.2</c:v>
                </c:pt>
                <c:pt idx="4">
                  <c:v>18.5</c:v>
                </c:pt>
                <c:pt idx="5">
                  <c:v>14.1</c:v>
                </c:pt>
                <c:pt idx="6">
                  <c:v>11.6</c:v>
                </c:pt>
                <c:pt idx="7" formatCode="General">
                  <c:v>11</c:v>
                </c:pt>
                <c:pt idx="8">
                  <c:v>10.199999999999999</c:v>
                </c:pt>
              </c:numCache>
            </c:numRef>
          </c:val>
        </c:ser>
        <c:ser>
          <c:idx val="3"/>
          <c:order val="3"/>
          <c:tx>
            <c:strRef>
              <c:f>'1.8'!$A$192</c:f>
              <c:strCache>
                <c:ptCount val="1"/>
                <c:pt idx="0">
                  <c:v>Rozhodně ne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'1.8'!$B$188:$J$188</c:f>
              <c:strCache>
                <c:ptCount val="9"/>
                <c:pt idx="0">
                  <c:v>Ekonomické </c:v>
                </c:pt>
                <c:pt idx="1">
                  <c:v>Umělecké </c:v>
                </c:pt>
                <c:pt idx="2">
                  <c:v>Pedagogické</c:v>
                </c:pt>
                <c:pt idx="3">
                  <c:v>Zemědělsko-lesnické a veterinární </c:v>
                </c:pt>
                <c:pt idx="4">
                  <c:v>Ostatní humanitní a společensko-vědní</c:v>
                </c:pt>
                <c:pt idx="5">
                  <c:v>Právnické</c:v>
                </c:pt>
                <c:pt idx="6">
                  <c:v>Zdravotnické, lékařské a farmaceutické</c:v>
                </c:pt>
                <c:pt idx="7">
                  <c:v>Přírodovědné</c:v>
                </c:pt>
                <c:pt idx="8">
                  <c:v>Technické</c:v>
                </c:pt>
              </c:strCache>
            </c:strRef>
          </c:cat>
          <c:val>
            <c:numRef>
              <c:f>'1.8'!$B$192:$J$192</c:f>
              <c:numCache>
                <c:formatCode>0.0</c:formatCode>
                <c:ptCount val="9"/>
                <c:pt idx="0">
                  <c:v>8.3000000000000114</c:v>
                </c:pt>
                <c:pt idx="1">
                  <c:v>10.400000000000006</c:v>
                </c:pt>
                <c:pt idx="2">
                  <c:v>9.0999999999999943</c:v>
                </c:pt>
                <c:pt idx="3">
                  <c:v>12</c:v>
                </c:pt>
                <c:pt idx="4">
                  <c:v>6.9000000000000057</c:v>
                </c:pt>
                <c:pt idx="5">
                  <c:v>8.8000000000000114</c:v>
                </c:pt>
                <c:pt idx="6">
                  <c:v>4.7000000000000028</c:v>
                </c:pt>
                <c:pt idx="7" formatCode="General">
                  <c:v>7.5</c:v>
                </c:pt>
                <c:pt idx="8">
                  <c:v>6.8999999999999915</c:v>
                </c:pt>
              </c:numCache>
            </c:numRef>
          </c:val>
        </c:ser>
        <c:dLbls>
          <c:dLblPos val="ctr"/>
          <c:showLegendKey val="0"/>
          <c:showVal val="1"/>
          <c:showCatName val="0"/>
          <c:showSerName val="0"/>
          <c:showPercent val="0"/>
          <c:showBubbleSize val="0"/>
        </c:dLbls>
        <c:gapWidth val="30"/>
        <c:overlap val="100"/>
        <c:axId val="242672120"/>
        <c:axId val="242672512"/>
      </c:barChart>
      <c:catAx>
        <c:axId val="242672120"/>
        <c:scaling>
          <c:orientation val="minMax"/>
        </c:scaling>
        <c:delete val="0"/>
        <c:axPos val="l"/>
        <c:numFmt formatCode="General" sourceLinked="0"/>
        <c:majorTickMark val="none"/>
        <c:minorTickMark val="none"/>
        <c:tickLblPos val="nextTo"/>
        <c:crossAx val="242672512"/>
        <c:crosses val="autoZero"/>
        <c:auto val="1"/>
        <c:lblAlgn val="ctr"/>
        <c:lblOffset val="100"/>
        <c:noMultiLvlLbl val="0"/>
      </c:catAx>
      <c:valAx>
        <c:axId val="242672512"/>
        <c:scaling>
          <c:orientation val="minMax"/>
          <c:max val="100"/>
        </c:scaling>
        <c:delete val="0"/>
        <c:axPos val="b"/>
        <c:majorGridlines/>
        <c:numFmt formatCode="0" sourceLinked="0"/>
        <c:majorTickMark val="none"/>
        <c:minorTickMark val="none"/>
        <c:tickLblPos val="nextTo"/>
        <c:crossAx val="242672120"/>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0.21380848751010237"/>
          <c:y val="0.91719408226044097"/>
          <c:w val="0.77889303149323275"/>
          <c:h val="8.280591773955899E-2"/>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'1.9souhrn'!$A$3</c:f>
              <c:strCache>
                <c:ptCount val="1"/>
                <c:pt idx="0">
                  <c:v>Velmi důležitou</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'1.9souhrn'!$B$2:$G$2</c:f>
              <c:strCache>
                <c:ptCount val="6"/>
                <c:pt idx="0">
                  <c:v>Vzdálenost od místa bydliště</c:v>
                </c:pt>
                <c:pt idx="1">
                  <c:v>Šance na přijetí</c:v>
                </c:pt>
                <c:pt idx="2">
                  <c:v>Finanční dostupnost</c:v>
                </c:pt>
                <c:pt idx="3">
                  <c:v>Prestiž</c:v>
                </c:pt>
                <c:pt idx="4">
                  <c:v>Uplatnění po absolvování studia</c:v>
                </c:pt>
                <c:pt idx="5">
                  <c:v>Zájem  o obor</c:v>
                </c:pt>
              </c:strCache>
            </c:strRef>
          </c:cat>
          <c:val>
            <c:numRef>
              <c:f>'1.9souhrn'!$B$3:$G$3</c:f>
              <c:numCache>
                <c:formatCode>0.0</c:formatCode>
                <c:ptCount val="6"/>
                <c:pt idx="0">
                  <c:v>20.8</c:v>
                </c:pt>
                <c:pt idx="1">
                  <c:v>24.6</c:v>
                </c:pt>
                <c:pt idx="2">
                  <c:v>25</c:v>
                </c:pt>
                <c:pt idx="3" formatCode="General">
                  <c:v>27.2</c:v>
                </c:pt>
                <c:pt idx="4">
                  <c:v>48.1</c:v>
                </c:pt>
                <c:pt idx="5">
                  <c:v>69.8</c:v>
                </c:pt>
              </c:numCache>
            </c:numRef>
          </c:val>
        </c:ser>
        <c:ser>
          <c:idx val="1"/>
          <c:order val="1"/>
          <c:tx>
            <c:strRef>
              <c:f>'1.9souhrn'!$A$4</c:f>
              <c:strCache>
                <c:ptCount val="1"/>
                <c:pt idx="0">
                  <c:v>Spíše důležitou</c:v>
                </c:pt>
              </c:strCache>
            </c:strRef>
          </c:tx>
          <c:spPr>
            <a:solidFill>
              <a:schemeClr val="accent4"/>
            </a:solidFill>
          </c:spPr>
          <c:invertIfNegative val="0"/>
          <c:dLbls>
            <c:dLbl>
              <c:idx val="3"/>
              <c:tx>
                <c:rich>
                  <a:bodyPr/>
                  <a:lstStyle/>
                  <a:p>
                    <a:r>
                      <a:rPr lang="en-US" smtClean="0"/>
                      <a:t>48,0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'1.9souhrn'!$B$2:$G$2</c:f>
              <c:strCache>
                <c:ptCount val="6"/>
                <c:pt idx="0">
                  <c:v>Vzdálenost od místa bydliště</c:v>
                </c:pt>
                <c:pt idx="1">
                  <c:v>Šance na přijetí</c:v>
                </c:pt>
                <c:pt idx="2">
                  <c:v>Finanční dostupnost</c:v>
                </c:pt>
                <c:pt idx="3">
                  <c:v>Prestiž</c:v>
                </c:pt>
                <c:pt idx="4">
                  <c:v>Uplatnění po absolvování studia</c:v>
                </c:pt>
                <c:pt idx="5">
                  <c:v>Zájem  o obor</c:v>
                </c:pt>
              </c:strCache>
            </c:strRef>
          </c:cat>
          <c:val>
            <c:numRef>
              <c:f>'1.9souhrn'!$B$4:$G$4</c:f>
              <c:numCache>
                <c:formatCode>0.0</c:formatCode>
                <c:ptCount val="6"/>
                <c:pt idx="0">
                  <c:v>25.5</c:v>
                </c:pt>
                <c:pt idx="1">
                  <c:v>34.6</c:v>
                </c:pt>
                <c:pt idx="2">
                  <c:v>36.1</c:v>
                </c:pt>
                <c:pt idx="3" formatCode="General">
                  <c:v>48</c:v>
                </c:pt>
                <c:pt idx="4">
                  <c:v>36.6</c:v>
                </c:pt>
                <c:pt idx="5">
                  <c:v>23.6</c:v>
                </c:pt>
              </c:numCache>
            </c:numRef>
          </c:val>
        </c:ser>
        <c:ser>
          <c:idx val="2"/>
          <c:order val="2"/>
          <c:tx>
            <c:strRef>
              <c:f>'1.9souhrn'!$A$5</c:f>
              <c:strCache>
                <c:ptCount val="1"/>
                <c:pt idx="0">
                  <c:v>Spíše nepodstatnou</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'1.9souhrn'!$B$2:$G$2</c:f>
              <c:strCache>
                <c:ptCount val="6"/>
                <c:pt idx="0">
                  <c:v>Vzdálenost od místa bydliště</c:v>
                </c:pt>
                <c:pt idx="1">
                  <c:v>Šance na přijetí</c:v>
                </c:pt>
                <c:pt idx="2">
                  <c:v>Finanční dostupnost</c:v>
                </c:pt>
                <c:pt idx="3">
                  <c:v>Prestiž</c:v>
                </c:pt>
                <c:pt idx="4">
                  <c:v>Uplatnění po absolvování studia</c:v>
                </c:pt>
                <c:pt idx="5">
                  <c:v>Zájem  o obor</c:v>
                </c:pt>
              </c:strCache>
            </c:strRef>
          </c:cat>
          <c:val>
            <c:numRef>
              <c:f>'1.9souhrn'!$B$5:$G$5</c:f>
              <c:numCache>
                <c:formatCode>0.0</c:formatCode>
                <c:ptCount val="6"/>
                <c:pt idx="0">
                  <c:v>29.4</c:v>
                </c:pt>
                <c:pt idx="1">
                  <c:v>29.5</c:v>
                </c:pt>
                <c:pt idx="2">
                  <c:v>28.5</c:v>
                </c:pt>
                <c:pt idx="3" formatCode="General">
                  <c:v>20.3</c:v>
                </c:pt>
                <c:pt idx="4">
                  <c:v>11.9</c:v>
                </c:pt>
                <c:pt idx="5">
                  <c:v>5.2</c:v>
                </c:pt>
              </c:numCache>
            </c:numRef>
          </c:val>
        </c:ser>
        <c:ser>
          <c:idx val="3"/>
          <c:order val="3"/>
          <c:tx>
            <c:strRef>
              <c:f>'1.9souhrn'!$A$6</c:f>
              <c:strCache>
                <c:ptCount val="1"/>
                <c:pt idx="0">
                  <c:v>Nepodstatnou</c:v>
                </c:pt>
              </c:strCache>
            </c:strRef>
          </c:tx>
          <c:spPr>
            <a:solidFill>
              <a:schemeClr val="accent2"/>
            </a:solidFill>
          </c:spPr>
          <c:invertIfNegative val="0"/>
          <c:dLbls>
            <c:dLbl>
              <c:idx val="5"/>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'1.9souhrn'!$B$2:$G$2</c:f>
              <c:strCache>
                <c:ptCount val="6"/>
                <c:pt idx="0">
                  <c:v>Vzdálenost od místa bydliště</c:v>
                </c:pt>
                <c:pt idx="1">
                  <c:v>Šance na přijetí</c:v>
                </c:pt>
                <c:pt idx="2">
                  <c:v>Finanční dostupnost</c:v>
                </c:pt>
                <c:pt idx="3">
                  <c:v>Prestiž</c:v>
                </c:pt>
                <c:pt idx="4">
                  <c:v>Uplatnění po absolvování studia</c:v>
                </c:pt>
                <c:pt idx="5">
                  <c:v>Zájem  o obor</c:v>
                </c:pt>
              </c:strCache>
            </c:strRef>
          </c:cat>
          <c:val>
            <c:numRef>
              <c:f>'1.9souhrn'!$B$6:$G$6</c:f>
              <c:numCache>
                <c:formatCode>0.0</c:formatCode>
                <c:ptCount val="6"/>
                <c:pt idx="0">
                  <c:v>24.300000000000011</c:v>
                </c:pt>
                <c:pt idx="1">
                  <c:v>11.299999999999997</c:v>
                </c:pt>
                <c:pt idx="2">
                  <c:v>10.400000000000006</c:v>
                </c:pt>
                <c:pt idx="3" formatCode="General">
                  <c:v>4.5</c:v>
                </c:pt>
                <c:pt idx="4">
                  <c:v>3.3999999999999915</c:v>
                </c:pt>
                <c:pt idx="5">
                  <c:v>1.3999999999999915</c:v>
                </c:pt>
              </c:numCache>
            </c:numRef>
          </c:val>
        </c:ser>
        <c:dLbls>
          <c:dLblPos val="ctr"/>
          <c:showLegendKey val="0"/>
          <c:showVal val="1"/>
          <c:showCatName val="0"/>
          <c:showSerName val="0"/>
          <c:showPercent val="0"/>
          <c:showBubbleSize val="0"/>
        </c:dLbls>
        <c:gapWidth val="30"/>
        <c:overlap val="100"/>
        <c:axId val="242673296"/>
        <c:axId val="242673688"/>
      </c:barChart>
      <c:catAx>
        <c:axId val="242673296"/>
        <c:scaling>
          <c:orientation val="minMax"/>
        </c:scaling>
        <c:delete val="0"/>
        <c:axPos val="l"/>
        <c:numFmt formatCode="General" sourceLinked="0"/>
        <c:majorTickMark val="none"/>
        <c:minorTickMark val="none"/>
        <c:tickLblPos val="nextTo"/>
        <c:crossAx val="242673688"/>
        <c:crosses val="autoZero"/>
        <c:auto val="1"/>
        <c:lblAlgn val="ctr"/>
        <c:lblOffset val="100"/>
        <c:noMultiLvlLbl val="0"/>
      </c:catAx>
      <c:valAx>
        <c:axId val="242673688"/>
        <c:scaling>
          <c:orientation val="minMax"/>
          <c:max val="100"/>
        </c:scaling>
        <c:delete val="0"/>
        <c:axPos val="b"/>
        <c:majorGridlines/>
        <c:numFmt formatCode="0" sourceLinked="0"/>
        <c:majorTickMark val="none"/>
        <c:minorTickMark val="none"/>
        <c:tickLblPos val="nextTo"/>
        <c:crossAx val="242673296"/>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7.943692003002667E-2"/>
          <c:y val="0.88996571565079607"/>
          <c:w val="0.91972636597403012"/>
          <c:h val="0.11003428434920393"/>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374301845249519E-2"/>
          <c:y val="6.0077063875426558E-2"/>
          <c:w val="0.82481853555870976"/>
          <c:h val="0.70937210680294782"/>
        </c:manualLayout>
      </c:layout>
      <c:barChart>
        <c:barDir val="col"/>
        <c:grouping val="clustered"/>
        <c:varyColors val="0"/>
        <c:ser>
          <c:idx val="0"/>
          <c:order val="0"/>
          <c:tx>
            <c:strRef>
              <c:f>'1.9souhrn'!$A$26</c:f>
              <c:strCache>
                <c:ptCount val="1"/>
                <c:pt idx="0">
                  <c:v>Muži </c:v>
                </c:pt>
              </c:strCache>
            </c:strRef>
          </c:tx>
          <c:spPr>
            <a:solidFill>
              <a:schemeClr val="accent4"/>
            </a:solidFill>
          </c:spPr>
          <c:invertIfNegative val="0"/>
          <c:dLbls>
            <c:dLbl>
              <c:idx val="2"/>
              <c:tx>
                <c:rich>
                  <a:bodyPr/>
                  <a:lstStyle/>
                  <a:p>
                    <a:r>
                      <a:rPr lang="cs-CZ" dirty="0" smtClean="0"/>
                      <a:t>76,0</a:t>
                    </a:r>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53,0</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'1.9souhrn'!$B$25:$G$25</c:f>
              <c:strCache>
                <c:ptCount val="6"/>
                <c:pt idx="0">
                  <c:v>Zájem  o obor</c:v>
                </c:pt>
                <c:pt idx="1">
                  <c:v>Uplatnění po absolvování studia</c:v>
                </c:pt>
                <c:pt idx="2">
                  <c:v>Prestiž</c:v>
                </c:pt>
                <c:pt idx="3">
                  <c:v>Finanční dostupnost</c:v>
                </c:pt>
                <c:pt idx="4">
                  <c:v>Šance na přijetí</c:v>
                </c:pt>
                <c:pt idx="5">
                  <c:v>Vzdálenost od místa bydliště</c:v>
                </c:pt>
              </c:strCache>
            </c:strRef>
          </c:cat>
          <c:val>
            <c:numRef>
              <c:f>'1.9souhrn'!$B$26:$G$26</c:f>
              <c:numCache>
                <c:formatCode>General</c:formatCode>
                <c:ptCount val="6"/>
                <c:pt idx="0">
                  <c:v>93.2</c:v>
                </c:pt>
                <c:pt idx="1">
                  <c:v>83.800000000000011</c:v>
                </c:pt>
                <c:pt idx="2">
                  <c:v>76</c:v>
                </c:pt>
                <c:pt idx="3">
                  <c:v>54.6</c:v>
                </c:pt>
                <c:pt idx="4">
                  <c:v>53</c:v>
                </c:pt>
                <c:pt idx="5">
                  <c:v>43.8</c:v>
                </c:pt>
              </c:numCache>
            </c:numRef>
          </c:val>
        </c:ser>
        <c:ser>
          <c:idx val="1"/>
          <c:order val="1"/>
          <c:tx>
            <c:strRef>
              <c:f>'1.9souhrn'!$A$27</c:f>
              <c:strCache>
                <c:ptCount val="1"/>
                <c:pt idx="0">
                  <c:v>Ženy</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'1.9souhrn'!$B$25:$G$25</c:f>
              <c:strCache>
                <c:ptCount val="6"/>
                <c:pt idx="0">
                  <c:v>Zájem  o obor</c:v>
                </c:pt>
                <c:pt idx="1">
                  <c:v>Uplatnění po absolvování studia</c:v>
                </c:pt>
                <c:pt idx="2">
                  <c:v>Prestiž</c:v>
                </c:pt>
                <c:pt idx="3">
                  <c:v>Finanční dostupnost</c:v>
                </c:pt>
                <c:pt idx="4">
                  <c:v>Šance na přijetí</c:v>
                </c:pt>
                <c:pt idx="5">
                  <c:v>Vzdálenost od místa bydliště</c:v>
                </c:pt>
              </c:strCache>
            </c:strRef>
          </c:cat>
          <c:val>
            <c:numRef>
              <c:f>'1.9souhrn'!$B$27:$G$27</c:f>
              <c:numCache>
                <c:formatCode>General</c:formatCode>
                <c:ptCount val="6"/>
                <c:pt idx="0" formatCode="0.0">
                  <c:v>93.5</c:v>
                </c:pt>
                <c:pt idx="1">
                  <c:v>85.5</c:v>
                </c:pt>
                <c:pt idx="2">
                  <c:v>74.7</c:v>
                </c:pt>
                <c:pt idx="3">
                  <c:v>65.900000000000006</c:v>
                </c:pt>
                <c:pt idx="4">
                  <c:v>63.7</c:v>
                </c:pt>
                <c:pt idx="5">
                  <c:v>48.3</c:v>
                </c:pt>
              </c:numCache>
            </c:numRef>
          </c:val>
        </c:ser>
        <c:dLbls>
          <c:dLblPos val="inEnd"/>
          <c:showLegendKey val="0"/>
          <c:showVal val="1"/>
          <c:showCatName val="0"/>
          <c:showSerName val="0"/>
          <c:showPercent val="0"/>
          <c:showBubbleSize val="0"/>
        </c:dLbls>
        <c:gapWidth val="30"/>
        <c:axId val="242674472"/>
        <c:axId val="242674864"/>
      </c:barChart>
      <c:catAx>
        <c:axId val="242674472"/>
        <c:scaling>
          <c:orientation val="minMax"/>
        </c:scaling>
        <c:delete val="0"/>
        <c:axPos val="b"/>
        <c:numFmt formatCode="General" sourceLinked="0"/>
        <c:majorTickMark val="none"/>
        <c:minorTickMark val="none"/>
        <c:tickLblPos val="nextTo"/>
        <c:txPr>
          <a:bodyPr/>
          <a:lstStyle/>
          <a:p>
            <a:pPr>
              <a:defRPr sz="1000"/>
            </a:pPr>
            <a:endParaRPr lang="cs-CZ"/>
          </a:p>
        </c:txPr>
        <c:crossAx val="242674864"/>
        <c:crosses val="autoZero"/>
        <c:auto val="1"/>
        <c:lblAlgn val="ctr"/>
        <c:lblOffset val="100"/>
        <c:noMultiLvlLbl val="0"/>
      </c:catAx>
      <c:valAx>
        <c:axId val="242674864"/>
        <c:scaling>
          <c:orientation val="minMax"/>
        </c:scaling>
        <c:delete val="0"/>
        <c:axPos val="l"/>
        <c:majorGridlines>
          <c:spPr>
            <a:ln>
              <a:solidFill>
                <a:schemeClr val="bg1">
                  <a:lumMod val="65000"/>
                </a:schemeClr>
              </a:solidFill>
            </a:ln>
          </c:spPr>
        </c:majorGridlines>
        <c:numFmt formatCode="General" sourceLinked="1"/>
        <c:majorTickMark val="none"/>
        <c:minorTickMark val="none"/>
        <c:tickLblPos val="nextTo"/>
        <c:spPr>
          <a:ln>
            <a:solidFill>
              <a:schemeClr val="bg1">
                <a:lumMod val="75000"/>
              </a:schemeClr>
            </a:solidFill>
          </a:ln>
        </c:spPr>
        <c:crossAx val="242674472"/>
        <c:crosses val="autoZero"/>
        <c:crossBetween val="between"/>
        <c:majorUnit val="20"/>
      </c:valAx>
      <c:spPr>
        <a:solidFill>
          <a:schemeClr val="bg1">
            <a:lumMod val="85000"/>
          </a:schemeClr>
        </a:solidFill>
        <a:ln>
          <a:solidFill>
            <a:schemeClr val="bg1">
              <a:lumMod val="65000"/>
            </a:schemeClr>
          </a:solidFill>
        </a:ln>
      </c:spPr>
    </c:plotArea>
    <c:legend>
      <c:legendPos val="r"/>
      <c:layout>
        <c:manualLayout>
          <c:xMode val="edge"/>
          <c:yMode val="edge"/>
          <c:x val="0.91280372604190008"/>
          <c:y val="0.38111165752824849"/>
          <c:w val="7.1422593118300626E-2"/>
          <c:h val="0.24107969484872049"/>
        </c:manualLayout>
      </c:layout>
      <c:overlay val="0"/>
      <c:txPr>
        <a:bodyPr/>
        <a:lstStyle/>
        <a:p>
          <a:pPr>
            <a:defRPr sz="1200"/>
          </a:pPr>
          <a:endParaRPr lang="cs-CZ"/>
        </a:p>
      </c:txPr>
    </c:legend>
    <c:plotVisOnly val="1"/>
    <c:dispBlanksAs val="gap"/>
    <c:showDLblsOverMax val="0"/>
  </c:chart>
  <c:txPr>
    <a:bodyPr/>
    <a:lstStyle/>
    <a:p>
      <a:pPr>
        <a:defRPr sz="1400"/>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206903598012913E-2"/>
          <c:y val="4.2309965597152957E-2"/>
          <c:w val="0.80182137500595174"/>
          <c:h val="0.69471177088889102"/>
        </c:manualLayout>
      </c:layout>
      <c:barChart>
        <c:barDir val="col"/>
        <c:grouping val="clustered"/>
        <c:varyColors val="0"/>
        <c:ser>
          <c:idx val="0"/>
          <c:order val="0"/>
          <c:tx>
            <c:strRef>
              <c:f>'1.9souhrn'!$A$32</c:f>
              <c:strCache>
                <c:ptCount val="1"/>
                <c:pt idx="0">
                  <c:v>Veřejná</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'1.9souhrn'!$B$31:$G$31</c:f>
              <c:strCache>
                <c:ptCount val="6"/>
                <c:pt idx="0">
                  <c:v>Zájem  o obor</c:v>
                </c:pt>
                <c:pt idx="1">
                  <c:v>Uplatnění po absolvování studia</c:v>
                </c:pt>
                <c:pt idx="2">
                  <c:v>Prestiž</c:v>
                </c:pt>
                <c:pt idx="3">
                  <c:v>Finanční dostupnost</c:v>
                </c:pt>
                <c:pt idx="4">
                  <c:v>Šance na přijetí</c:v>
                </c:pt>
                <c:pt idx="5">
                  <c:v>Vzdálenost od místa bydliště</c:v>
                </c:pt>
              </c:strCache>
            </c:strRef>
          </c:cat>
          <c:val>
            <c:numRef>
              <c:f>'1.9souhrn'!$B$32:$G$32</c:f>
              <c:numCache>
                <c:formatCode>General</c:formatCode>
                <c:ptCount val="6"/>
                <c:pt idx="0">
                  <c:v>93.2</c:v>
                </c:pt>
                <c:pt idx="1">
                  <c:v>84.2</c:v>
                </c:pt>
                <c:pt idx="2">
                  <c:v>75.900000000000006</c:v>
                </c:pt>
                <c:pt idx="3">
                  <c:v>60.2</c:v>
                </c:pt>
                <c:pt idx="4">
                  <c:v>56.3</c:v>
                </c:pt>
                <c:pt idx="5">
                  <c:v>45.1</c:v>
                </c:pt>
              </c:numCache>
            </c:numRef>
          </c:val>
        </c:ser>
        <c:ser>
          <c:idx val="1"/>
          <c:order val="1"/>
          <c:tx>
            <c:strRef>
              <c:f>'1.9souhrn'!$A$33</c:f>
              <c:strCache>
                <c:ptCount val="1"/>
                <c:pt idx="0">
                  <c:v>Soukromá</c:v>
                </c:pt>
              </c:strCache>
            </c:strRef>
          </c:tx>
          <c:spPr>
            <a:solidFill>
              <a:schemeClr val="accent1"/>
            </a:solidFill>
          </c:spPr>
          <c:invertIfNegative val="0"/>
          <c:dLbls>
            <c:dLbl>
              <c:idx val="2"/>
              <c:tx>
                <c:rich>
                  <a:bodyPr/>
                  <a:lstStyle/>
                  <a:p>
                    <a:r>
                      <a:rPr lang="cs-CZ" dirty="0" smtClean="0"/>
                      <a:t>70,0</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'1.9souhrn'!$B$31:$G$31</c:f>
              <c:strCache>
                <c:ptCount val="6"/>
                <c:pt idx="0">
                  <c:v>Zájem  o obor</c:v>
                </c:pt>
                <c:pt idx="1">
                  <c:v>Uplatnění po absolvování studia</c:v>
                </c:pt>
                <c:pt idx="2">
                  <c:v>Prestiž</c:v>
                </c:pt>
                <c:pt idx="3">
                  <c:v>Finanční dostupnost</c:v>
                </c:pt>
                <c:pt idx="4">
                  <c:v>Šance na přijetí</c:v>
                </c:pt>
                <c:pt idx="5">
                  <c:v>Vzdálenost od místa bydliště</c:v>
                </c:pt>
              </c:strCache>
            </c:strRef>
          </c:cat>
          <c:val>
            <c:numRef>
              <c:f>'1.9souhrn'!$B$33:$G$33</c:f>
              <c:numCache>
                <c:formatCode>General</c:formatCode>
                <c:ptCount val="6"/>
                <c:pt idx="0">
                  <c:v>94.5</c:v>
                </c:pt>
                <c:pt idx="1">
                  <c:v>88.3</c:v>
                </c:pt>
                <c:pt idx="2">
                  <c:v>70</c:v>
                </c:pt>
                <c:pt idx="3">
                  <c:v>68.099999999999994</c:v>
                </c:pt>
                <c:pt idx="4">
                  <c:v>79.099999999999994</c:v>
                </c:pt>
                <c:pt idx="5">
                  <c:v>55.099999999999994</c:v>
                </c:pt>
              </c:numCache>
            </c:numRef>
          </c:val>
        </c:ser>
        <c:dLbls>
          <c:dLblPos val="inEnd"/>
          <c:showLegendKey val="0"/>
          <c:showVal val="1"/>
          <c:showCatName val="0"/>
          <c:showSerName val="0"/>
          <c:showPercent val="0"/>
          <c:showBubbleSize val="0"/>
        </c:dLbls>
        <c:gapWidth val="30"/>
        <c:axId val="243535688"/>
        <c:axId val="243536080"/>
      </c:barChart>
      <c:catAx>
        <c:axId val="243535688"/>
        <c:scaling>
          <c:orientation val="minMax"/>
        </c:scaling>
        <c:delete val="0"/>
        <c:axPos val="b"/>
        <c:numFmt formatCode="General" sourceLinked="0"/>
        <c:majorTickMark val="none"/>
        <c:minorTickMark val="none"/>
        <c:tickLblPos val="nextTo"/>
        <c:spPr>
          <a:ln>
            <a:solidFill>
              <a:schemeClr val="bg1">
                <a:lumMod val="65000"/>
              </a:schemeClr>
            </a:solidFill>
          </a:ln>
        </c:spPr>
        <c:txPr>
          <a:bodyPr/>
          <a:lstStyle/>
          <a:p>
            <a:pPr>
              <a:defRPr sz="1000"/>
            </a:pPr>
            <a:endParaRPr lang="cs-CZ"/>
          </a:p>
        </c:txPr>
        <c:crossAx val="243536080"/>
        <c:crosses val="autoZero"/>
        <c:auto val="1"/>
        <c:lblAlgn val="ctr"/>
        <c:lblOffset val="100"/>
        <c:noMultiLvlLbl val="0"/>
      </c:catAx>
      <c:valAx>
        <c:axId val="243536080"/>
        <c:scaling>
          <c:orientation val="minMax"/>
          <c:max val="100"/>
        </c:scaling>
        <c:delete val="0"/>
        <c:axPos val="l"/>
        <c:majorGridlines>
          <c:spPr>
            <a:ln>
              <a:solidFill>
                <a:schemeClr val="bg1">
                  <a:lumMod val="65000"/>
                </a:schemeClr>
              </a:solidFill>
            </a:ln>
          </c:spPr>
        </c:majorGridlines>
        <c:numFmt formatCode="General" sourceLinked="1"/>
        <c:majorTickMark val="none"/>
        <c:minorTickMark val="none"/>
        <c:tickLblPos val="nextTo"/>
        <c:spPr>
          <a:ln>
            <a:solidFill>
              <a:schemeClr val="bg1">
                <a:lumMod val="65000"/>
              </a:schemeClr>
            </a:solidFill>
          </a:ln>
        </c:spPr>
        <c:crossAx val="243535688"/>
        <c:crosses val="autoZero"/>
        <c:crossBetween val="between"/>
        <c:majorUnit val="20"/>
      </c:valAx>
      <c:spPr>
        <a:solidFill>
          <a:schemeClr val="bg1">
            <a:lumMod val="85000"/>
          </a:schemeClr>
        </a:solidFill>
        <a:ln>
          <a:solidFill>
            <a:schemeClr val="bg1">
              <a:lumMod val="65000"/>
            </a:schemeClr>
          </a:solidFill>
        </a:ln>
      </c:spPr>
    </c:plotArea>
    <c:legend>
      <c:legendPos val="r"/>
      <c:layout>
        <c:manualLayout>
          <c:xMode val="edge"/>
          <c:yMode val="edge"/>
          <c:x val="0.87547663354865335"/>
          <c:y val="0.35590304113296156"/>
          <c:w val="0.10906333230241685"/>
          <c:h val="0.23620050941917503"/>
        </c:manualLayout>
      </c:layout>
      <c:overlay val="0"/>
      <c:txPr>
        <a:bodyPr/>
        <a:lstStyle/>
        <a:p>
          <a:pPr>
            <a:defRPr sz="1200"/>
          </a:pPr>
          <a:endParaRPr lang="cs-CZ"/>
        </a:p>
      </c:txPr>
    </c:legend>
    <c:plotVisOnly val="1"/>
    <c:dispBlanksAs val="gap"/>
    <c:showDLblsOverMax val="0"/>
  </c:chart>
  <c:spPr>
    <a:solidFill>
      <a:schemeClr val="bg1"/>
    </a:solidFill>
    <a:ln>
      <a:noFill/>
    </a:ln>
  </c:spPr>
  <c:txPr>
    <a:bodyPr/>
    <a:lstStyle/>
    <a:p>
      <a:pPr>
        <a:defRPr sz="1400">
          <a:latin typeface="+mn-lt"/>
        </a:defRPr>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c:spPr>
          </c:dPt>
          <c:dPt>
            <c:idx val="1"/>
            <c:bubble3D val="0"/>
            <c:spPr>
              <a:solidFill>
                <a:srgbClr val="EA157A"/>
              </a:solidFill>
            </c:spPr>
          </c:dPt>
          <c:dPt>
            <c:idx val="2"/>
            <c:bubble3D val="0"/>
            <c:spPr>
              <a:solidFill>
                <a:schemeClr val="accent3"/>
              </a:solidFill>
            </c:spPr>
          </c:dPt>
          <c:dPt>
            <c:idx val="3"/>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'1.10'!$A$3:$A$4</c:f>
              <c:strCache>
                <c:ptCount val="2"/>
                <c:pt idx="0">
                  <c:v>Ano</c:v>
                </c:pt>
                <c:pt idx="1">
                  <c:v>Ne</c:v>
                </c:pt>
              </c:strCache>
            </c:strRef>
          </c:cat>
          <c:val>
            <c:numRef>
              <c:f>'1.10'!$B$3:$B$4</c:f>
              <c:numCache>
                <c:formatCode>0.0</c:formatCode>
                <c:ptCount val="2"/>
                <c:pt idx="0">
                  <c:v>89.2</c:v>
                </c:pt>
                <c:pt idx="1">
                  <c:v>10.8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127823323613943"/>
          <c:y val="0.49957856125217764"/>
          <c:w val="0.21872176676386063"/>
          <c:h val="0.36804371402431596"/>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'1.10'!$A$44</c:f>
              <c:strCache>
                <c:ptCount val="1"/>
                <c:pt idx="0">
                  <c:v>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'1.10'!$B$43:$D$43</c:f>
              <c:strCache>
                <c:ptCount val="3"/>
                <c:pt idx="0">
                  <c:v>Třetina nejlepších</c:v>
                </c:pt>
                <c:pt idx="1">
                  <c:v>Třetina průměrných</c:v>
                </c:pt>
                <c:pt idx="2">
                  <c:v>Třetina nejhorších</c:v>
                </c:pt>
              </c:strCache>
            </c:strRef>
          </c:cat>
          <c:val>
            <c:numRef>
              <c:f>'1.10'!$B$44:$D$44</c:f>
              <c:numCache>
                <c:formatCode>0.0</c:formatCode>
                <c:ptCount val="3"/>
                <c:pt idx="0">
                  <c:v>92.5</c:v>
                </c:pt>
                <c:pt idx="1">
                  <c:v>88</c:v>
                </c:pt>
                <c:pt idx="2">
                  <c:v>80.8</c:v>
                </c:pt>
              </c:numCache>
            </c:numRef>
          </c:val>
        </c:ser>
        <c:ser>
          <c:idx val="1"/>
          <c:order val="1"/>
          <c:tx>
            <c:strRef>
              <c:f>'1.10'!$A$45</c:f>
              <c:strCache>
                <c:ptCount val="1"/>
                <c:pt idx="0">
                  <c:v>Ne</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'1.10'!$B$43:$D$43</c:f>
              <c:strCache>
                <c:ptCount val="3"/>
                <c:pt idx="0">
                  <c:v>Třetina nejlepších</c:v>
                </c:pt>
                <c:pt idx="1">
                  <c:v>Třetina průměrných</c:v>
                </c:pt>
                <c:pt idx="2">
                  <c:v>Třetina nejhorších</c:v>
                </c:pt>
              </c:strCache>
            </c:strRef>
          </c:cat>
          <c:val>
            <c:numRef>
              <c:f>'1.10'!$B$45:$D$45</c:f>
              <c:numCache>
                <c:formatCode>0.0</c:formatCode>
                <c:ptCount val="3"/>
                <c:pt idx="0">
                  <c:v>7.5</c:v>
                </c:pt>
                <c:pt idx="1">
                  <c:v>12</c:v>
                </c:pt>
                <c:pt idx="2">
                  <c:v>19.2</c:v>
                </c:pt>
              </c:numCache>
            </c:numRef>
          </c:val>
        </c:ser>
        <c:dLbls>
          <c:dLblPos val="ctr"/>
          <c:showLegendKey val="0"/>
          <c:showVal val="1"/>
          <c:showCatName val="0"/>
          <c:showSerName val="0"/>
          <c:showPercent val="0"/>
          <c:showBubbleSize val="0"/>
        </c:dLbls>
        <c:gapWidth val="30"/>
        <c:overlap val="100"/>
        <c:axId val="243537256"/>
        <c:axId val="243537648"/>
      </c:barChart>
      <c:catAx>
        <c:axId val="243537256"/>
        <c:scaling>
          <c:orientation val="maxMin"/>
        </c:scaling>
        <c:delete val="0"/>
        <c:axPos val="l"/>
        <c:numFmt formatCode="General" sourceLinked="0"/>
        <c:majorTickMark val="none"/>
        <c:minorTickMark val="none"/>
        <c:tickLblPos val="nextTo"/>
        <c:crossAx val="243537648"/>
        <c:crosses val="autoZero"/>
        <c:auto val="1"/>
        <c:lblAlgn val="ctr"/>
        <c:lblOffset val="100"/>
        <c:noMultiLvlLbl val="0"/>
      </c:catAx>
      <c:valAx>
        <c:axId val="243537648"/>
        <c:scaling>
          <c:orientation val="minMax"/>
          <c:max val="100"/>
        </c:scaling>
        <c:delete val="0"/>
        <c:axPos val="b"/>
        <c:majorGridlines/>
        <c:numFmt formatCode="0" sourceLinked="0"/>
        <c:majorTickMark val="none"/>
        <c:minorTickMark val="none"/>
        <c:tickLblPos val="nextTo"/>
        <c:spPr>
          <a:noFill/>
          <a:ln>
            <a:solidFill>
              <a:sysClr val="window" lastClr="FFFFFF">
                <a:lumMod val="65000"/>
              </a:sysClr>
            </a:solidFill>
          </a:ln>
        </c:spPr>
        <c:crossAx val="243537256"/>
        <c:crosses val="max"/>
        <c:crossBetween val="between"/>
        <c:majorUnit val="20"/>
      </c:valAx>
      <c:spPr>
        <a:solidFill>
          <a:schemeClr val="bg1">
            <a:lumMod val="95000"/>
          </a:schemeClr>
        </a:solidFill>
        <a:ln>
          <a:solidFill>
            <a:sysClr val="window" lastClr="FFFFFF">
              <a:lumMod val="65000"/>
            </a:sys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474227501292141E-2"/>
          <c:y val="3.342245989304813E-2"/>
          <c:w val="0.53524246098259609"/>
          <c:h val="0.9331550802139037"/>
        </c:manualLayout>
      </c:layout>
      <c:pieChart>
        <c:varyColors val="1"/>
        <c:ser>
          <c:idx val="0"/>
          <c:order val="0"/>
          <c:dPt>
            <c:idx val="0"/>
            <c:bubble3D val="0"/>
            <c:spPr>
              <a:solidFill>
                <a:schemeClr val="accent1"/>
              </a:solidFill>
            </c:spPr>
          </c:dPt>
          <c:dPt>
            <c:idx val="1"/>
            <c:bubble3D val="0"/>
            <c:spPr>
              <a:solidFill>
                <a:srgbClr val="EA157A"/>
              </a:solidFill>
            </c:spPr>
          </c:dPt>
          <c:dPt>
            <c:idx val="2"/>
            <c:bubble3D val="0"/>
            <c:spPr>
              <a:solidFill>
                <a:srgbClr val="418E96"/>
              </a:solidFill>
            </c:spPr>
          </c:dPt>
          <c:dPt>
            <c:idx val="3"/>
            <c:bubble3D val="0"/>
            <c:spPr>
              <a:solidFill>
                <a:schemeClr val="accent2"/>
              </a:solidFill>
            </c:spPr>
          </c:dPt>
          <c:dLbls>
            <c:dLbl>
              <c:idx val="2"/>
              <c:tx>
                <c:rich>
                  <a:bodyPr/>
                  <a:lstStyle/>
                  <a:p>
                    <a:r>
                      <a:rPr lang="en-US"/>
                      <a:t>20,6</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'1.10a'!$A$3:$A$5</c:f>
              <c:strCache>
                <c:ptCount val="3"/>
                <c:pt idx="0">
                  <c:v>Ano</c:v>
                </c:pt>
                <c:pt idx="1">
                  <c:v>Ne</c:v>
                </c:pt>
                <c:pt idx="2">
                  <c:v>Nevím</c:v>
                </c:pt>
              </c:strCache>
            </c:strRef>
          </c:cat>
          <c:val>
            <c:numRef>
              <c:f>'1.10a'!$B$3:$B$5</c:f>
              <c:numCache>
                <c:formatCode>0.0</c:formatCode>
                <c:ptCount val="3"/>
                <c:pt idx="0">
                  <c:v>71.3</c:v>
                </c:pt>
                <c:pt idx="1">
                  <c:v>8.1</c:v>
                </c:pt>
                <c:pt idx="2">
                  <c:v>20.7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286383638532911"/>
          <c:y val="0.34372657796117723"/>
          <c:w val="0.2227856325142617"/>
          <c:h val="0.45960514126910607"/>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'1.10a'!$A$24</c:f>
              <c:strCache>
                <c:ptCount val="1"/>
                <c:pt idx="0">
                  <c:v>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'1.10a'!$B$22:$E$23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'1.10a'!$B$24:$E$24</c:f>
              <c:numCache>
                <c:formatCode>0.0</c:formatCode>
                <c:ptCount val="4"/>
                <c:pt idx="0">
                  <c:v>71.900000000000006</c:v>
                </c:pt>
                <c:pt idx="1">
                  <c:v>66.599999999999994</c:v>
                </c:pt>
                <c:pt idx="2">
                  <c:v>69.400000000000006</c:v>
                </c:pt>
                <c:pt idx="3" formatCode="General">
                  <c:v>78.7</c:v>
                </c:pt>
              </c:numCache>
            </c:numRef>
          </c:val>
        </c:ser>
        <c:ser>
          <c:idx val="1"/>
          <c:order val="1"/>
          <c:tx>
            <c:strRef>
              <c:f>'1.10a'!$A$25</c:f>
              <c:strCache>
                <c:ptCount val="1"/>
                <c:pt idx="0">
                  <c:v>Ne</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'1.10a'!$B$22:$E$23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'1.10a'!$B$25:$E$25</c:f>
              <c:numCache>
                <c:formatCode>0.0</c:formatCode>
                <c:ptCount val="4"/>
                <c:pt idx="0">
                  <c:v>7.8</c:v>
                </c:pt>
                <c:pt idx="1">
                  <c:v>9.8000000000000007</c:v>
                </c:pt>
                <c:pt idx="2" formatCode="General">
                  <c:v>8.8000000000000007</c:v>
                </c:pt>
                <c:pt idx="3" formatCode="General">
                  <c:v>5.0999999999999996</c:v>
                </c:pt>
              </c:numCache>
            </c:numRef>
          </c:val>
        </c:ser>
        <c:ser>
          <c:idx val="2"/>
          <c:order val="2"/>
          <c:tx>
            <c:strRef>
              <c:f>'1.10a'!$A$26</c:f>
              <c:strCache>
                <c:ptCount val="1"/>
                <c:pt idx="0">
                  <c:v>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'1.10a'!$B$22:$E$23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'1.10a'!$B$26:$E$26</c:f>
              <c:numCache>
                <c:formatCode>0.0</c:formatCode>
                <c:ptCount val="4"/>
                <c:pt idx="0">
                  <c:v>20.299999999999997</c:v>
                </c:pt>
                <c:pt idx="1">
                  <c:v>23.600000000000009</c:v>
                </c:pt>
                <c:pt idx="2">
                  <c:v>21.799999999999997</c:v>
                </c:pt>
                <c:pt idx="3">
                  <c:v>16.200000000000003</c:v>
                </c:pt>
              </c:numCache>
            </c:numRef>
          </c:val>
        </c:ser>
        <c:dLbls>
          <c:dLblPos val="ctr"/>
          <c:showLegendKey val="0"/>
          <c:showVal val="1"/>
          <c:showCatName val="0"/>
          <c:showSerName val="0"/>
          <c:showPercent val="0"/>
          <c:showBubbleSize val="0"/>
        </c:dLbls>
        <c:gapWidth val="30"/>
        <c:overlap val="100"/>
        <c:axId val="243538824"/>
        <c:axId val="243539216"/>
      </c:barChart>
      <c:catAx>
        <c:axId val="243538824"/>
        <c:scaling>
          <c:orientation val="minMax"/>
        </c:scaling>
        <c:delete val="0"/>
        <c:axPos val="b"/>
        <c:numFmt formatCode="General" sourceLinked="0"/>
        <c:majorTickMark val="none"/>
        <c:minorTickMark val="none"/>
        <c:tickLblPos val="nextTo"/>
        <c:crossAx val="243539216"/>
        <c:crosses val="autoZero"/>
        <c:auto val="1"/>
        <c:lblAlgn val="ctr"/>
        <c:lblOffset val="100"/>
        <c:noMultiLvlLbl val="0"/>
      </c:catAx>
      <c:valAx>
        <c:axId val="243539216"/>
        <c:scaling>
          <c:orientation val="minMax"/>
          <c:max val="100"/>
        </c:scaling>
        <c:delete val="0"/>
        <c:axPos val="l"/>
        <c:majorGridlines/>
        <c:numFmt formatCode="0" sourceLinked="0"/>
        <c:majorTickMark val="none"/>
        <c:minorTickMark val="none"/>
        <c:tickLblPos val="nextTo"/>
        <c:spPr>
          <a:solidFill>
            <a:schemeClr val="bg1"/>
          </a:solidFill>
        </c:spPr>
        <c:crossAx val="243538824"/>
        <c:crosses val="autoZero"/>
        <c:crossBetween val="between"/>
        <c:majorUnit val="20"/>
      </c:valAx>
      <c:spPr>
        <a:solidFill>
          <a:schemeClr val="bg1">
            <a:lumMod val="95000"/>
          </a:schemeClr>
        </a:solidFill>
        <a:ln>
          <a:solidFill>
            <a:sysClr val="window" lastClr="FFFFFF">
              <a:lumMod val="65000"/>
            </a:sysClr>
          </a:solidFill>
        </a:ln>
      </c:spPr>
    </c:plotArea>
    <c:plotVisOnly val="1"/>
    <c:dispBlanksAs val="gap"/>
    <c:showDLblsOverMax val="0"/>
  </c:chart>
  <c:spPr>
    <a:ln>
      <a:noFill/>
    </a:ln>
  </c:spPr>
  <c:txPr>
    <a:bodyPr/>
    <a:lstStyle/>
    <a:p>
      <a:pPr>
        <a:defRPr sz="1300">
          <a:latin typeface="+mn-lt"/>
        </a:defRPr>
      </a:pPr>
      <a:endParaRPr lang="cs-CZ"/>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7023970452446903E-2"/>
          <c:y val="7.7234943068997225E-2"/>
          <c:w val="0.52443006463527242"/>
          <c:h val="0.80462665266738842"/>
        </c:manualLayout>
      </c:layout>
      <c:pieChart>
        <c:varyColors val="1"/>
        <c:ser>
          <c:idx val="0"/>
          <c:order val="0"/>
          <c:dPt>
            <c:idx val="0"/>
            <c:bubble3D val="0"/>
            <c:spPr>
              <a:solidFill>
                <a:schemeClr val="accent1"/>
              </a:solidFill>
            </c:spPr>
          </c:dPt>
          <c:dPt>
            <c:idx val="1"/>
            <c:bubble3D val="0"/>
            <c:spPr>
              <a:solidFill>
                <a:srgbClr val="EA157A"/>
              </a:solidFill>
            </c:spPr>
          </c:dPt>
          <c:dPt>
            <c:idx val="2"/>
            <c:bubble3D val="0"/>
            <c:spPr>
              <a:solidFill>
                <a:srgbClr val="418E96"/>
              </a:solidFill>
            </c:spPr>
          </c:dPt>
          <c:dPt>
            <c:idx val="3"/>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'1.10b'!$A$3:$A$5</c:f>
              <c:strCache>
                <c:ptCount val="3"/>
                <c:pt idx="0">
                  <c:v>Ano</c:v>
                </c:pt>
                <c:pt idx="1">
                  <c:v>Ne</c:v>
                </c:pt>
                <c:pt idx="2">
                  <c:v>Nevím</c:v>
                </c:pt>
              </c:strCache>
            </c:strRef>
          </c:cat>
          <c:val>
            <c:numRef>
              <c:f>'1.10b'!$B$3:$B$5</c:f>
              <c:numCache>
                <c:formatCode>0.0</c:formatCode>
                <c:ptCount val="3"/>
                <c:pt idx="0">
                  <c:v>66.8</c:v>
                </c:pt>
                <c:pt idx="1">
                  <c:v>13.4</c:v>
                </c:pt>
                <c:pt idx="2">
                  <c:v>19.8</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64250297322253003"/>
          <c:y val="0.32796936116505909"/>
          <c:w val="0.26661702677746996"/>
          <c:h val="0.42080026185178543"/>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170014864733736E-2"/>
          <c:y val="2.2214462943270848E-2"/>
          <c:w val="0.33553145993623773"/>
          <c:h val="0.63111869845149482"/>
        </c:manualLayout>
      </c:layout>
      <c:pieChart>
        <c:varyColors val="1"/>
        <c:ser>
          <c:idx val="0"/>
          <c:order val="0"/>
          <c:dPt>
            <c:idx val="0"/>
            <c:bubble3D val="0"/>
            <c:spPr>
              <a:solidFill>
                <a:schemeClr val="accent1"/>
              </a:solidFill>
            </c:spPr>
          </c:dPt>
          <c:dPt>
            <c:idx val="1"/>
            <c:bubble3D val="0"/>
            <c:spPr>
              <a:solidFill>
                <a:schemeClr val="accent4"/>
              </a:solidFill>
            </c:spPr>
          </c:dPt>
          <c:dPt>
            <c:idx val="3"/>
            <c:bubble3D val="0"/>
            <c:spPr>
              <a:solidFill>
                <a:schemeClr val="accent2"/>
              </a:solidFill>
            </c:spPr>
          </c:dPt>
          <c:dLbls>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'str2.7'!$B$6:$E$6</c:f>
              <c:strCache>
                <c:ptCount val="4"/>
                <c:pt idx="0">
                  <c:v>Ano, soustavně jsem pracoval/a na alespoň poloviční pracovní úvazek (minimálně 1 rok a alespoň 20 hodin týdně)</c:v>
                </c:pt>
                <c:pt idx="1">
                  <c:v>Ano, soustavně jsem pracoval/a na zkrácený pracovní úvazek (minimálně 1 rok a méně než 20 hodin týdně)</c:v>
                </c:pt>
                <c:pt idx="2">
                  <c:v>Ano, pracoval/a, ale méně než rok</c:v>
                </c:pt>
                <c:pt idx="3">
                  <c:v>Ne, nepracoval/a jsem</c:v>
                </c:pt>
              </c:strCache>
            </c:strRef>
          </c:cat>
          <c:val>
            <c:numRef>
              <c:f>'str2.7'!$B$7:$E$7</c:f>
              <c:numCache>
                <c:formatCode>0.00</c:formatCode>
                <c:ptCount val="4"/>
                <c:pt idx="0">
                  <c:v>15.9</c:v>
                </c:pt>
                <c:pt idx="1">
                  <c:v>9.9</c:v>
                </c:pt>
                <c:pt idx="2">
                  <c:v>18.399999999999999</c:v>
                </c:pt>
                <c:pt idx="3">
                  <c:v>55.8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41620814986801746"/>
          <c:y val="3.1121109861267796E-4"/>
          <c:w val="0.55646735454147855"/>
          <c:h val="0.99968878890138735"/>
        </c:manualLayout>
      </c:layout>
      <c:overlay val="0"/>
      <c:txPr>
        <a:bodyPr/>
        <a:lstStyle/>
        <a:p>
          <a:pPr rtl="0">
            <a:defRPr sz="1300"/>
          </a:pPr>
          <a:endParaRPr lang="cs-CZ"/>
        </a:p>
      </c:txPr>
    </c:legend>
    <c:plotVisOnly val="1"/>
    <c:dispBlanksAs val="zero"/>
    <c:showDLblsOverMax val="0"/>
  </c:chart>
  <c:spPr>
    <a:ln>
      <a:noFill/>
    </a:ln>
  </c:spPr>
  <c:txPr>
    <a:bodyPr/>
    <a:lstStyle/>
    <a:p>
      <a:pPr>
        <a:defRPr sz="1400">
          <a:latin typeface="+mn-lt"/>
        </a:defRPr>
      </a:pPr>
      <a:endParaRPr lang="cs-CZ"/>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'1.10b'!$A$24</c:f>
              <c:strCache>
                <c:ptCount val="1"/>
                <c:pt idx="0">
                  <c:v>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'1.10b'!$B$22:$E$23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'1.10b'!$B$24:$E$24</c:f>
              <c:numCache>
                <c:formatCode>0.0</c:formatCode>
                <c:ptCount val="4"/>
                <c:pt idx="0">
                  <c:v>66.099999999999994</c:v>
                </c:pt>
                <c:pt idx="1">
                  <c:v>71.7</c:v>
                </c:pt>
                <c:pt idx="2" formatCode="General">
                  <c:v>64.900000000000006</c:v>
                </c:pt>
                <c:pt idx="3">
                  <c:v>74.3</c:v>
                </c:pt>
              </c:numCache>
            </c:numRef>
          </c:val>
        </c:ser>
        <c:ser>
          <c:idx val="1"/>
          <c:order val="1"/>
          <c:tx>
            <c:strRef>
              <c:f>'1.10b'!$A$25</c:f>
              <c:strCache>
                <c:ptCount val="1"/>
                <c:pt idx="0">
                  <c:v>Ne</c:v>
                </c:pt>
              </c:strCache>
            </c:strRef>
          </c:tx>
          <c:spPr>
            <a:solidFill>
              <a:srgbClr val="EA157A"/>
            </a:solidFill>
          </c:spPr>
          <c:invertIfNegative val="0"/>
          <c:dLbls>
            <c:dLbl>
              <c:idx val="3"/>
              <c:tx>
                <c:rich>
                  <a:bodyPr/>
                  <a:lstStyle/>
                  <a:p>
                    <a:r>
                      <a:rPr lang="en-US"/>
                      <a:t>11,0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'1.10b'!$B$22:$E$23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'1.10b'!$B$25:$E$25</c:f>
              <c:numCache>
                <c:formatCode>0.0</c:formatCode>
                <c:ptCount val="4"/>
                <c:pt idx="0">
                  <c:v>13.8</c:v>
                </c:pt>
                <c:pt idx="1">
                  <c:v>11.3</c:v>
                </c:pt>
                <c:pt idx="2" formatCode="General">
                  <c:v>14.1</c:v>
                </c:pt>
                <c:pt idx="3" formatCode="General">
                  <c:v>11</c:v>
                </c:pt>
              </c:numCache>
            </c:numRef>
          </c:val>
        </c:ser>
        <c:ser>
          <c:idx val="2"/>
          <c:order val="2"/>
          <c:tx>
            <c:strRef>
              <c:f>'1.10b'!$A$26</c:f>
              <c:strCache>
                <c:ptCount val="1"/>
                <c:pt idx="0">
                  <c:v>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'1.10b'!$B$22:$E$23</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'1.10b'!$B$26:$E$26</c:f>
              <c:numCache>
                <c:formatCode>0.0</c:formatCode>
                <c:ptCount val="4"/>
                <c:pt idx="0">
                  <c:v>20.100000000000009</c:v>
                </c:pt>
                <c:pt idx="1">
                  <c:v>17</c:v>
                </c:pt>
                <c:pt idx="2">
                  <c:v>21</c:v>
                </c:pt>
                <c:pt idx="3">
                  <c:v>14.700000000000003</c:v>
                </c:pt>
              </c:numCache>
            </c:numRef>
          </c:val>
        </c:ser>
        <c:dLbls>
          <c:dLblPos val="ctr"/>
          <c:showLegendKey val="0"/>
          <c:showVal val="1"/>
          <c:showCatName val="0"/>
          <c:showSerName val="0"/>
          <c:showPercent val="0"/>
          <c:showBubbleSize val="0"/>
        </c:dLbls>
        <c:gapWidth val="30"/>
        <c:overlap val="100"/>
        <c:axId val="243125928"/>
        <c:axId val="243126320"/>
      </c:barChart>
      <c:catAx>
        <c:axId val="243125928"/>
        <c:scaling>
          <c:orientation val="minMax"/>
        </c:scaling>
        <c:delete val="0"/>
        <c:axPos val="b"/>
        <c:numFmt formatCode="General" sourceLinked="0"/>
        <c:majorTickMark val="none"/>
        <c:minorTickMark val="none"/>
        <c:tickLblPos val="nextTo"/>
        <c:crossAx val="243126320"/>
        <c:crosses val="autoZero"/>
        <c:auto val="1"/>
        <c:lblAlgn val="ctr"/>
        <c:lblOffset val="100"/>
        <c:noMultiLvlLbl val="0"/>
      </c:catAx>
      <c:valAx>
        <c:axId val="243126320"/>
        <c:scaling>
          <c:orientation val="minMax"/>
          <c:max val="100"/>
        </c:scaling>
        <c:delete val="0"/>
        <c:axPos val="l"/>
        <c:majorGridlines/>
        <c:numFmt formatCode="0" sourceLinked="0"/>
        <c:majorTickMark val="none"/>
        <c:minorTickMark val="none"/>
        <c:tickLblPos val="nextTo"/>
        <c:spPr>
          <a:solidFill>
            <a:schemeClr val="bg1"/>
          </a:solidFill>
        </c:spPr>
        <c:crossAx val="243125928"/>
        <c:crosses val="autoZero"/>
        <c:crossBetween val="between"/>
        <c:majorUnit val="20"/>
      </c:valAx>
      <c:spPr>
        <a:solidFill>
          <a:schemeClr val="bg1">
            <a:lumMod val="95000"/>
          </a:schemeClr>
        </a:solidFill>
        <a:ln>
          <a:solidFill>
            <a:sysClr val="window" lastClr="FFFFFF">
              <a:lumMod val="65000"/>
            </a:sysClr>
          </a:solidFill>
        </a:ln>
      </c:spPr>
    </c:plotArea>
    <c:plotVisOnly val="1"/>
    <c:dispBlanksAs val="gap"/>
    <c:showDLblsOverMax val="0"/>
  </c:chart>
  <c:spPr>
    <a:ln>
      <a:noFill/>
    </a:ln>
  </c:spPr>
  <c:txPr>
    <a:bodyPr/>
    <a:lstStyle/>
    <a:p>
      <a:pPr>
        <a:defRPr sz="1300">
          <a:latin typeface="+mn-lt"/>
        </a:defRPr>
      </a:pPr>
      <a:endParaRPr lang="cs-CZ"/>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'1.10b'!$A$80</c:f>
              <c:strCache>
                <c:ptCount val="1"/>
                <c:pt idx="0">
                  <c:v>Ano</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'1.10b'!$B$79:$J$79</c:f>
              <c:strCache>
                <c:ptCount val="9"/>
                <c:pt idx="0">
                  <c:v>Zemědělsko-lesnické a veterinární</c:v>
                </c:pt>
                <c:pt idx="1">
                  <c:v>Ostatní humanitní a společensko-vědní </c:v>
                </c:pt>
                <c:pt idx="2">
                  <c:v>Ekonomické</c:v>
                </c:pt>
                <c:pt idx="3">
                  <c:v>Technické</c:v>
                </c:pt>
                <c:pt idx="4">
                  <c:v>Přírodovědné</c:v>
                </c:pt>
                <c:pt idx="5">
                  <c:v>Pedagogické</c:v>
                </c:pt>
                <c:pt idx="6">
                  <c:v>Umělecké</c:v>
                </c:pt>
                <c:pt idx="7">
                  <c:v>Zdravotnické, lékařské a farmaceutické</c:v>
                </c:pt>
                <c:pt idx="8">
                  <c:v>Právnické</c:v>
                </c:pt>
              </c:strCache>
            </c:strRef>
          </c:cat>
          <c:val>
            <c:numRef>
              <c:f>'1.10b'!$B$80:$J$80</c:f>
              <c:numCache>
                <c:formatCode>0.0</c:formatCode>
                <c:ptCount val="9"/>
                <c:pt idx="0">
                  <c:v>58.7</c:v>
                </c:pt>
                <c:pt idx="1">
                  <c:v>62</c:v>
                </c:pt>
                <c:pt idx="2">
                  <c:v>62.3</c:v>
                </c:pt>
                <c:pt idx="3">
                  <c:v>65</c:v>
                </c:pt>
                <c:pt idx="4" formatCode="General">
                  <c:v>65.8</c:v>
                </c:pt>
                <c:pt idx="5" formatCode="General">
                  <c:v>70.099999999999994</c:v>
                </c:pt>
                <c:pt idx="6">
                  <c:v>70.599999999999994</c:v>
                </c:pt>
                <c:pt idx="7">
                  <c:v>76.8</c:v>
                </c:pt>
                <c:pt idx="8">
                  <c:v>80.8</c:v>
                </c:pt>
              </c:numCache>
            </c:numRef>
          </c:val>
        </c:ser>
        <c:ser>
          <c:idx val="1"/>
          <c:order val="1"/>
          <c:tx>
            <c:strRef>
              <c:f>'1.10b'!$A$81</c:f>
              <c:strCache>
                <c:ptCount val="1"/>
                <c:pt idx="0">
                  <c:v>Ne</c:v>
                </c:pt>
              </c:strCache>
            </c:strRef>
          </c:tx>
          <c:spPr>
            <a:solidFill>
              <a:srgbClr val="EA157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'1.10b'!$B$79:$J$79</c:f>
              <c:strCache>
                <c:ptCount val="9"/>
                <c:pt idx="0">
                  <c:v>Zemědělsko-lesnické a veterinární</c:v>
                </c:pt>
                <c:pt idx="1">
                  <c:v>Ostatní humanitní a společensko-vědní </c:v>
                </c:pt>
                <c:pt idx="2">
                  <c:v>Ekonomické</c:v>
                </c:pt>
                <c:pt idx="3">
                  <c:v>Technické</c:v>
                </c:pt>
                <c:pt idx="4">
                  <c:v>Přírodovědné</c:v>
                </c:pt>
                <c:pt idx="5">
                  <c:v>Pedagogické</c:v>
                </c:pt>
                <c:pt idx="6">
                  <c:v>Umělecké</c:v>
                </c:pt>
                <c:pt idx="7">
                  <c:v>Zdravotnické, lékařské a farmaceutické</c:v>
                </c:pt>
                <c:pt idx="8">
                  <c:v>Právnické</c:v>
                </c:pt>
              </c:strCache>
            </c:strRef>
          </c:cat>
          <c:val>
            <c:numRef>
              <c:f>'1.10b'!$B$81:$J$81</c:f>
              <c:numCache>
                <c:formatCode>General</c:formatCode>
                <c:ptCount val="9"/>
                <c:pt idx="0" formatCode="0.0">
                  <c:v>18.3</c:v>
                </c:pt>
                <c:pt idx="1">
                  <c:v>14.1</c:v>
                </c:pt>
                <c:pt idx="2" formatCode="0.0">
                  <c:v>16.899999999999999</c:v>
                </c:pt>
                <c:pt idx="3" formatCode="0.0">
                  <c:v>13.3</c:v>
                </c:pt>
                <c:pt idx="4">
                  <c:v>14.2</c:v>
                </c:pt>
                <c:pt idx="5">
                  <c:v>13.3</c:v>
                </c:pt>
                <c:pt idx="6" formatCode="0.0">
                  <c:v>13</c:v>
                </c:pt>
                <c:pt idx="7" formatCode="0.0">
                  <c:v>6.6</c:v>
                </c:pt>
                <c:pt idx="8" formatCode="0.0">
                  <c:v>6.3</c:v>
                </c:pt>
              </c:numCache>
            </c:numRef>
          </c:val>
        </c:ser>
        <c:ser>
          <c:idx val="2"/>
          <c:order val="2"/>
          <c:tx>
            <c:strRef>
              <c:f>'1.10b'!$A$82</c:f>
              <c:strCache>
                <c:ptCount val="1"/>
                <c:pt idx="0">
                  <c:v>Nevím</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'1.10b'!$B$79:$J$79</c:f>
              <c:strCache>
                <c:ptCount val="9"/>
                <c:pt idx="0">
                  <c:v>Zemědělsko-lesnické a veterinární</c:v>
                </c:pt>
                <c:pt idx="1">
                  <c:v>Ostatní humanitní a společensko-vědní </c:v>
                </c:pt>
                <c:pt idx="2">
                  <c:v>Ekonomické</c:v>
                </c:pt>
                <c:pt idx="3">
                  <c:v>Technické</c:v>
                </c:pt>
                <c:pt idx="4">
                  <c:v>Přírodovědné</c:v>
                </c:pt>
                <c:pt idx="5">
                  <c:v>Pedagogické</c:v>
                </c:pt>
                <c:pt idx="6">
                  <c:v>Umělecké</c:v>
                </c:pt>
                <c:pt idx="7">
                  <c:v>Zdravotnické, lékařské a farmaceutické</c:v>
                </c:pt>
                <c:pt idx="8">
                  <c:v>Právnické</c:v>
                </c:pt>
              </c:strCache>
            </c:strRef>
          </c:cat>
          <c:val>
            <c:numRef>
              <c:f>'1.10b'!$B$82:$J$82</c:f>
              <c:numCache>
                <c:formatCode>General</c:formatCode>
                <c:ptCount val="9"/>
                <c:pt idx="0" formatCode="0.0">
                  <c:v>23</c:v>
                </c:pt>
                <c:pt idx="1">
                  <c:v>23.900000000000006</c:v>
                </c:pt>
                <c:pt idx="2" formatCode="0.0">
                  <c:v>20.800000000000011</c:v>
                </c:pt>
                <c:pt idx="3" formatCode="0.0">
                  <c:v>21.700000000000003</c:v>
                </c:pt>
                <c:pt idx="4" formatCode="0.0">
                  <c:v>20</c:v>
                </c:pt>
                <c:pt idx="5">
                  <c:v>16.600000000000009</c:v>
                </c:pt>
                <c:pt idx="6" formatCode="0.0">
                  <c:v>16.400000000000006</c:v>
                </c:pt>
                <c:pt idx="7" formatCode="0.0">
                  <c:v>16.600000000000009</c:v>
                </c:pt>
                <c:pt idx="8" formatCode="0.0">
                  <c:v>12.900000000000006</c:v>
                </c:pt>
              </c:numCache>
            </c:numRef>
          </c:val>
        </c:ser>
        <c:dLbls>
          <c:dLblPos val="ctr"/>
          <c:showLegendKey val="0"/>
          <c:showVal val="1"/>
          <c:showCatName val="0"/>
          <c:showSerName val="0"/>
          <c:showPercent val="0"/>
          <c:showBubbleSize val="0"/>
        </c:dLbls>
        <c:gapWidth val="30"/>
        <c:overlap val="100"/>
        <c:axId val="243127104"/>
        <c:axId val="243127496"/>
      </c:barChart>
      <c:catAx>
        <c:axId val="243127104"/>
        <c:scaling>
          <c:orientation val="minMax"/>
        </c:scaling>
        <c:delete val="0"/>
        <c:axPos val="l"/>
        <c:numFmt formatCode="General" sourceLinked="0"/>
        <c:majorTickMark val="none"/>
        <c:minorTickMark val="none"/>
        <c:tickLblPos val="nextTo"/>
        <c:spPr>
          <a:ln>
            <a:solidFill>
              <a:sysClr val="window" lastClr="FFFFFF">
                <a:lumMod val="65000"/>
              </a:sysClr>
            </a:solidFill>
          </a:ln>
        </c:spPr>
        <c:crossAx val="243127496"/>
        <c:crosses val="autoZero"/>
        <c:auto val="1"/>
        <c:lblAlgn val="ctr"/>
        <c:lblOffset val="100"/>
        <c:noMultiLvlLbl val="0"/>
      </c:catAx>
      <c:valAx>
        <c:axId val="243127496"/>
        <c:scaling>
          <c:orientation val="minMax"/>
          <c:max val="100"/>
        </c:scaling>
        <c:delete val="0"/>
        <c:axPos val="b"/>
        <c:majorGridlines/>
        <c:numFmt formatCode="0" sourceLinked="0"/>
        <c:majorTickMark val="none"/>
        <c:minorTickMark val="none"/>
        <c:tickLblPos val="nextTo"/>
        <c:spPr>
          <a:ln>
            <a:solidFill>
              <a:sysClr val="window" lastClr="FFFFFF">
                <a:lumMod val="65000"/>
              </a:sysClr>
            </a:solidFill>
          </a:ln>
        </c:spPr>
        <c:crossAx val="243127104"/>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0.38392090480528041"/>
          <c:y val="0.92726370175924744"/>
          <c:w val="0.36558562937451394"/>
          <c:h val="7.2736298240752534E-2"/>
        </c:manualLayout>
      </c:layout>
      <c:overlay val="0"/>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'1.11'!$A$4</c:f>
              <c:strCache>
                <c:ptCount val="1"/>
                <c:pt idx="0">
                  <c:v>1 = Velmi spokojen</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'1.11'!$B$3:$G$3</c:f>
              <c:strCache>
                <c:ptCount val="6"/>
                <c:pt idx="0">
                  <c:v>Možnost vybrat si ze široké nabídky předmětů</c:v>
                </c:pt>
                <c:pt idx="1">
                  <c:v>Organizace a harmongram studia</c:v>
                </c:pt>
                <c:pt idx="2">
                  <c:v>Přístup studijních referentů/referentek ke studentům </c:v>
                </c:pt>
                <c:pt idx="3">
                  <c:v>Přístup vyučujících ke studentům </c:v>
                </c:pt>
                <c:pt idx="4">
                  <c:v>Kvalita výuky </c:v>
                </c:pt>
                <c:pt idx="5">
                  <c:v>Vybavení školy (knihovna, počítače, učebny, atd.)</c:v>
                </c:pt>
              </c:strCache>
            </c:strRef>
          </c:cat>
          <c:val>
            <c:numRef>
              <c:f>'1.11'!$B$4:$G$4</c:f>
              <c:numCache>
                <c:formatCode>0.0</c:formatCode>
                <c:ptCount val="6"/>
                <c:pt idx="0">
                  <c:v>22.8</c:v>
                </c:pt>
                <c:pt idx="1">
                  <c:v>21.4</c:v>
                </c:pt>
                <c:pt idx="2">
                  <c:v>32.6</c:v>
                </c:pt>
                <c:pt idx="3">
                  <c:v>30</c:v>
                </c:pt>
                <c:pt idx="4">
                  <c:v>26.3</c:v>
                </c:pt>
                <c:pt idx="5">
                  <c:v>39.1</c:v>
                </c:pt>
              </c:numCache>
            </c:numRef>
          </c:val>
        </c:ser>
        <c:ser>
          <c:idx val="1"/>
          <c:order val="1"/>
          <c:tx>
            <c:strRef>
              <c:f>'1.11'!$A$5</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'1.11'!$B$3:$G$3</c:f>
              <c:strCache>
                <c:ptCount val="6"/>
                <c:pt idx="0">
                  <c:v>Možnost vybrat si ze široké nabídky předmětů</c:v>
                </c:pt>
                <c:pt idx="1">
                  <c:v>Organizace a harmongram studia</c:v>
                </c:pt>
                <c:pt idx="2">
                  <c:v>Přístup studijních referentů/referentek ke studentům </c:v>
                </c:pt>
                <c:pt idx="3">
                  <c:v>Přístup vyučujících ke studentům </c:v>
                </c:pt>
                <c:pt idx="4">
                  <c:v>Kvalita výuky </c:v>
                </c:pt>
                <c:pt idx="5">
                  <c:v>Vybavení školy (knihovna, počítače, učebny, atd.)</c:v>
                </c:pt>
              </c:strCache>
            </c:strRef>
          </c:cat>
          <c:val>
            <c:numRef>
              <c:f>'1.11'!$B$5:$G$5</c:f>
              <c:numCache>
                <c:formatCode>0.0</c:formatCode>
                <c:ptCount val="6"/>
                <c:pt idx="0">
                  <c:v>28.7</c:v>
                </c:pt>
                <c:pt idx="1">
                  <c:v>37.1</c:v>
                </c:pt>
                <c:pt idx="2">
                  <c:v>33.5</c:v>
                </c:pt>
                <c:pt idx="3">
                  <c:v>43.4</c:v>
                </c:pt>
                <c:pt idx="4">
                  <c:v>48.1</c:v>
                </c:pt>
                <c:pt idx="5">
                  <c:v>37.6</c:v>
                </c:pt>
              </c:numCache>
            </c:numRef>
          </c:val>
        </c:ser>
        <c:ser>
          <c:idx val="2"/>
          <c:order val="2"/>
          <c:tx>
            <c:strRef>
              <c:f>'1.11'!$A$6</c:f>
              <c:strCache>
                <c:ptCount val="1"/>
                <c:pt idx="0">
                  <c:v>3</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'1.11'!$B$3:$G$3</c:f>
              <c:strCache>
                <c:ptCount val="6"/>
                <c:pt idx="0">
                  <c:v>Možnost vybrat si ze široké nabídky předmětů</c:v>
                </c:pt>
                <c:pt idx="1">
                  <c:v>Organizace a harmongram studia</c:v>
                </c:pt>
                <c:pt idx="2">
                  <c:v>Přístup studijních referentů/referentek ke studentům </c:v>
                </c:pt>
                <c:pt idx="3">
                  <c:v>Přístup vyučujících ke studentům </c:v>
                </c:pt>
                <c:pt idx="4">
                  <c:v>Kvalita výuky </c:v>
                </c:pt>
                <c:pt idx="5">
                  <c:v>Vybavení školy (knihovna, počítače, učebny, atd.)</c:v>
                </c:pt>
              </c:strCache>
            </c:strRef>
          </c:cat>
          <c:val>
            <c:numRef>
              <c:f>'1.11'!$B$6:$G$6</c:f>
              <c:numCache>
                <c:formatCode>0.0</c:formatCode>
                <c:ptCount val="6"/>
                <c:pt idx="0">
                  <c:v>26.8</c:v>
                </c:pt>
                <c:pt idx="1">
                  <c:v>25.2</c:v>
                </c:pt>
                <c:pt idx="2">
                  <c:v>22.5</c:v>
                </c:pt>
                <c:pt idx="3">
                  <c:v>20</c:v>
                </c:pt>
                <c:pt idx="4">
                  <c:v>19</c:v>
                </c:pt>
                <c:pt idx="5">
                  <c:v>16.399999999999999</c:v>
                </c:pt>
              </c:numCache>
            </c:numRef>
          </c:val>
        </c:ser>
        <c:ser>
          <c:idx val="3"/>
          <c:order val="3"/>
          <c:tx>
            <c:strRef>
              <c:f>'1.11'!$A$7</c:f>
              <c:strCache>
                <c:ptCount val="1"/>
                <c:pt idx="0">
                  <c:v>4</c:v>
                </c:pt>
              </c:strCache>
            </c:strRef>
          </c:tx>
          <c:spPr>
            <a:solidFill>
              <a:srgbClr val="FEB80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'1.11'!$B$3:$G$3</c:f>
              <c:strCache>
                <c:ptCount val="6"/>
                <c:pt idx="0">
                  <c:v>Možnost vybrat si ze široké nabídky předmětů</c:v>
                </c:pt>
                <c:pt idx="1">
                  <c:v>Organizace a harmongram studia</c:v>
                </c:pt>
                <c:pt idx="2">
                  <c:v>Přístup studijních referentů/referentek ke studentům </c:v>
                </c:pt>
                <c:pt idx="3">
                  <c:v>Přístup vyučujících ke studentům </c:v>
                </c:pt>
                <c:pt idx="4">
                  <c:v>Kvalita výuky </c:v>
                </c:pt>
                <c:pt idx="5">
                  <c:v>Vybavení školy (knihovna, počítače, učebny, atd.)</c:v>
                </c:pt>
              </c:strCache>
            </c:strRef>
          </c:cat>
          <c:val>
            <c:numRef>
              <c:f>'1.11'!$B$7:$G$7</c:f>
              <c:numCache>
                <c:formatCode>0.0</c:formatCode>
                <c:ptCount val="6"/>
                <c:pt idx="0">
                  <c:v>16.100000000000001</c:v>
                </c:pt>
                <c:pt idx="1">
                  <c:v>13.1</c:v>
                </c:pt>
                <c:pt idx="2">
                  <c:v>8.5</c:v>
                </c:pt>
                <c:pt idx="3">
                  <c:v>5.4</c:v>
                </c:pt>
                <c:pt idx="4">
                  <c:v>5.6</c:v>
                </c:pt>
                <c:pt idx="5">
                  <c:v>5.3</c:v>
                </c:pt>
              </c:numCache>
            </c:numRef>
          </c:val>
        </c:ser>
        <c:ser>
          <c:idx val="4"/>
          <c:order val="4"/>
          <c:tx>
            <c:strRef>
              <c:f>'1.11'!$A$8</c:f>
              <c:strCache>
                <c:ptCount val="1"/>
                <c:pt idx="0">
                  <c:v>5 = Velmi nespokojen</c:v>
                </c:pt>
              </c:strCache>
            </c:strRef>
          </c:tx>
          <c:spPr>
            <a:solidFill>
              <a:srgbClr val="EA157A"/>
            </a:solidFill>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'1.11'!$B$3:$G$3</c:f>
              <c:strCache>
                <c:ptCount val="6"/>
                <c:pt idx="0">
                  <c:v>Možnost vybrat si ze široké nabídky předmětů</c:v>
                </c:pt>
                <c:pt idx="1">
                  <c:v>Organizace a harmongram studia</c:v>
                </c:pt>
                <c:pt idx="2">
                  <c:v>Přístup studijních referentů/referentek ke studentům </c:v>
                </c:pt>
                <c:pt idx="3">
                  <c:v>Přístup vyučujících ke studentům </c:v>
                </c:pt>
                <c:pt idx="4">
                  <c:v>Kvalita výuky </c:v>
                </c:pt>
                <c:pt idx="5">
                  <c:v>Vybavení školy (knihovna, počítače, učebny, atd.)</c:v>
                </c:pt>
              </c:strCache>
            </c:strRef>
          </c:cat>
          <c:val>
            <c:numRef>
              <c:f>'1.11'!$B$8:$G$8</c:f>
              <c:numCache>
                <c:formatCode>0.0</c:formatCode>
                <c:ptCount val="6"/>
                <c:pt idx="0">
                  <c:v>5.5999999999999943</c:v>
                </c:pt>
                <c:pt idx="1">
                  <c:v>3.2000000000000028</c:v>
                </c:pt>
                <c:pt idx="2">
                  <c:v>2.9000000000000057</c:v>
                </c:pt>
                <c:pt idx="3">
                  <c:v>1.1999999999999886</c:v>
                </c:pt>
                <c:pt idx="4">
                  <c:v>1</c:v>
                </c:pt>
                <c:pt idx="5">
                  <c:v>1.6000000000000085</c:v>
                </c:pt>
              </c:numCache>
            </c:numRef>
          </c:val>
        </c:ser>
        <c:dLbls>
          <c:dLblPos val="ctr"/>
          <c:showLegendKey val="0"/>
          <c:showVal val="1"/>
          <c:showCatName val="0"/>
          <c:showSerName val="0"/>
          <c:showPercent val="0"/>
          <c:showBubbleSize val="0"/>
        </c:dLbls>
        <c:gapWidth val="30"/>
        <c:overlap val="100"/>
        <c:axId val="243128280"/>
        <c:axId val="243128672"/>
      </c:barChart>
      <c:catAx>
        <c:axId val="243128280"/>
        <c:scaling>
          <c:orientation val="minMax"/>
        </c:scaling>
        <c:delete val="0"/>
        <c:axPos val="l"/>
        <c:numFmt formatCode="General" sourceLinked="0"/>
        <c:majorTickMark val="none"/>
        <c:minorTickMark val="none"/>
        <c:tickLblPos val="nextTo"/>
        <c:crossAx val="243128672"/>
        <c:crosses val="autoZero"/>
        <c:auto val="1"/>
        <c:lblAlgn val="ctr"/>
        <c:lblOffset val="100"/>
        <c:noMultiLvlLbl val="0"/>
      </c:catAx>
      <c:valAx>
        <c:axId val="243128672"/>
        <c:scaling>
          <c:orientation val="minMax"/>
          <c:max val="100"/>
        </c:scaling>
        <c:delete val="0"/>
        <c:axPos val="b"/>
        <c:majorGridlines/>
        <c:numFmt formatCode="0" sourceLinked="0"/>
        <c:majorTickMark val="none"/>
        <c:minorTickMark val="none"/>
        <c:tickLblPos val="nextTo"/>
        <c:crossAx val="243128280"/>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1.6532634824998598E-2"/>
          <c:y val="0.91179154532283013"/>
          <c:w val="0.96443892148838528"/>
          <c:h val="8.8208454677169909E-2"/>
        </c:manualLayout>
      </c:layout>
      <c:overlay val="0"/>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185782715707997"/>
          <c:y val="3.8191439662275228E-2"/>
          <c:w val="0.50080710390469907"/>
          <c:h val="0.74859686228541822"/>
        </c:manualLayout>
      </c:layout>
      <c:barChart>
        <c:barDir val="bar"/>
        <c:grouping val="stacked"/>
        <c:varyColors val="0"/>
        <c:ser>
          <c:idx val="0"/>
          <c:order val="0"/>
          <c:tx>
            <c:strRef>
              <c:f>'1.12'!$A$4</c:f>
              <c:strCache>
                <c:ptCount val="1"/>
                <c:pt idx="0">
                  <c:v>1 = Zcela souhlasím</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'1.12'!$B$3:$H$3</c:f>
              <c:strCache>
                <c:ptCount val="7"/>
                <c:pt idx="0">
                  <c:v>Často mám pocit, že na vysokou školu nepatřím</c:v>
                </c:pt>
                <c:pt idx="1">
                  <c:v>Občas se sám/sama sebe ptám, zda pro mě bylo studium správnou volbou</c:v>
                </c:pt>
                <c:pt idx="2">
                  <c:v>Učitelé se zajímají o výsledky mého studia</c:v>
                </c:pt>
                <c:pt idx="3">
                  <c:v>Vždy jsem věděl/a, co budu studovat</c:v>
                </c:pt>
                <c:pt idx="4">
                  <c:v>Učitelé mě inspirují</c:v>
                </c:pt>
                <c:pt idx="5">
                  <c:v>Svůj studijní program bych doporučil/a ostatním</c:v>
                </c:pt>
                <c:pt idx="6">
                  <c:v>Podmínky studia byly od začátku jasné</c:v>
                </c:pt>
              </c:strCache>
            </c:strRef>
          </c:cat>
          <c:val>
            <c:numRef>
              <c:f>'1.12'!$B$4:$H$4</c:f>
              <c:numCache>
                <c:formatCode>0.0</c:formatCode>
                <c:ptCount val="7"/>
                <c:pt idx="0">
                  <c:v>5.0999999999999996</c:v>
                </c:pt>
                <c:pt idx="1">
                  <c:v>8.1</c:v>
                </c:pt>
                <c:pt idx="2">
                  <c:v>8.3000000000000007</c:v>
                </c:pt>
                <c:pt idx="3">
                  <c:v>14</c:v>
                </c:pt>
                <c:pt idx="4">
                  <c:v>19</c:v>
                </c:pt>
                <c:pt idx="5">
                  <c:v>27.2</c:v>
                </c:pt>
                <c:pt idx="6">
                  <c:v>30.7</c:v>
                </c:pt>
              </c:numCache>
            </c:numRef>
          </c:val>
        </c:ser>
        <c:ser>
          <c:idx val="1"/>
          <c:order val="1"/>
          <c:tx>
            <c:strRef>
              <c:f>'1.12'!$A$5</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'1.12'!$B$3:$H$3</c:f>
              <c:strCache>
                <c:ptCount val="7"/>
                <c:pt idx="0">
                  <c:v>Často mám pocit, že na vysokou školu nepatřím</c:v>
                </c:pt>
                <c:pt idx="1">
                  <c:v>Občas se sám/sama sebe ptám, zda pro mě bylo studium správnou volbou</c:v>
                </c:pt>
                <c:pt idx="2">
                  <c:v>Učitelé se zajímají o výsledky mého studia</c:v>
                </c:pt>
                <c:pt idx="3">
                  <c:v>Vždy jsem věděl/a, co budu studovat</c:v>
                </c:pt>
                <c:pt idx="4">
                  <c:v>Učitelé mě inspirují</c:v>
                </c:pt>
                <c:pt idx="5">
                  <c:v>Svůj studijní program bych doporučil/a ostatním</c:v>
                </c:pt>
                <c:pt idx="6">
                  <c:v>Podmínky studia byly od začátku jasné</c:v>
                </c:pt>
              </c:strCache>
            </c:strRef>
          </c:cat>
          <c:val>
            <c:numRef>
              <c:f>'1.12'!$B$5:$H$5</c:f>
              <c:numCache>
                <c:formatCode>0.0</c:formatCode>
                <c:ptCount val="7"/>
                <c:pt idx="0">
                  <c:v>8.8000000000000007</c:v>
                </c:pt>
                <c:pt idx="1">
                  <c:v>13</c:v>
                </c:pt>
                <c:pt idx="2">
                  <c:v>18.2</c:v>
                </c:pt>
                <c:pt idx="3">
                  <c:v>20.2</c:v>
                </c:pt>
                <c:pt idx="4">
                  <c:v>38.9</c:v>
                </c:pt>
                <c:pt idx="5">
                  <c:v>36.4</c:v>
                </c:pt>
                <c:pt idx="6">
                  <c:v>34.799999999999997</c:v>
                </c:pt>
              </c:numCache>
            </c:numRef>
          </c:val>
        </c:ser>
        <c:ser>
          <c:idx val="2"/>
          <c:order val="2"/>
          <c:tx>
            <c:strRef>
              <c:f>'1.12'!$A$6</c:f>
              <c:strCache>
                <c:ptCount val="1"/>
                <c:pt idx="0">
                  <c:v>3</c:v>
                </c:pt>
              </c:strCache>
            </c:strRef>
          </c:tx>
          <c:spPr>
            <a:solidFill>
              <a:srgbClr val="418E9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'1.12'!$B$3:$H$3</c:f>
              <c:strCache>
                <c:ptCount val="7"/>
                <c:pt idx="0">
                  <c:v>Často mám pocit, že na vysokou školu nepatřím</c:v>
                </c:pt>
                <c:pt idx="1">
                  <c:v>Občas se sám/sama sebe ptám, zda pro mě bylo studium správnou volbou</c:v>
                </c:pt>
                <c:pt idx="2">
                  <c:v>Učitelé se zajímají o výsledky mého studia</c:v>
                </c:pt>
                <c:pt idx="3">
                  <c:v>Vždy jsem věděl/a, co budu studovat</c:v>
                </c:pt>
                <c:pt idx="4">
                  <c:v>Učitelé mě inspirují</c:v>
                </c:pt>
                <c:pt idx="5">
                  <c:v>Svůj studijní program bych doporučil/a ostatním</c:v>
                </c:pt>
                <c:pt idx="6">
                  <c:v>Podmínky studia byly od začátku jasné</c:v>
                </c:pt>
              </c:strCache>
            </c:strRef>
          </c:cat>
          <c:val>
            <c:numRef>
              <c:f>'1.12'!$B$6:$H$6</c:f>
              <c:numCache>
                <c:formatCode>0.0</c:formatCode>
                <c:ptCount val="7"/>
                <c:pt idx="0">
                  <c:v>16.3</c:v>
                </c:pt>
                <c:pt idx="1">
                  <c:v>16.899999999999999</c:v>
                </c:pt>
                <c:pt idx="2">
                  <c:v>31.3</c:v>
                </c:pt>
                <c:pt idx="3">
                  <c:v>22.3</c:v>
                </c:pt>
                <c:pt idx="4">
                  <c:v>26.4</c:v>
                </c:pt>
                <c:pt idx="5">
                  <c:v>24.3</c:v>
                </c:pt>
                <c:pt idx="6">
                  <c:v>19.399999999999999</c:v>
                </c:pt>
              </c:numCache>
            </c:numRef>
          </c:val>
        </c:ser>
        <c:ser>
          <c:idx val="3"/>
          <c:order val="3"/>
          <c:tx>
            <c:strRef>
              <c:f>'1.12'!$A$7</c:f>
              <c:strCache>
                <c:ptCount val="1"/>
                <c:pt idx="0">
                  <c:v>4</c:v>
                </c:pt>
              </c:strCache>
            </c:strRef>
          </c:tx>
          <c:spPr>
            <a:solidFill>
              <a:srgbClr val="FEB80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'1.12'!$B$3:$H$3</c:f>
              <c:strCache>
                <c:ptCount val="7"/>
                <c:pt idx="0">
                  <c:v>Často mám pocit, že na vysokou školu nepatřím</c:v>
                </c:pt>
                <c:pt idx="1">
                  <c:v>Občas se sám/sama sebe ptám, zda pro mě bylo studium správnou volbou</c:v>
                </c:pt>
                <c:pt idx="2">
                  <c:v>Učitelé se zajímají o výsledky mého studia</c:v>
                </c:pt>
                <c:pt idx="3">
                  <c:v>Vždy jsem věděl/a, co budu studovat</c:v>
                </c:pt>
                <c:pt idx="4">
                  <c:v>Učitelé mě inspirují</c:v>
                </c:pt>
                <c:pt idx="5">
                  <c:v>Svůj studijní program bych doporučil/a ostatním</c:v>
                </c:pt>
                <c:pt idx="6">
                  <c:v>Podmínky studia byly od začátku jasné</c:v>
                </c:pt>
              </c:strCache>
            </c:strRef>
          </c:cat>
          <c:val>
            <c:numRef>
              <c:f>'1.12'!$B$7:$H$7</c:f>
              <c:numCache>
                <c:formatCode>0.0</c:formatCode>
                <c:ptCount val="7"/>
                <c:pt idx="0">
                  <c:v>27.6</c:v>
                </c:pt>
                <c:pt idx="1">
                  <c:v>22.2</c:v>
                </c:pt>
                <c:pt idx="2">
                  <c:v>26.5</c:v>
                </c:pt>
                <c:pt idx="3">
                  <c:v>24.2</c:v>
                </c:pt>
                <c:pt idx="4">
                  <c:v>12</c:v>
                </c:pt>
                <c:pt idx="5">
                  <c:v>8.3000000000000007</c:v>
                </c:pt>
                <c:pt idx="6">
                  <c:v>11.1</c:v>
                </c:pt>
              </c:numCache>
            </c:numRef>
          </c:val>
        </c:ser>
        <c:ser>
          <c:idx val="4"/>
          <c:order val="4"/>
          <c:tx>
            <c:strRef>
              <c:f>'1.12'!$A$8</c:f>
              <c:strCache>
                <c:ptCount val="1"/>
                <c:pt idx="0">
                  <c:v>5 = Zcela nesouhlasím</c:v>
                </c:pt>
              </c:strCache>
            </c:strRef>
          </c:tx>
          <c:spPr>
            <a:solidFill>
              <a:srgbClr val="EA157A"/>
            </a:solidFill>
          </c:spPr>
          <c:invertIfNegative val="0"/>
          <c:dLbls>
            <c:dLbl>
              <c:idx val="4"/>
              <c:layout>
                <c:manualLayout>
                  <c:x val="-1.1989378523112221E-16"/>
                  <c:y val="-1.156519949513806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1.6349341398321836E-3"/>
                  <c:y val="-2.023909911649161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1.6349341398320637E-3"/>
                  <c:y val="-2.8912998737845159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'1.12'!$B$3:$H$3</c:f>
              <c:strCache>
                <c:ptCount val="7"/>
                <c:pt idx="0">
                  <c:v>Často mám pocit, že na vysokou školu nepatřím</c:v>
                </c:pt>
                <c:pt idx="1">
                  <c:v>Občas se sám/sama sebe ptám, zda pro mě bylo studium správnou volbou</c:v>
                </c:pt>
                <c:pt idx="2">
                  <c:v>Učitelé se zajímají o výsledky mého studia</c:v>
                </c:pt>
                <c:pt idx="3">
                  <c:v>Vždy jsem věděl/a, co budu studovat</c:v>
                </c:pt>
                <c:pt idx="4">
                  <c:v>Učitelé mě inspirují</c:v>
                </c:pt>
                <c:pt idx="5">
                  <c:v>Svůj studijní program bych doporučil/a ostatním</c:v>
                </c:pt>
                <c:pt idx="6">
                  <c:v>Podmínky studia byly od začátku jasné</c:v>
                </c:pt>
              </c:strCache>
            </c:strRef>
          </c:cat>
          <c:val>
            <c:numRef>
              <c:f>'1.12'!$B$8:$H$8</c:f>
              <c:numCache>
                <c:formatCode>0.0</c:formatCode>
                <c:ptCount val="7"/>
                <c:pt idx="0">
                  <c:v>42.199999999999996</c:v>
                </c:pt>
                <c:pt idx="1">
                  <c:v>39.799999999999997</c:v>
                </c:pt>
                <c:pt idx="2">
                  <c:v>15.700000000000003</c:v>
                </c:pt>
                <c:pt idx="3">
                  <c:v>19.299999999999997</c:v>
                </c:pt>
                <c:pt idx="4">
                  <c:v>3.7000000000000028</c:v>
                </c:pt>
                <c:pt idx="5">
                  <c:v>3.8000000000000114</c:v>
                </c:pt>
                <c:pt idx="6">
                  <c:v>4</c:v>
                </c:pt>
              </c:numCache>
            </c:numRef>
          </c:val>
        </c:ser>
        <c:dLbls>
          <c:dLblPos val="ctr"/>
          <c:showLegendKey val="0"/>
          <c:showVal val="1"/>
          <c:showCatName val="0"/>
          <c:showSerName val="0"/>
          <c:showPercent val="0"/>
          <c:showBubbleSize val="0"/>
        </c:dLbls>
        <c:gapWidth val="30"/>
        <c:overlap val="100"/>
        <c:axId val="222671128"/>
        <c:axId val="222671520"/>
      </c:barChart>
      <c:catAx>
        <c:axId val="222671128"/>
        <c:scaling>
          <c:orientation val="minMax"/>
        </c:scaling>
        <c:delete val="0"/>
        <c:axPos val="l"/>
        <c:numFmt formatCode="General" sourceLinked="0"/>
        <c:majorTickMark val="none"/>
        <c:minorTickMark val="none"/>
        <c:tickLblPos val="nextTo"/>
        <c:crossAx val="222671520"/>
        <c:crosses val="autoZero"/>
        <c:auto val="1"/>
        <c:lblAlgn val="ctr"/>
        <c:lblOffset val="100"/>
        <c:noMultiLvlLbl val="0"/>
      </c:catAx>
      <c:valAx>
        <c:axId val="222671520"/>
        <c:scaling>
          <c:orientation val="minMax"/>
          <c:max val="100"/>
        </c:scaling>
        <c:delete val="0"/>
        <c:axPos val="b"/>
        <c:majorGridlines/>
        <c:numFmt formatCode="0" sourceLinked="0"/>
        <c:majorTickMark val="none"/>
        <c:minorTickMark val="none"/>
        <c:tickLblPos val="nextTo"/>
        <c:crossAx val="222671128"/>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2.6106422368885697E-2"/>
          <c:y val="0.91759499399884514"/>
          <c:w val="0.92816781684927074"/>
          <c:h val="8.2405006001154704E-2"/>
        </c:manualLayout>
      </c:layout>
      <c:overlay val="0"/>
    </c:legend>
    <c:plotVisOnly val="1"/>
    <c:dispBlanksAs val="gap"/>
    <c:showDLblsOverMax val="0"/>
  </c:chart>
  <c:spPr>
    <a:solidFill>
      <a:sysClr val="window" lastClr="FFFFFF"/>
    </a:solidFill>
    <a:ln>
      <a:noFill/>
    </a:ln>
  </c:spPr>
  <c:txPr>
    <a:bodyPr/>
    <a:lstStyle/>
    <a:p>
      <a:pPr>
        <a:defRPr sz="1400">
          <a:latin typeface="+mn-lt"/>
        </a:defRPr>
      </a:pPr>
      <a:endParaRPr lang="cs-CZ"/>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c:spPr>
          </c:dPt>
          <c:dPt>
            <c:idx val="1"/>
            <c:bubble3D val="0"/>
            <c:spPr>
              <a:solidFill>
                <a:schemeClr val="accent4"/>
              </a:solidFill>
            </c:spPr>
          </c:dPt>
          <c:dPt>
            <c:idx val="2"/>
            <c:bubble3D val="0"/>
            <c:spPr>
              <a:solidFill>
                <a:schemeClr val="accent3"/>
              </a:solidFill>
            </c:spPr>
          </c:dPt>
          <c:dPt>
            <c:idx val="3"/>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'1.14'!$A$3:$A$6</c:f>
              <c:strCache>
                <c:ptCount val="4"/>
                <c:pt idx="0">
                  <c:v>Rozhodně ano</c:v>
                </c:pt>
                <c:pt idx="1">
                  <c:v>Spíše ano</c:v>
                </c:pt>
                <c:pt idx="2">
                  <c:v>Spíše ne</c:v>
                </c:pt>
                <c:pt idx="3">
                  <c:v>Rozhodně ne</c:v>
                </c:pt>
              </c:strCache>
            </c:strRef>
          </c:cat>
          <c:val>
            <c:numRef>
              <c:f>'1.14'!$B$3:$B$6</c:f>
              <c:numCache>
                <c:formatCode>0.0</c:formatCode>
                <c:ptCount val="4"/>
                <c:pt idx="0">
                  <c:v>27.5</c:v>
                </c:pt>
                <c:pt idx="1">
                  <c:v>49.6</c:v>
                </c:pt>
                <c:pt idx="2">
                  <c:v>19.8</c:v>
                </c:pt>
                <c:pt idx="3">
                  <c:v>3.1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'1.14'!$A$46</c:f>
              <c:strCache>
                <c:ptCount val="1"/>
                <c:pt idx="0">
                  <c:v>Rozhodně ano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'1.14'!$B$45:$D$45</c:f>
              <c:strCache>
                <c:ptCount val="3"/>
                <c:pt idx="0">
                  <c:v>Třetina nejlepších</c:v>
                </c:pt>
                <c:pt idx="1">
                  <c:v>Třetina průměrných</c:v>
                </c:pt>
                <c:pt idx="2">
                  <c:v>Třetina nejhorších</c:v>
                </c:pt>
              </c:strCache>
            </c:strRef>
          </c:cat>
          <c:val>
            <c:numRef>
              <c:f>'1.14'!$B$46:$D$46</c:f>
              <c:numCache>
                <c:formatCode>0.0</c:formatCode>
                <c:ptCount val="3"/>
                <c:pt idx="0">
                  <c:v>37.6</c:v>
                </c:pt>
                <c:pt idx="1">
                  <c:v>22.7</c:v>
                </c:pt>
                <c:pt idx="2">
                  <c:v>13.2</c:v>
                </c:pt>
              </c:numCache>
            </c:numRef>
          </c:val>
        </c:ser>
        <c:ser>
          <c:idx val="1"/>
          <c:order val="1"/>
          <c:tx>
            <c:strRef>
              <c:f>'1.14'!$A$47</c:f>
              <c:strCache>
                <c:ptCount val="1"/>
                <c:pt idx="0">
                  <c:v>Spíše ano</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'1.14'!$B$45:$D$45</c:f>
              <c:strCache>
                <c:ptCount val="3"/>
                <c:pt idx="0">
                  <c:v>Třetina nejlepších</c:v>
                </c:pt>
                <c:pt idx="1">
                  <c:v>Třetina průměrných</c:v>
                </c:pt>
                <c:pt idx="2">
                  <c:v>Třetina nejhorších</c:v>
                </c:pt>
              </c:strCache>
            </c:strRef>
          </c:cat>
          <c:val>
            <c:numRef>
              <c:f>'1.14'!$B$47:$D$47</c:f>
              <c:numCache>
                <c:formatCode>0.0</c:formatCode>
                <c:ptCount val="3"/>
                <c:pt idx="0">
                  <c:v>44.8</c:v>
                </c:pt>
                <c:pt idx="1">
                  <c:v>52.6</c:v>
                </c:pt>
                <c:pt idx="2">
                  <c:v>47.8</c:v>
                </c:pt>
              </c:numCache>
            </c:numRef>
          </c:val>
        </c:ser>
        <c:ser>
          <c:idx val="2"/>
          <c:order val="2"/>
          <c:tx>
            <c:strRef>
              <c:f>'1.14'!$A$48</c:f>
              <c:strCache>
                <c:ptCount val="1"/>
                <c:pt idx="0">
                  <c:v>Spíše ne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'1.14'!$B$45:$D$45</c:f>
              <c:strCache>
                <c:ptCount val="3"/>
                <c:pt idx="0">
                  <c:v>Třetina nejlepších</c:v>
                </c:pt>
                <c:pt idx="1">
                  <c:v>Třetina průměrných</c:v>
                </c:pt>
                <c:pt idx="2">
                  <c:v>Třetina nejhorších</c:v>
                </c:pt>
              </c:strCache>
            </c:strRef>
          </c:cat>
          <c:val>
            <c:numRef>
              <c:f>'1.14'!$B$48:$D$48</c:f>
              <c:numCache>
                <c:formatCode>0.0</c:formatCode>
                <c:ptCount val="3"/>
                <c:pt idx="0">
                  <c:v>15.3</c:v>
                </c:pt>
                <c:pt idx="1">
                  <c:v>21.6</c:v>
                </c:pt>
                <c:pt idx="2">
                  <c:v>30.1</c:v>
                </c:pt>
              </c:numCache>
            </c:numRef>
          </c:val>
        </c:ser>
        <c:ser>
          <c:idx val="3"/>
          <c:order val="3"/>
          <c:tx>
            <c:strRef>
              <c:f>'1.14'!$A$49</c:f>
              <c:strCache>
                <c:ptCount val="1"/>
                <c:pt idx="0">
                  <c:v>Rozhodně ne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'1.14'!$B$45:$D$45</c:f>
              <c:strCache>
                <c:ptCount val="3"/>
                <c:pt idx="0">
                  <c:v>Třetina nejlepších</c:v>
                </c:pt>
                <c:pt idx="1">
                  <c:v>Třetina průměrných</c:v>
                </c:pt>
                <c:pt idx="2">
                  <c:v>Třetina nejhorších</c:v>
                </c:pt>
              </c:strCache>
            </c:strRef>
          </c:cat>
          <c:val>
            <c:numRef>
              <c:f>'1.14'!$B$49:$D$49</c:f>
              <c:numCache>
                <c:formatCode>0.0</c:formatCode>
                <c:ptCount val="3"/>
                <c:pt idx="0">
                  <c:v>2.2999999999999972</c:v>
                </c:pt>
                <c:pt idx="1">
                  <c:v>3.0999999999999943</c:v>
                </c:pt>
                <c:pt idx="2">
                  <c:v>8.9000000000000057</c:v>
                </c:pt>
              </c:numCache>
            </c:numRef>
          </c:val>
        </c:ser>
        <c:dLbls>
          <c:dLblPos val="ctr"/>
          <c:showLegendKey val="0"/>
          <c:showVal val="1"/>
          <c:showCatName val="0"/>
          <c:showSerName val="0"/>
          <c:showPercent val="0"/>
          <c:showBubbleSize val="0"/>
        </c:dLbls>
        <c:gapWidth val="30"/>
        <c:overlap val="100"/>
        <c:axId val="222672696"/>
        <c:axId val="222673088"/>
      </c:barChart>
      <c:catAx>
        <c:axId val="222672696"/>
        <c:scaling>
          <c:orientation val="maxMin"/>
        </c:scaling>
        <c:delete val="0"/>
        <c:axPos val="l"/>
        <c:numFmt formatCode="General" sourceLinked="0"/>
        <c:majorTickMark val="none"/>
        <c:minorTickMark val="none"/>
        <c:tickLblPos val="nextTo"/>
        <c:crossAx val="222673088"/>
        <c:crosses val="autoZero"/>
        <c:auto val="1"/>
        <c:lblAlgn val="ctr"/>
        <c:lblOffset val="100"/>
        <c:noMultiLvlLbl val="0"/>
      </c:catAx>
      <c:valAx>
        <c:axId val="222673088"/>
        <c:scaling>
          <c:orientation val="minMax"/>
          <c:max val="100"/>
        </c:scaling>
        <c:delete val="0"/>
        <c:axPos val="b"/>
        <c:majorGridlines/>
        <c:numFmt formatCode="0" sourceLinked="0"/>
        <c:majorTickMark val="none"/>
        <c:minorTickMark val="none"/>
        <c:tickLblPos val="nextTo"/>
        <c:spPr>
          <a:noFill/>
        </c:spPr>
        <c:crossAx val="222672696"/>
        <c:crosses val="max"/>
        <c:crossBetween val="between"/>
        <c:majorUnit val="20"/>
      </c:valAx>
      <c:spPr>
        <a:solidFill>
          <a:schemeClr val="bg1">
            <a:lumMod val="95000"/>
          </a:schemeClr>
        </a:solidFill>
        <a:ln>
          <a:solidFill>
            <a:sysClr val="window" lastClr="FFFFFF">
              <a:lumMod val="65000"/>
            </a:sys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'1.14'!$A$95</c:f>
              <c:strCache>
                <c:ptCount val="1"/>
                <c:pt idx="0">
                  <c:v>Rozhodně ano</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'1.14'!$B$94:$J$94</c:f>
              <c:strCache>
                <c:ptCount val="9"/>
                <c:pt idx="0">
                  <c:v>Ekonomické</c:v>
                </c:pt>
                <c:pt idx="1">
                  <c:v>Zemědělsko-lesnické a veterinární</c:v>
                </c:pt>
                <c:pt idx="2">
                  <c:v>Technické</c:v>
                </c:pt>
                <c:pt idx="3">
                  <c:v>Pedagogické</c:v>
                </c:pt>
                <c:pt idx="4">
                  <c:v>Ostatní humanitní a společensko-vědní</c:v>
                </c:pt>
                <c:pt idx="5">
                  <c:v>Zdravotnické, lékařské a farmaceutické</c:v>
                </c:pt>
                <c:pt idx="6">
                  <c:v>Právnické</c:v>
                </c:pt>
                <c:pt idx="7">
                  <c:v>Přírodovědné</c:v>
                </c:pt>
                <c:pt idx="8">
                  <c:v>Umělecké</c:v>
                </c:pt>
              </c:strCache>
            </c:strRef>
          </c:cat>
          <c:val>
            <c:numRef>
              <c:f>'1.14'!$B$95:$J$95</c:f>
              <c:numCache>
                <c:formatCode>0.0</c:formatCode>
                <c:ptCount val="9"/>
                <c:pt idx="0">
                  <c:v>22.7</c:v>
                </c:pt>
                <c:pt idx="1">
                  <c:v>23.8</c:v>
                </c:pt>
                <c:pt idx="2">
                  <c:v>24.9</c:v>
                </c:pt>
                <c:pt idx="3">
                  <c:v>27.6</c:v>
                </c:pt>
                <c:pt idx="4">
                  <c:v>29.4</c:v>
                </c:pt>
                <c:pt idx="5">
                  <c:v>30.5</c:v>
                </c:pt>
                <c:pt idx="6">
                  <c:v>30.5</c:v>
                </c:pt>
                <c:pt idx="7">
                  <c:v>32.6</c:v>
                </c:pt>
                <c:pt idx="8">
                  <c:v>37.1</c:v>
                </c:pt>
              </c:numCache>
            </c:numRef>
          </c:val>
        </c:ser>
        <c:ser>
          <c:idx val="1"/>
          <c:order val="1"/>
          <c:tx>
            <c:strRef>
              <c:f>'1.14'!$A$96</c:f>
              <c:strCache>
                <c:ptCount val="1"/>
                <c:pt idx="0">
                  <c:v>Spíše ano</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'1.14'!$B$94:$J$94</c:f>
              <c:strCache>
                <c:ptCount val="9"/>
                <c:pt idx="0">
                  <c:v>Ekonomické</c:v>
                </c:pt>
                <c:pt idx="1">
                  <c:v>Zemědělsko-lesnické a veterinární</c:v>
                </c:pt>
                <c:pt idx="2">
                  <c:v>Technické</c:v>
                </c:pt>
                <c:pt idx="3">
                  <c:v>Pedagogické</c:v>
                </c:pt>
                <c:pt idx="4">
                  <c:v>Ostatní humanitní a společensko-vědní</c:v>
                </c:pt>
                <c:pt idx="5">
                  <c:v>Zdravotnické, lékařské a farmaceutické</c:v>
                </c:pt>
                <c:pt idx="6">
                  <c:v>Právnické</c:v>
                </c:pt>
                <c:pt idx="7">
                  <c:v>Přírodovědné</c:v>
                </c:pt>
                <c:pt idx="8">
                  <c:v>Umělecké</c:v>
                </c:pt>
              </c:strCache>
            </c:strRef>
          </c:cat>
          <c:val>
            <c:numRef>
              <c:f>'1.14'!$B$96:$J$96</c:f>
              <c:numCache>
                <c:formatCode>0.0</c:formatCode>
                <c:ptCount val="9"/>
                <c:pt idx="0">
                  <c:v>52.5</c:v>
                </c:pt>
                <c:pt idx="1">
                  <c:v>52.3</c:v>
                </c:pt>
                <c:pt idx="2">
                  <c:v>52.2</c:v>
                </c:pt>
                <c:pt idx="3">
                  <c:v>47.2</c:v>
                </c:pt>
                <c:pt idx="4">
                  <c:v>46.2</c:v>
                </c:pt>
                <c:pt idx="5">
                  <c:v>47.2</c:v>
                </c:pt>
                <c:pt idx="6">
                  <c:v>50.5</c:v>
                </c:pt>
                <c:pt idx="7">
                  <c:v>48.9</c:v>
                </c:pt>
                <c:pt idx="8">
                  <c:v>42.8</c:v>
                </c:pt>
              </c:numCache>
            </c:numRef>
          </c:val>
        </c:ser>
        <c:ser>
          <c:idx val="2"/>
          <c:order val="2"/>
          <c:tx>
            <c:strRef>
              <c:f>'1.14'!$A$97</c:f>
              <c:strCache>
                <c:ptCount val="1"/>
                <c:pt idx="0">
                  <c:v>Spíše ne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'1.14'!$B$94:$J$94</c:f>
              <c:strCache>
                <c:ptCount val="9"/>
                <c:pt idx="0">
                  <c:v>Ekonomické</c:v>
                </c:pt>
                <c:pt idx="1">
                  <c:v>Zemědělsko-lesnické a veterinární</c:v>
                </c:pt>
                <c:pt idx="2">
                  <c:v>Technické</c:v>
                </c:pt>
                <c:pt idx="3">
                  <c:v>Pedagogické</c:v>
                </c:pt>
                <c:pt idx="4">
                  <c:v>Ostatní humanitní a společensko-vědní</c:v>
                </c:pt>
                <c:pt idx="5">
                  <c:v>Zdravotnické, lékařské a farmaceutické</c:v>
                </c:pt>
                <c:pt idx="6">
                  <c:v>Právnické</c:v>
                </c:pt>
                <c:pt idx="7">
                  <c:v>Přírodovědné</c:v>
                </c:pt>
                <c:pt idx="8">
                  <c:v>Umělecké</c:v>
                </c:pt>
              </c:strCache>
            </c:strRef>
          </c:cat>
          <c:val>
            <c:numRef>
              <c:f>'1.14'!$B$97:$J$97</c:f>
              <c:numCache>
                <c:formatCode>0.0</c:formatCode>
                <c:ptCount val="9"/>
                <c:pt idx="0">
                  <c:v>22.1</c:v>
                </c:pt>
                <c:pt idx="1">
                  <c:v>20.2</c:v>
                </c:pt>
                <c:pt idx="2">
                  <c:v>19.399999999999999</c:v>
                </c:pt>
                <c:pt idx="3">
                  <c:v>21.9</c:v>
                </c:pt>
                <c:pt idx="4">
                  <c:v>21.1</c:v>
                </c:pt>
                <c:pt idx="5">
                  <c:v>19</c:v>
                </c:pt>
                <c:pt idx="6">
                  <c:v>16</c:v>
                </c:pt>
                <c:pt idx="7">
                  <c:v>16.3</c:v>
                </c:pt>
                <c:pt idx="8">
                  <c:v>19.100000000000001</c:v>
                </c:pt>
              </c:numCache>
            </c:numRef>
          </c:val>
        </c:ser>
        <c:ser>
          <c:idx val="3"/>
          <c:order val="3"/>
          <c:tx>
            <c:strRef>
              <c:f>'1.14'!$A$98</c:f>
              <c:strCache>
                <c:ptCount val="1"/>
                <c:pt idx="0">
                  <c:v>Rozhodně ne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'1.14'!$B$94:$J$94</c:f>
              <c:strCache>
                <c:ptCount val="9"/>
                <c:pt idx="0">
                  <c:v>Ekonomické</c:v>
                </c:pt>
                <c:pt idx="1">
                  <c:v>Zemědělsko-lesnické a veterinární</c:v>
                </c:pt>
                <c:pt idx="2">
                  <c:v>Technické</c:v>
                </c:pt>
                <c:pt idx="3">
                  <c:v>Pedagogické</c:v>
                </c:pt>
                <c:pt idx="4">
                  <c:v>Ostatní humanitní a společensko-vědní</c:v>
                </c:pt>
                <c:pt idx="5">
                  <c:v>Zdravotnické, lékařské a farmaceutické</c:v>
                </c:pt>
                <c:pt idx="6">
                  <c:v>Právnické</c:v>
                </c:pt>
                <c:pt idx="7">
                  <c:v>Přírodovědné</c:v>
                </c:pt>
                <c:pt idx="8">
                  <c:v>Umělecké</c:v>
                </c:pt>
              </c:strCache>
            </c:strRef>
          </c:cat>
          <c:val>
            <c:numRef>
              <c:f>'1.14'!$B$98:$J$98</c:f>
              <c:numCache>
                <c:formatCode>0.0</c:formatCode>
                <c:ptCount val="9"/>
                <c:pt idx="0">
                  <c:v>2.6999999999999886</c:v>
                </c:pt>
                <c:pt idx="1">
                  <c:v>3.7000000000000028</c:v>
                </c:pt>
                <c:pt idx="2">
                  <c:v>3.5</c:v>
                </c:pt>
                <c:pt idx="3">
                  <c:v>3.2999999999999829</c:v>
                </c:pt>
                <c:pt idx="4">
                  <c:v>3.3000000000000114</c:v>
                </c:pt>
                <c:pt idx="5">
                  <c:v>3.2999999999999972</c:v>
                </c:pt>
                <c:pt idx="6">
                  <c:v>3</c:v>
                </c:pt>
                <c:pt idx="7">
                  <c:v>2.2000000000000028</c:v>
                </c:pt>
                <c:pt idx="8">
                  <c:v>1</c:v>
                </c:pt>
              </c:numCache>
            </c:numRef>
          </c:val>
        </c:ser>
        <c:dLbls>
          <c:dLblPos val="ctr"/>
          <c:showLegendKey val="0"/>
          <c:showVal val="1"/>
          <c:showCatName val="0"/>
          <c:showSerName val="0"/>
          <c:showPercent val="0"/>
          <c:showBubbleSize val="0"/>
        </c:dLbls>
        <c:gapWidth val="30"/>
        <c:overlap val="100"/>
        <c:axId val="222673480"/>
        <c:axId val="222673872"/>
      </c:barChart>
      <c:catAx>
        <c:axId val="222673480"/>
        <c:scaling>
          <c:orientation val="minMax"/>
        </c:scaling>
        <c:delete val="0"/>
        <c:axPos val="l"/>
        <c:numFmt formatCode="General" sourceLinked="0"/>
        <c:majorTickMark val="none"/>
        <c:minorTickMark val="none"/>
        <c:tickLblPos val="nextTo"/>
        <c:crossAx val="222673872"/>
        <c:crosses val="autoZero"/>
        <c:auto val="1"/>
        <c:lblAlgn val="ctr"/>
        <c:lblOffset val="100"/>
        <c:noMultiLvlLbl val="0"/>
      </c:catAx>
      <c:valAx>
        <c:axId val="222673872"/>
        <c:scaling>
          <c:orientation val="minMax"/>
          <c:max val="100"/>
        </c:scaling>
        <c:delete val="0"/>
        <c:axPos val="b"/>
        <c:majorGridlines/>
        <c:numFmt formatCode="0" sourceLinked="0"/>
        <c:majorTickMark val="none"/>
        <c:minorTickMark val="none"/>
        <c:tickLblPos val="nextTo"/>
        <c:spPr>
          <a:ln>
            <a:solidFill>
              <a:sysClr val="window" lastClr="FFFFFF">
                <a:lumMod val="65000"/>
              </a:sysClr>
            </a:solidFill>
          </a:ln>
        </c:spPr>
        <c:crossAx val="222673480"/>
        <c:crosses val="autoZero"/>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0.11102264357458225"/>
          <c:y val="0.89616058090248563"/>
          <c:w val="0.88859082529924671"/>
          <c:h val="0.10383941940143387"/>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3695750977164158"/>
          <c:y val="4.1666666666666664E-2"/>
          <c:w val="0.42307874882588803"/>
          <c:h val="0.86371761644539491"/>
        </c:manualLayout>
      </c:layout>
      <c:barChart>
        <c:barDir val="bar"/>
        <c:grouping val="stacked"/>
        <c:varyColors val="0"/>
        <c:ser>
          <c:idx val="0"/>
          <c:order val="0"/>
          <c:tx>
            <c:strRef>
              <c:f>'1.13'!$A$149</c:f>
              <c:strCache>
                <c:ptCount val="1"/>
                <c:pt idx="0">
                  <c:v>1 = Zcela vyhovuje</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'1.13'!$B$149:$L$149</c:f>
              <c:numCache>
                <c:formatCode>General</c:formatCode>
                <c:ptCount val="11"/>
                <c:pt idx="0">
                  <c:v>44.8</c:v>
                </c:pt>
                <c:pt idx="1">
                  <c:v>36.4</c:v>
                </c:pt>
                <c:pt idx="2">
                  <c:v>32.200000000000003</c:v>
                </c:pt>
                <c:pt idx="3">
                  <c:v>29.5</c:v>
                </c:pt>
                <c:pt idx="4">
                  <c:v>29</c:v>
                </c:pt>
                <c:pt idx="5">
                  <c:v>26.5</c:v>
                </c:pt>
                <c:pt idx="6">
                  <c:v>21.5</c:v>
                </c:pt>
                <c:pt idx="7">
                  <c:v>19.399999999999999</c:v>
                </c:pt>
                <c:pt idx="8">
                  <c:v>18.2</c:v>
                </c:pt>
                <c:pt idx="9">
                  <c:v>17.5</c:v>
                </c:pt>
                <c:pt idx="10">
                  <c:v>15.9</c:v>
                </c:pt>
              </c:numCache>
            </c:numRef>
          </c:val>
        </c:ser>
        <c:ser>
          <c:idx val="1"/>
          <c:order val="1"/>
          <c:tx>
            <c:strRef>
              <c:f>'1.13'!$A$150</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'1.13'!$B$150:$L$150</c:f>
              <c:numCache>
                <c:formatCode>General</c:formatCode>
                <c:ptCount val="11"/>
                <c:pt idx="0">
                  <c:v>36.4</c:v>
                </c:pt>
                <c:pt idx="1">
                  <c:v>34.6</c:v>
                </c:pt>
                <c:pt idx="2">
                  <c:v>34.299999999999997</c:v>
                </c:pt>
                <c:pt idx="3">
                  <c:v>18.5</c:v>
                </c:pt>
                <c:pt idx="4">
                  <c:v>39.700000000000003</c:v>
                </c:pt>
                <c:pt idx="5">
                  <c:v>17.600000000000001</c:v>
                </c:pt>
                <c:pt idx="6">
                  <c:v>12.7</c:v>
                </c:pt>
                <c:pt idx="7">
                  <c:v>13.2</c:v>
                </c:pt>
                <c:pt idx="8">
                  <c:v>13.4</c:v>
                </c:pt>
                <c:pt idx="9">
                  <c:v>30.6</c:v>
                </c:pt>
                <c:pt idx="10">
                  <c:v>21.6</c:v>
                </c:pt>
              </c:numCache>
            </c:numRef>
          </c:val>
        </c:ser>
        <c:ser>
          <c:idx val="2"/>
          <c:order val="2"/>
          <c:tx>
            <c:strRef>
              <c:f>'1.13'!$A$151</c:f>
              <c:strCache>
                <c:ptCount val="1"/>
                <c:pt idx="0">
                  <c:v>3</c:v>
                </c:pt>
              </c:strCache>
            </c:strRef>
          </c:tx>
          <c:spPr>
            <a:solidFill>
              <a:srgbClr val="738AC8"/>
            </a:solidFill>
          </c:spPr>
          <c:invertIfNegative val="0"/>
          <c:dLbls>
            <c:delete val="1"/>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'1.13'!$B$151:$L$151</c:f>
              <c:numCache>
                <c:formatCode>General</c:formatCode>
                <c:ptCount val="11"/>
                <c:pt idx="0">
                  <c:v>11.1</c:v>
                </c:pt>
                <c:pt idx="1">
                  <c:v>13</c:v>
                </c:pt>
                <c:pt idx="2">
                  <c:v>22.4</c:v>
                </c:pt>
                <c:pt idx="3">
                  <c:v>10.3</c:v>
                </c:pt>
                <c:pt idx="4">
                  <c:v>19.100000000000001</c:v>
                </c:pt>
                <c:pt idx="5">
                  <c:v>11.7</c:v>
                </c:pt>
                <c:pt idx="6">
                  <c:v>6.8</c:v>
                </c:pt>
                <c:pt idx="7">
                  <c:v>9.6999999999999993</c:v>
                </c:pt>
                <c:pt idx="8">
                  <c:v>7.1</c:v>
                </c:pt>
                <c:pt idx="9">
                  <c:v>25.6</c:v>
                </c:pt>
                <c:pt idx="10">
                  <c:v>19.2</c:v>
                </c:pt>
              </c:numCache>
            </c:numRef>
          </c:val>
        </c:ser>
        <c:ser>
          <c:idx val="3"/>
          <c:order val="3"/>
          <c:tx>
            <c:strRef>
              <c:f>'1.13'!$A$152</c:f>
              <c:strCache>
                <c:ptCount val="1"/>
                <c:pt idx="0">
                  <c:v>4</c:v>
                </c:pt>
              </c:strCache>
            </c:strRef>
          </c:tx>
          <c:spPr>
            <a:solidFill>
              <a:srgbClr val="FEB80A"/>
            </a:solidFill>
          </c:spPr>
          <c:invertIfNegative val="0"/>
          <c:dLbls>
            <c:delete val="1"/>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'1.13'!$B$152:$L$152</c:f>
              <c:numCache>
                <c:formatCode>General</c:formatCode>
                <c:ptCount val="11"/>
                <c:pt idx="0">
                  <c:v>2.6</c:v>
                </c:pt>
                <c:pt idx="1">
                  <c:v>3.2</c:v>
                </c:pt>
                <c:pt idx="2">
                  <c:v>4.5</c:v>
                </c:pt>
                <c:pt idx="3">
                  <c:v>3.2</c:v>
                </c:pt>
                <c:pt idx="4">
                  <c:v>5.8</c:v>
                </c:pt>
                <c:pt idx="5">
                  <c:v>3.6</c:v>
                </c:pt>
                <c:pt idx="6">
                  <c:v>2.2999999999999998</c:v>
                </c:pt>
                <c:pt idx="7">
                  <c:v>3.6</c:v>
                </c:pt>
                <c:pt idx="8">
                  <c:v>2.6</c:v>
                </c:pt>
                <c:pt idx="9">
                  <c:v>14.9</c:v>
                </c:pt>
                <c:pt idx="10">
                  <c:v>9.9</c:v>
                </c:pt>
              </c:numCache>
            </c:numRef>
          </c:val>
        </c:ser>
        <c:ser>
          <c:idx val="4"/>
          <c:order val="4"/>
          <c:tx>
            <c:strRef>
              <c:f>'1.13'!$A$153</c:f>
              <c:strCache>
                <c:ptCount val="1"/>
                <c:pt idx="0">
                  <c:v>5 = Zcela nevyhovuje</c:v>
                </c:pt>
              </c:strCache>
            </c:strRef>
          </c:tx>
          <c:spPr>
            <a:solidFill>
              <a:srgbClr val="EA157A"/>
            </a:solidFill>
          </c:spPr>
          <c:invertIfNegative val="0"/>
          <c:dLbls>
            <c:delete val="1"/>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'1.13'!$B$153:$L$153</c:f>
              <c:numCache>
                <c:formatCode>General</c:formatCode>
                <c:ptCount val="11"/>
                <c:pt idx="0">
                  <c:v>0.7</c:v>
                </c:pt>
                <c:pt idx="1">
                  <c:v>1.2</c:v>
                </c:pt>
                <c:pt idx="2">
                  <c:v>1</c:v>
                </c:pt>
                <c:pt idx="3">
                  <c:v>1.7</c:v>
                </c:pt>
                <c:pt idx="4">
                  <c:v>1.6</c:v>
                </c:pt>
                <c:pt idx="5">
                  <c:v>2.8</c:v>
                </c:pt>
                <c:pt idx="6">
                  <c:v>1.6</c:v>
                </c:pt>
                <c:pt idx="7">
                  <c:v>4.3</c:v>
                </c:pt>
                <c:pt idx="8">
                  <c:v>1.3</c:v>
                </c:pt>
                <c:pt idx="9">
                  <c:v>9.8000000000000007</c:v>
                </c:pt>
                <c:pt idx="10">
                  <c:v>5.6</c:v>
                </c:pt>
              </c:numCache>
            </c:numRef>
          </c:val>
        </c:ser>
        <c:ser>
          <c:idx val="5"/>
          <c:order val="5"/>
          <c:tx>
            <c:strRef>
              <c:f>'1.13'!$A$154</c:f>
              <c:strCache>
                <c:ptCount val="1"/>
                <c:pt idx="0">
                  <c:v>Mého studia se netýká</c:v>
                </c:pt>
              </c:strCache>
            </c:strRef>
          </c:tx>
          <c:spPr>
            <a:solidFill>
              <a:srgbClr val="418E96"/>
            </a:solidFill>
          </c:spPr>
          <c:invertIfNegative val="0"/>
          <c:dLbls>
            <c:delete val="1"/>
          </c:dLbls>
          <c:cat>
            <c:strRef>
              <c:f>'1.13'!$B$148:$L$148</c:f>
              <c:strCache>
                <c:ptCount val="11"/>
                <c:pt idx="0">
                  <c:v>Výuka s využitím interaktivních metod (přednášky s využitím videa) </c:v>
                </c:pt>
                <c:pt idx="1">
                  <c:v>Cvičení ve škole</c:v>
                </c:pt>
                <c:pt idx="2">
                  <c:v>Konzultace</c:v>
                </c:pt>
                <c:pt idx="3">
                  <c:v>Exkurze</c:v>
                </c:pt>
                <c:pt idx="4">
                  <c:v>Přednáška s diskuzí </c:v>
                </c:pt>
                <c:pt idx="5">
                  <c:v>Praxe zajištěna studentem pod kontrolou školy </c:v>
                </c:pt>
                <c:pt idx="6">
                  <c:v>Terénní cvičení </c:v>
                </c:pt>
                <c:pt idx="7">
                  <c:v>Praxe zajištěná školou </c:v>
                </c:pt>
                <c:pt idx="8">
                  <c:v>Práce v laboratoři </c:v>
                </c:pt>
                <c:pt idx="9">
                  <c:v>Přednáška s monologem </c:v>
                </c:pt>
                <c:pt idx="10">
                  <c:v>LMS</c:v>
                </c:pt>
              </c:strCache>
            </c:strRef>
          </c:cat>
          <c:val>
            <c:numRef>
              <c:f>'1.13'!$B$154:$L$154</c:f>
              <c:numCache>
                <c:formatCode>General</c:formatCode>
                <c:ptCount val="11"/>
                <c:pt idx="0">
                  <c:v>4.4000000000000199</c:v>
                </c:pt>
                <c:pt idx="1">
                  <c:v>11.599999999999994</c:v>
                </c:pt>
                <c:pt idx="2">
                  <c:v>5.5999999999999943</c:v>
                </c:pt>
                <c:pt idx="3">
                  <c:v>36.799999999999997</c:v>
                </c:pt>
                <c:pt idx="4">
                  <c:v>4.7999999999999972</c:v>
                </c:pt>
                <c:pt idx="5">
                  <c:v>37.800000000000004</c:v>
                </c:pt>
                <c:pt idx="6">
                  <c:v>55.1</c:v>
                </c:pt>
                <c:pt idx="7">
                  <c:v>49.800000000000004</c:v>
                </c:pt>
                <c:pt idx="8">
                  <c:v>57.4</c:v>
                </c:pt>
                <c:pt idx="9">
                  <c:v>1.5999999999999943</c:v>
                </c:pt>
                <c:pt idx="10">
                  <c:v>27.799999999999997</c:v>
                </c:pt>
              </c:numCache>
            </c:numRef>
          </c:val>
        </c:ser>
        <c:dLbls>
          <c:dLblPos val="ctr"/>
          <c:showLegendKey val="0"/>
          <c:showVal val="1"/>
          <c:showCatName val="0"/>
          <c:showSerName val="0"/>
          <c:showPercent val="0"/>
          <c:showBubbleSize val="0"/>
        </c:dLbls>
        <c:gapWidth val="30"/>
        <c:overlap val="100"/>
        <c:axId val="244161728"/>
        <c:axId val="244162120"/>
      </c:barChart>
      <c:catAx>
        <c:axId val="244161728"/>
        <c:scaling>
          <c:orientation val="maxMin"/>
        </c:scaling>
        <c:delete val="0"/>
        <c:axPos val="l"/>
        <c:numFmt formatCode="General" sourceLinked="0"/>
        <c:majorTickMark val="none"/>
        <c:minorTickMark val="none"/>
        <c:tickLblPos val="nextTo"/>
        <c:txPr>
          <a:bodyPr/>
          <a:lstStyle/>
          <a:p>
            <a:pPr>
              <a:defRPr sz="1100"/>
            </a:pPr>
            <a:endParaRPr lang="cs-CZ"/>
          </a:p>
        </c:txPr>
        <c:crossAx val="244162120"/>
        <c:crosses val="autoZero"/>
        <c:auto val="1"/>
        <c:lblAlgn val="ctr"/>
        <c:lblOffset val="100"/>
        <c:noMultiLvlLbl val="0"/>
      </c:catAx>
      <c:valAx>
        <c:axId val="244162120"/>
        <c:scaling>
          <c:orientation val="minMax"/>
          <c:max val="100"/>
        </c:scaling>
        <c:delete val="0"/>
        <c:axPos val="b"/>
        <c:majorGridlines/>
        <c:numFmt formatCode="0" sourceLinked="0"/>
        <c:majorTickMark val="none"/>
        <c:minorTickMark val="none"/>
        <c:tickLblPos val="nextTo"/>
        <c:crossAx val="244161728"/>
        <c:crosses val="max"/>
        <c:crossBetween val="between"/>
        <c:majorUnit val="20"/>
      </c:valAx>
      <c:spPr>
        <a:solidFill>
          <a:schemeClr val="bg1">
            <a:lumMod val="95000"/>
          </a:schemeClr>
        </a:solidFill>
        <a:ln>
          <a:solidFill>
            <a:sysClr val="window" lastClr="FFFFFF">
              <a:lumMod val="65000"/>
            </a:sysClr>
          </a:solidFill>
        </a:ln>
      </c:spPr>
    </c:plotArea>
    <c:legend>
      <c:legendPos val="b"/>
      <c:layout>
        <c:manualLayout>
          <c:xMode val="edge"/>
          <c:yMode val="edge"/>
          <c:x val="4.178303859957589E-2"/>
          <c:y val="0.61036186951449833"/>
          <c:w val="0.2616895224202142"/>
          <c:h val="0.37585927952449721"/>
        </c:manualLayout>
      </c:layout>
      <c:overlay val="0"/>
      <c:txPr>
        <a:bodyPr/>
        <a:lstStyle/>
        <a:p>
          <a:pPr>
            <a:defRPr sz="1400"/>
          </a:pPr>
          <a:endParaRPr lang="cs-CZ"/>
        </a:p>
      </c:txPr>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kap_4.1!$A$5</c:f>
              <c:strCache>
                <c:ptCount val="1"/>
                <c:pt idx="0">
                  <c:v>Prezenční</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kap_4.1!$B$4:$F$4</c:f>
              <c:strCache>
                <c:ptCount val="5"/>
                <c:pt idx="0">
                  <c:v>U rodičů</c:v>
                </c:pt>
                <c:pt idx="1">
                  <c:v>S partnerem</c:v>
                </c:pt>
                <c:pt idx="2">
                  <c:v>S dětmi</c:v>
                </c:pt>
                <c:pt idx="3">
                  <c:v>S jinými lidmi</c:v>
                </c:pt>
                <c:pt idx="4">
                  <c:v>Sám/Sama</c:v>
                </c:pt>
              </c:strCache>
            </c:strRef>
          </c:cat>
          <c:val>
            <c:numRef>
              <c:f>kap_4.1!$B$5:$F$5</c:f>
              <c:numCache>
                <c:formatCode>0.0</c:formatCode>
                <c:ptCount val="5"/>
                <c:pt idx="0">
                  <c:v>34.044246281096065</c:v>
                </c:pt>
                <c:pt idx="1">
                  <c:v>23.693412293666324</c:v>
                </c:pt>
                <c:pt idx="2">
                  <c:v>1.0523723734496464</c:v>
                </c:pt>
                <c:pt idx="3">
                  <c:v>44.207156630409791</c:v>
                </c:pt>
                <c:pt idx="4">
                  <c:v>7.0358610110633508</c:v>
                </c:pt>
              </c:numCache>
            </c:numRef>
          </c:val>
        </c:ser>
        <c:ser>
          <c:idx val="1"/>
          <c:order val="1"/>
          <c:tx>
            <c:strRef>
              <c:f>kap_4.1!$A$6</c:f>
              <c:strCache>
                <c:ptCount val="1"/>
                <c:pt idx="0">
                  <c:v>Kombinovaná</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kap_4.1!$B$4:$F$4</c:f>
              <c:strCache>
                <c:ptCount val="5"/>
                <c:pt idx="0">
                  <c:v>U rodičů</c:v>
                </c:pt>
                <c:pt idx="1">
                  <c:v>S partnerem</c:v>
                </c:pt>
                <c:pt idx="2">
                  <c:v>S dětmi</c:v>
                </c:pt>
                <c:pt idx="3">
                  <c:v>S jinými lidmi</c:v>
                </c:pt>
                <c:pt idx="4">
                  <c:v>Sám/Sama</c:v>
                </c:pt>
              </c:strCache>
            </c:strRef>
          </c:cat>
          <c:val>
            <c:numRef>
              <c:f>kap_4.1!$B$6:$F$6</c:f>
              <c:numCache>
                <c:formatCode>0.0</c:formatCode>
                <c:ptCount val="5"/>
                <c:pt idx="0">
                  <c:v>17.480361622483098</c:v>
                </c:pt>
                <c:pt idx="1">
                  <c:v>58.337778391457213</c:v>
                </c:pt>
                <c:pt idx="2">
                  <c:v>28.634211577137837</c:v>
                </c:pt>
                <c:pt idx="3">
                  <c:v>5.9367265887678444</c:v>
                </c:pt>
                <c:pt idx="4">
                  <c:v>14.691899133819414</c:v>
                </c:pt>
              </c:numCache>
            </c:numRef>
          </c:val>
        </c:ser>
        <c:dLbls>
          <c:dLblPos val="inEnd"/>
          <c:showLegendKey val="0"/>
          <c:showVal val="1"/>
          <c:showCatName val="0"/>
          <c:showSerName val="0"/>
          <c:showPercent val="0"/>
          <c:showBubbleSize val="0"/>
        </c:dLbls>
        <c:gapWidth val="30"/>
        <c:axId val="167512616"/>
        <c:axId val="244162512"/>
      </c:barChart>
      <c:catAx>
        <c:axId val="167512616"/>
        <c:scaling>
          <c:orientation val="minMax"/>
        </c:scaling>
        <c:delete val="0"/>
        <c:axPos val="b"/>
        <c:numFmt formatCode="General" sourceLinked="0"/>
        <c:majorTickMark val="none"/>
        <c:minorTickMark val="none"/>
        <c:tickLblPos val="nextTo"/>
        <c:spPr>
          <a:ln>
            <a:solidFill>
              <a:schemeClr val="bg1">
                <a:lumMod val="65000"/>
              </a:schemeClr>
            </a:solidFill>
          </a:ln>
        </c:spPr>
        <c:crossAx val="244162512"/>
        <c:crosses val="autoZero"/>
        <c:auto val="1"/>
        <c:lblAlgn val="ctr"/>
        <c:lblOffset val="100"/>
        <c:noMultiLvlLbl val="0"/>
      </c:catAx>
      <c:valAx>
        <c:axId val="244162512"/>
        <c:scaling>
          <c:orientation val="minMax"/>
          <c:max val="60"/>
          <c:min val="0"/>
        </c:scaling>
        <c:delete val="0"/>
        <c:axPos val="l"/>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167512616"/>
        <c:crosses val="autoZero"/>
        <c:crossBetween val="between"/>
        <c:majorUnit val="10"/>
      </c:valAx>
      <c:spPr>
        <a:solidFill>
          <a:schemeClr val="bg1">
            <a:lumMod val="95000"/>
          </a:schemeClr>
        </a:solidFill>
        <a:ln>
          <a:solidFill>
            <a:schemeClr val="bg1">
              <a:lumMod val="65000"/>
            </a:schemeClr>
          </a:solidFill>
        </a:ln>
      </c:spPr>
    </c:plotArea>
    <c:legend>
      <c:legendPos val="b"/>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kap_4.1!$B$44</c:f>
              <c:strCache>
                <c:ptCount val="1"/>
                <c:pt idx="0">
                  <c:v>Bydlí</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kap_4.1!$A$45:$A$51</c:f>
              <c:strCache>
                <c:ptCount val="7"/>
                <c:pt idx="0">
                  <c:v>Spokojenost s náklady na bydlení</c:v>
                </c:pt>
                <c:pt idx="1">
                  <c:v>Spokojenost s lokalitou bydlení</c:v>
                </c:pt>
                <c:pt idx="2">
                  <c:v>Spokojenost s kvalitou bydlení</c:v>
                </c:pt>
                <c:pt idx="3">
                  <c:v>Spokojenost se službami</c:v>
                </c:pt>
                <c:pt idx="4">
                  <c:v>Spokojenost se soukromím</c:v>
                </c:pt>
                <c:pt idx="5">
                  <c:v>Spokojenost s dojezdovou vzdáleností</c:v>
                </c:pt>
                <c:pt idx="6">
                  <c:v>Celková spokojenost</c:v>
                </c:pt>
              </c:strCache>
            </c:strRef>
          </c:cat>
          <c:val>
            <c:numRef>
              <c:f>kap_4.1!$B$45:$B$51</c:f>
              <c:numCache>
                <c:formatCode>0.0</c:formatCode>
                <c:ptCount val="7"/>
                <c:pt idx="0">
                  <c:v>54.118028534370943</c:v>
                </c:pt>
                <c:pt idx="1">
                  <c:v>81.874189364461742</c:v>
                </c:pt>
                <c:pt idx="2">
                  <c:v>47.016861219195846</c:v>
                </c:pt>
                <c:pt idx="3">
                  <c:v>44.502108336036329</c:v>
                </c:pt>
                <c:pt idx="4">
                  <c:v>34.815055158987668</c:v>
                </c:pt>
                <c:pt idx="5">
                  <c:v>62.536490431397986</c:v>
                </c:pt>
                <c:pt idx="6">
                  <c:v>54.143788840741742</c:v>
                </c:pt>
              </c:numCache>
            </c:numRef>
          </c:val>
        </c:ser>
        <c:ser>
          <c:idx val="1"/>
          <c:order val="1"/>
          <c:tx>
            <c:strRef>
              <c:f>kap_4.1!$C$44</c:f>
              <c:strCache>
                <c:ptCount val="1"/>
                <c:pt idx="0">
                  <c:v>Nebydlí</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kap_4.1!$A$45:$A$51</c:f>
              <c:strCache>
                <c:ptCount val="7"/>
                <c:pt idx="0">
                  <c:v>Spokojenost s náklady na bydlení</c:v>
                </c:pt>
                <c:pt idx="1">
                  <c:v>Spokojenost s lokalitou bydlení</c:v>
                </c:pt>
                <c:pt idx="2">
                  <c:v>Spokojenost s kvalitou bydlení</c:v>
                </c:pt>
                <c:pt idx="3">
                  <c:v>Spokojenost se službami</c:v>
                </c:pt>
                <c:pt idx="4">
                  <c:v>Spokojenost se soukromím</c:v>
                </c:pt>
                <c:pt idx="5">
                  <c:v>Spokojenost s dojezdovou vzdáleností</c:v>
                </c:pt>
                <c:pt idx="6">
                  <c:v>Celková spokojenost</c:v>
                </c:pt>
              </c:strCache>
            </c:strRef>
          </c:cat>
          <c:val>
            <c:numRef>
              <c:f>kap_4.1!$C$45:$C$51</c:f>
              <c:numCache>
                <c:formatCode>0.0</c:formatCode>
                <c:ptCount val="7"/>
                <c:pt idx="0">
                  <c:v>67.363622072001263</c:v>
                </c:pt>
                <c:pt idx="1">
                  <c:v>84.76894058472179</c:v>
                </c:pt>
                <c:pt idx="2">
                  <c:v>78.59500235737859</c:v>
                </c:pt>
                <c:pt idx="3">
                  <c:v>76.156023906888962</c:v>
                </c:pt>
                <c:pt idx="4">
                  <c:v>70.86936016349631</c:v>
                </c:pt>
                <c:pt idx="5">
                  <c:v>69.654088050314471</c:v>
                </c:pt>
                <c:pt idx="6">
                  <c:v>74.567839522466898</c:v>
                </c:pt>
              </c:numCache>
            </c:numRef>
          </c:val>
        </c:ser>
        <c:dLbls>
          <c:dLblPos val="inEnd"/>
          <c:showLegendKey val="0"/>
          <c:showVal val="1"/>
          <c:showCatName val="0"/>
          <c:showSerName val="0"/>
          <c:showPercent val="0"/>
          <c:showBubbleSize val="0"/>
        </c:dLbls>
        <c:gapWidth val="30"/>
        <c:axId val="244163296"/>
        <c:axId val="244163688"/>
      </c:barChart>
      <c:catAx>
        <c:axId val="244163296"/>
        <c:scaling>
          <c:orientation val="maxMin"/>
        </c:scaling>
        <c:delete val="0"/>
        <c:axPos val="l"/>
        <c:numFmt formatCode="General" sourceLinked="0"/>
        <c:majorTickMark val="none"/>
        <c:minorTickMark val="none"/>
        <c:tickLblPos val="nextTo"/>
        <c:crossAx val="244163688"/>
        <c:crosses val="autoZero"/>
        <c:auto val="1"/>
        <c:lblAlgn val="ctr"/>
        <c:lblOffset val="100"/>
        <c:noMultiLvlLbl val="0"/>
      </c:catAx>
      <c:valAx>
        <c:axId val="244163688"/>
        <c:scaling>
          <c:orientation val="minMax"/>
          <c:max val="100"/>
          <c:min val="0"/>
        </c:scaling>
        <c:delete val="0"/>
        <c:axPos val="b"/>
        <c:majorGridlines/>
        <c:numFmt formatCode="0" sourceLinked="0"/>
        <c:majorTickMark val="none"/>
        <c:minorTickMark val="none"/>
        <c:tickLblPos val="nextTo"/>
        <c:crossAx val="244163296"/>
        <c:crosses val="max"/>
        <c:crossBetween val="between"/>
        <c:majorUnit val="20"/>
      </c:valAx>
      <c:spPr>
        <a:solidFill>
          <a:schemeClr val="bg1">
            <a:lumMod val="95000"/>
          </a:schemeClr>
        </a:solidFill>
        <a:ln>
          <a:solidFill>
            <a:schemeClr val="bg1">
              <a:lumMod val="65000"/>
            </a:schemeClr>
          </a:solidFill>
        </a:ln>
      </c:spPr>
    </c:plotArea>
    <c:legend>
      <c:legendPos val="r"/>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290501290644454"/>
          <c:y val="4.6646448345900225E-2"/>
          <c:w val="0.77924171772382111"/>
          <c:h val="0.75621875347183642"/>
        </c:manualLayout>
      </c:layout>
      <c:barChart>
        <c:barDir val="bar"/>
        <c:grouping val="stacked"/>
        <c:varyColors val="0"/>
        <c:ser>
          <c:idx val="0"/>
          <c:order val="0"/>
          <c:tx>
            <c:strRef>
              <c:f>typvš2.9!$D$22</c:f>
              <c:strCache>
                <c:ptCount val="1"/>
                <c:pt idx="0">
                  <c:v>Ano, soustavně jsem pracoval/a na alespoň poloviční pracovní úvazek (minimálně 1 rok a alespoň 20 hodin týdně)</c:v>
                </c:pt>
              </c:strCache>
            </c:strRef>
          </c:tx>
          <c:invertIfNegative val="0"/>
          <c:dLbls>
            <c:dLbl>
              <c:idx val="0"/>
              <c:layout>
                <c:manualLayout>
                  <c:x val="0"/>
                  <c:y val="6.65004156275977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typvš2.9!$C$23:$C$24</c:f>
              <c:strCache>
                <c:ptCount val="2"/>
                <c:pt idx="0">
                  <c:v>Kombinovaná</c:v>
                </c:pt>
                <c:pt idx="1">
                  <c:v>Prezenční</c:v>
                </c:pt>
              </c:strCache>
            </c:strRef>
          </c:cat>
          <c:val>
            <c:numRef>
              <c:f>typvš2.9!$D$23:$D$24</c:f>
              <c:numCache>
                <c:formatCode>0.0</c:formatCode>
                <c:ptCount val="2"/>
                <c:pt idx="0">
                  <c:v>56.6</c:v>
                </c:pt>
                <c:pt idx="1">
                  <c:v>6</c:v>
                </c:pt>
              </c:numCache>
            </c:numRef>
          </c:val>
        </c:ser>
        <c:ser>
          <c:idx val="3"/>
          <c:order val="1"/>
          <c:tx>
            <c:strRef>
              <c:f>typvš2.9!$E$22</c:f>
              <c:strCache>
                <c:ptCount val="1"/>
                <c:pt idx="0">
                  <c:v>Ano, soustavně jsem pracoval/a na zkrácený pracovní úvazek (minimálně 1 rok a méně než 20 hodin týdně)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typvš2.9!$C$23:$C$24</c:f>
              <c:strCache>
                <c:ptCount val="2"/>
                <c:pt idx="0">
                  <c:v>Kombinovaná</c:v>
                </c:pt>
                <c:pt idx="1">
                  <c:v>Prezenční</c:v>
                </c:pt>
              </c:strCache>
            </c:strRef>
          </c:cat>
          <c:val>
            <c:numRef>
              <c:f>typvš2.9!$E$23:$E$24</c:f>
              <c:numCache>
                <c:formatCode>0.0</c:formatCode>
                <c:ptCount val="2"/>
                <c:pt idx="0">
                  <c:v>5.0999999999999996</c:v>
                </c:pt>
                <c:pt idx="1">
                  <c:v>11</c:v>
                </c:pt>
              </c:numCache>
            </c:numRef>
          </c:val>
        </c:ser>
        <c:ser>
          <c:idx val="2"/>
          <c:order val="2"/>
          <c:tx>
            <c:strRef>
              <c:f>typvš2.9!$F$22</c:f>
              <c:strCache>
                <c:ptCount val="1"/>
                <c:pt idx="0">
                  <c:v>Ano, pracoval/a, ale méně než rok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typvš2.9!$C$23:$C$24</c:f>
              <c:strCache>
                <c:ptCount val="2"/>
                <c:pt idx="0">
                  <c:v>Kombinovaná</c:v>
                </c:pt>
                <c:pt idx="1">
                  <c:v>Prezenční</c:v>
                </c:pt>
              </c:strCache>
            </c:strRef>
          </c:cat>
          <c:val>
            <c:numRef>
              <c:f>typvš2.9!$F$23:$F$24</c:f>
              <c:numCache>
                <c:formatCode>0.0</c:formatCode>
                <c:ptCount val="2"/>
                <c:pt idx="0">
                  <c:v>9</c:v>
                </c:pt>
                <c:pt idx="1">
                  <c:v>20.7</c:v>
                </c:pt>
              </c:numCache>
            </c:numRef>
          </c:val>
        </c:ser>
        <c:ser>
          <c:idx val="1"/>
          <c:order val="3"/>
          <c:tx>
            <c:strRef>
              <c:f>typvš2.9!$G$22</c:f>
              <c:strCache>
                <c:ptCount val="1"/>
                <c:pt idx="0">
                  <c:v>Ne, nepracoval/a jsem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typvš2.9!$C$23:$C$24</c:f>
              <c:strCache>
                <c:ptCount val="2"/>
                <c:pt idx="0">
                  <c:v>Kombinovaná</c:v>
                </c:pt>
                <c:pt idx="1">
                  <c:v>Prezenční</c:v>
                </c:pt>
              </c:strCache>
            </c:strRef>
          </c:cat>
          <c:val>
            <c:numRef>
              <c:f>typvš2.9!$G$23:$G$24</c:f>
              <c:numCache>
                <c:formatCode>0.0</c:formatCode>
                <c:ptCount val="2"/>
                <c:pt idx="0">
                  <c:v>29.3</c:v>
                </c:pt>
                <c:pt idx="1">
                  <c:v>62.3</c:v>
                </c:pt>
              </c:numCache>
            </c:numRef>
          </c:val>
        </c:ser>
        <c:dLbls>
          <c:showLegendKey val="0"/>
          <c:showVal val="1"/>
          <c:showCatName val="0"/>
          <c:showSerName val="0"/>
          <c:showPercent val="0"/>
          <c:showBubbleSize val="0"/>
        </c:dLbls>
        <c:gapWidth val="30"/>
        <c:overlap val="100"/>
        <c:axId val="217209008"/>
        <c:axId val="217209400"/>
      </c:barChart>
      <c:catAx>
        <c:axId val="217209008"/>
        <c:scaling>
          <c:orientation val="minMax"/>
        </c:scaling>
        <c:delete val="0"/>
        <c:axPos val="l"/>
        <c:numFmt formatCode="General" sourceLinked="0"/>
        <c:majorTickMark val="none"/>
        <c:minorTickMark val="none"/>
        <c:tickLblPos val="low"/>
        <c:crossAx val="217209400"/>
        <c:crosses val="autoZero"/>
        <c:auto val="1"/>
        <c:lblAlgn val="ctr"/>
        <c:lblOffset val="100"/>
        <c:noMultiLvlLbl val="0"/>
      </c:catAx>
      <c:valAx>
        <c:axId val="217209400"/>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7209008"/>
        <c:crosses val="max"/>
        <c:crossBetween val="between"/>
        <c:majorUnit val="20"/>
      </c:valAx>
      <c:spPr>
        <a:solidFill>
          <a:sysClr val="window" lastClr="FFFFFF">
            <a:lumMod val="95000"/>
          </a:sys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80542512820215E-2"/>
          <c:y val="6.4668740510313669E-2"/>
          <c:w val="0.45824343104177506"/>
          <c:h val="0.87066251897937263"/>
        </c:manualLayout>
      </c:layout>
      <c:pieChart>
        <c:varyColors val="1"/>
        <c:ser>
          <c:idx val="0"/>
          <c:order val="0"/>
          <c:tx>
            <c:strRef>
              <c:f>kap_4.1!$B$54</c:f>
              <c:strCache>
                <c:ptCount val="1"/>
                <c:pt idx="0">
                  <c:v>Prezenční</c:v>
                </c:pt>
              </c:strCache>
            </c:strRef>
          </c:tx>
          <c:spPr>
            <a:solidFill>
              <a:schemeClr val="accent1"/>
            </a:solidFill>
          </c:spPr>
          <c:dPt>
            <c:idx val="1"/>
            <c:bubble3D val="0"/>
            <c:spPr>
              <a:solidFill>
                <a:schemeClr val="accent4"/>
              </a:solidFill>
            </c:spPr>
          </c:dPt>
          <c:dPt>
            <c:idx val="2"/>
            <c:bubble3D val="0"/>
            <c:spPr>
              <a:solidFill>
                <a:srgbClr val="418E96"/>
              </a:solidFill>
            </c:spPr>
          </c:dPt>
          <c:dPt>
            <c:idx val="3"/>
            <c:bubble3D val="0"/>
            <c:spPr>
              <a:solidFill>
                <a:schemeClr val="accent3"/>
              </a:solidFill>
            </c:spPr>
          </c:dPt>
          <c:dPt>
            <c:idx val="4"/>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kap_4.1!$A$55:$A$59</c:f>
              <c:strCache>
                <c:ptCount val="5"/>
                <c:pt idx="0">
                  <c:v>Méně než 15 minut</c:v>
                </c:pt>
                <c:pt idx="1">
                  <c:v>16 až 30 minut</c:v>
                </c:pt>
                <c:pt idx="2">
                  <c:v>31 až 60 minut</c:v>
                </c:pt>
                <c:pt idx="3">
                  <c:v>61 až 90 minut</c:v>
                </c:pt>
                <c:pt idx="4">
                  <c:v>Více než 90 minut</c:v>
                </c:pt>
              </c:strCache>
            </c:strRef>
          </c:cat>
          <c:val>
            <c:numRef>
              <c:f>kap_4.1!$B$55:$B$59</c:f>
              <c:numCache>
                <c:formatCode>0.0</c:formatCode>
                <c:ptCount val="5"/>
                <c:pt idx="0">
                  <c:v>26.5</c:v>
                </c:pt>
                <c:pt idx="1">
                  <c:v>31.8</c:v>
                </c:pt>
                <c:pt idx="2">
                  <c:v>29.3</c:v>
                </c:pt>
                <c:pt idx="3">
                  <c:v>8.6</c:v>
                </c:pt>
                <c:pt idx="4">
                  <c:v>3.8</c:v>
                </c:pt>
              </c:numCache>
            </c:numRef>
          </c:val>
        </c:ser>
        <c:dLbls>
          <c:dLblPos val="inEnd"/>
          <c:showLegendKey val="0"/>
          <c:showVal val="1"/>
          <c:showCatName val="0"/>
          <c:showSerName val="0"/>
          <c:showPercent val="0"/>
          <c:showBubbleSize val="0"/>
          <c:showLeaderLines val="1"/>
        </c:dLbls>
        <c:firstSliceAng val="0"/>
      </c:pieChart>
      <c:spPr>
        <a:noFill/>
        <a:ln>
          <a:noFill/>
        </a:ln>
      </c:spPr>
    </c:plotArea>
    <c:legend>
      <c:legendPos val="r"/>
      <c:layout>
        <c:manualLayout>
          <c:xMode val="edge"/>
          <c:yMode val="edge"/>
          <c:x val="0.55890622289531178"/>
          <c:y val="6.9060282984430302E-2"/>
          <c:w val="0.43791820402021608"/>
          <c:h val="0.82927690574063195"/>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21824815163909E-2"/>
          <c:y val="9.7856719623745522E-2"/>
          <c:w val="0.40623913651171373"/>
          <c:h val="0.83956088212420843"/>
        </c:manualLayout>
      </c:layout>
      <c:pieChart>
        <c:varyColors val="1"/>
        <c:ser>
          <c:idx val="0"/>
          <c:order val="0"/>
          <c:tx>
            <c:strRef>
              <c:f>kap_4.1!$B$71</c:f>
              <c:strCache>
                <c:ptCount val="1"/>
                <c:pt idx="0">
                  <c:v>spokojenost</c:v>
                </c:pt>
              </c:strCache>
            </c:strRef>
          </c:tx>
          <c:dPt>
            <c:idx val="4"/>
            <c:bubble3D val="0"/>
            <c:spPr>
              <a:solidFill>
                <a:srgbClr val="418E96"/>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kap_4.1!$A$72:$A$76</c:f>
              <c:strCache>
                <c:ptCount val="5"/>
                <c:pt idx="0">
                  <c:v>1 = Zcela spokojen/a</c:v>
                </c:pt>
                <c:pt idx="1">
                  <c:v>2</c:v>
                </c:pt>
                <c:pt idx="2">
                  <c:v>3</c:v>
                </c:pt>
                <c:pt idx="3">
                  <c:v>4</c:v>
                </c:pt>
                <c:pt idx="4">
                  <c:v>5 = Zcela nespokojen/a</c:v>
                </c:pt>
              </c:strCache>
            </c:strRef>
          </c:cat>
          <c:val>
            <c:numRef>
              <c:f>kap_4.1!$B$72:$B$76</c:f>
              <c:numCache>
                <c:formatCode>###0.0</c:formatCode>
                <c:ptCount val="5"/>
                <c:pt idx="0">
                  <c:v>34.9</c:v>
                </c:pt>
                <c:pt idx="1">
                  <c:v>29.6</c:v>
                </c:pt>
                <c:pt idx="2">
                  <c:v>20.3</c:v>
                </c:pt>
                <c:pt idx="3">
                  <c:v>10.8</c:v>
                </c:pt>
                <c:pt idx="4">
                  <c:v>4.4000000000000004</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3220497901666841"/>
          <c:y val="0.20258489797429916"/>
          <c:w val="0.45072702495421657"/>
          <c:h val="0.68813511461689447"/>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kap_4.2!$A$7</c:f>
              <c:strCache>
                <c:ptCount val="1"/>
                <c:pt idx="0">
                  <c:v>Pravidelný výdělek</c:v>
                </c:pt>
              </c:strCache>
            </c:strRef>
          </c:tx>
          <c:invertIfNegative val="0"/>
          <c:dLbls>
            <c:dLbl>
              <c:idx val="0"/>
              <c:tx>
                <c:rich>
                  <a:bodyPr/>
                  <a:lstStyle/>
                  <a:p>
                    <a:r>
                      <a:rPr lang="en-US"/>
                      <a:t>39,3</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89,3</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kap_4.2!$B$6:$C$6</c:f>
              <c:strCache>
                <c:ptCount val="2"/>
                <c:pt idx="0">
                  <c:v>Prezenční </c:v>
                </c:pt>
                <c:pt idx="1">
                  <c:v>Kombinovaná</c:v>
                </c:pt>
              </c:strCache>
            </c:strRef>
          </c:cat>
          <c:val>
            <c:numRef>
              <c:f>kap_4.2!$B$7:$C$7</c:f>
              <c:numCache>
                <c:formatCode>General</c:formatCode>
                <c:ptCount val="2"/>
                <c:pt idx="0">
                  <c:v>39.1</c:v>
                </c:pt>
                <c:pt idx="1">
                  <c:v>88.9</c:v>
                </c:pt>
              </c:numCache>
            </c:numRef>
          </c:val>
        </c:ser>
        <c:ser>
          <c:idx val="1"/>
          <c:order val="1"/>
          <c:tx>
            <c:strRef>
              <c:f>kap_4.2!$A$8</c:f>
              <c:strCache>
                <c:ptCount val="1"/>
                <c:pt idx="0">
                  <c:v>Příležitostný výdělek</c:v>
                </c:pt>
              </c:strCache>
            </c:strRef>
          </c:tx>
          <c:spPr>
            <a:solidFill>
              <a:schemeClr val="accent4"/>
            </a:solidFill>
          </c:spPr>
          <c:invertIfNegative val="0"/>
          <c:dLbls>
            <c:dLbl>
              <c:idx val="0"/>
              <c:tx>
                <c:rich>
                  <a:bodyPr/>
                  <a:lstStyle/>
                  <a:p>
                    <a:r>
                      <a:rPr lang="en-US"/>
                      <a:t>26,9</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kap_4.2!$B$6:$C$6</c:f>
              <c:strCache>
                <c:ptCount val="2"/>
                <c:pt idx="0">
                  <c:v>Prezenční </c:v>
                </c:pt>
                <c:pt idx="1">
                  <c:v>Kombinovaná</c:v>
                </c:pt>
              </c:strCache>
            </c:strRef>
          </c:cat>
          <c:val>
            <c:numRef>
              <c:f>kap_4.2!$B$8:$C$8</c:f>
              <c:numCache>
                <c:formatCode>General</c:formatCode>
                <c:ptCount val="2"/>
                <c:pt idx="0">
                  <c:v>27.4</c:v>
                </c:pt>
                <c:pt idx="1">
                  <c:v>3.7</c:v>
                </c:pt>
              </c:numCache>
            </c:numRef>
          </c:val>
        </c:ser>
        <c:ser>
          <c:idx val="2"/>
          <c:order val="2"/>
          <c:tx>
            <c:strRef>
              <c:f>kap_4.2!$A$9</c:f>
              <c:strCache>
                <c:ptCount val="1"/>
                <c:pt idx="0">
                  <c:v>Nevydělává</c:v>
                </c:pt>
              </c:strCache>
            </c:strRef>
          </c:tx>
          <c:spPr>
            <a:solidFill>
              <a:schemeClr val="accent2"/>
            </a:solidFill>
          </c:spPr>
          <c:invertIfNegative val="0"/>
          <c:dLbls>
            <c:dLbl>
              <c:idx val="0"/>
              <c:tx>
                <c:rich>
                  <a:bodyPr/>
                  <a:lstStyle/>
                  <a:p>
                    <a:r>
                      <a:rPr lang="en-US"/>
                      <a:t>33,8</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6,8</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kap_4.2!$B$6:$C$6</c:f>
              <c:strCache>
                <c:ptCount val="2"/>
                <c:pt idx="0">
                  <c:v>Prezenční </c:v>
                </c:pt>
                <c:pt idx="1">
                  <c:v>Kombinovaná</c:v>
                </c:pt>
              </c:strCache>
            </c:strRef>
          </c:cat>
          <c:val>
            <c:numRef>
              <c:f>kap_4.2!$B$9:$C$9</c:f>
              <c:numCache>
                <c:formatCode>General</c:formatCode>
                <c:ptCount val="2"/>
                <c:pt idx="0">
                  <c:v>33.5</c:v>
                </c:pt>
                <c:pt idx="1">
                  <c:v>7.4</c:v>
                </c:pt>
              </c:numCache>
            </c:numRef>
          </c:val>
        </c:ser>
        <c:dLbls>
          <c:dLblPos val="ctr"/>
          <c:showLegendKey val="0"/>
          <c:showVal val="1"/>
          <c:showCatName val="0"/>
          <c:showSerName val="0"/>
          <c:showPercent val="0"/>
          <c:showBubbleSize val="0"/>
        </c:dLbls>
        <c:gapWidth val="30"/>
        <c:overlap val="100"/>
        <c:axId val="122588536"/>
        <c:axId val="245067640"/>
      </c:barChart>
      <c:catAx>
        <c:axId val="122588536"/>
        <c:scaling>
          <c:orientation val="maxMin"/>
        </c:scaling>
        <c:delete val="0"/>
        <c:axPos val="l"/>
        <c:numFmt formatCode="General" sourceLinked="0"/>
        <c:majorTickMark val="none"/>
        <c:minorTickMark val="none"/>
        <c:tickLblPos val="nextTo"/>
        <c:crossAx val="245067640"/>
        <c:crosses val="autoZero"/>
        <c:auto val="1"/>
        <c:lblAlgn val="ctr"/>
        <c:lblOffset val="100"/>
        <c:noMultiLvlLbl val="0"/>
      </c:catAx>
      <c:valAx>
        <c:axId val="245067640"/>
        <c:scaling>
          <c:orientation val="minMax"/>
          <c:max val="100"/>
          <c:min val="0"/>
        </c:scaling>
        <c:delete val="0"/>
        <c:axPos val="b"/>
        <c:majorGridlines/>
        <c:numFmt formatCode="General" sourceLinked="1"/>
        <c:majorTickMark val="none"/>
        <c:minorTickMark val="none"/>
        <c:tickLblPos val="nextTo"/>
        <c:crossAx val="122588536"/>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16169127296587926"/>
          <c:y val="0.84289859706622972"/>
          <c:w val="0.81463808234908131"/>
          <c:h val="0.1373545614490496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kap_4.2!$A$31</c:f>
              <c:strCache>
                <c:ptCount val="1"/>
                <c:pt idx="0">
                  <c:v>Pravidelný výdělek</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kap_4.2!$B$30:$J$30</c:f>
              <c:strCache>
                <c:ptCount val="9"/>
                <c:pt idx="0">
                  <c:v>Zdravotnické, lékařské a farmaceutické</c:v>
                </c:pt>
                <c:pt idx="1">
                  <c:v>Technické</c:v>
                </c:pt>
                <c:pt idx="2">
                  <c:v>Přírodovědné</c:v>
                </c:pt>
                <c:pt idx="3">
                  <c:v>Zemědělsko-lesnické a veterinární</c:v>
                </c:pt>
                <c:pt idx="4">
                  <c:v>Právnické</c:v>
                </c:pt>
                <c:pt idx="5">
                  <c:v>Ostatní humanitní a společensko-vědní</c:v>
                </c:pt>
                <c:pt idx="6">
                  <c:v>Ekonomické</c:v>
                </c:pt>
                <c:pt idx="7">
                  <c:v>Pedagogické</c:v>
                </c:pt>
                <c:pt idx="8">
                  <c:v>Umělecké</c:v>
                </c:pt>
              </c:strCache>
            </c:strRef>
          </c:cat>
          <c:val>
            <c:numRef>
              <c:f>kap_4.2!$B$31:$J$31</c:f>
              <c:numCache>
                <c:formatCode>General</c:formatCode>
                <c:ptCount val="9"/>
                <c:pt idx="0">
                  <c:v>22.2</c:v>
                </c:pt>
                <c:pt idx="1">
                  <c:v>32.9</c:v>
                </c:pt>
                <c:pt idx="2">
                  <c:v>33.9</c:v>
                </c:pt>
                <c:pt idx="3">
                  <c:v>36.799999999999997</c:v>
                </c:pt>
                <c:pt idx="4">
                  <c:v>51.8</c:v>
                </c:pt>
                <c:pt idx="5">
                  <c:v>43.9</c:v>
                </c:pt>
                <c:pt idx="6">
                  <c:v>48.3</c:v>
                </c:pt>
                <c:pt idx="7">
                  <c:v>45.7</c:v>
                </c:pt>
                <c:pt idx="8">
                  <c:v>46.9</c:v>
                </c:pt>
              </c:numCache>
            </c:numRef>
          </c:val>
        </c:ser>
        <c:ser>
          <c:idx val="1"/>
          <c:order val="1"/>
          <c:tx>
            <c:strRef>
              <c:f>kap_4.2!$A$32</c:f>
              <c:strCache>
                <c:ptCount val="1"/>
                <c:pt idx="0">
                  <c:v>Příležitostný výdělek</c:v>
                </c:pt>
              </c:strCache>
            </c:strRef>
          </c:tx>
          <c:spPr>
            <a:solidFill>
              <a:schemeClr val="accent4"/>
            </a:solidFill>
          </c:spPr>
          <c:invertIfNegative val="0"/>
          <c:dLbls>
            <c:dLbl>
              <c:idx val="4"/>
              <c:tx>
                <c:rich>
                  <a:bodyPr/>
                  <a:lstStyle/>
                  <a:p>
                    <a:r>
                      <a:rPr lang="en-US"/>
                      <a:t>19,0</a:t>
                    </a:r>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24,0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kap_4.2!$B$30:$J$30</c:f>
              <c:strCache>
                <c:ptCount val="9"/>
                <c:pt idx="0">
                  <c:v>Zdravotnické, lékařské a farmaceutické</c:v>
                </c:pt>
                <c:pt idx="1">
                  <c:v>Technické</c:v>
                </c:pt>
                <c:pt idx="2">
                  <c:v>Přírodovědné</c:v>
                </c:pt>
                <c:pt idx="3">
                  <c:v>Zemědělsko-lesnické a veterinární</c:v>
                </c:pt>
                <c:pt idx="4">
                  <c:v>Právnické</c:v>
                </c:pt>
                <c:pt idx="5">
                  <c:v>Ostatní humanitní a společensko-vědní</c:v>
                </c:pt>
                <c:pt idx="6">
                  <c:v>Ekonomické</c:v>
                </c:pt>
                <c:pt idx="7">
                  <c:v>Pedagogické</c:v>
                </c:pt>
                <c:pt idx="8">
                  <c:v>Umělecké</c:v>
                </c:pt>
              </c:strCache>
            </c:strRef>
          </c:cat>
          <c:val>
            <c:numRef>
              <c:f>kap_4.2!$B$32:$J$32</c:f>
              <c:numCache>
                <c:formatCode>General</c:formatCode>
                <c:ptCount val="9"/>
                <c:pt idx="0">
                  <c:v>22.7</c:v>
                </c:pt>
                <c:pt idx="1">
                  <c:v>27.6</c:v>
                </c:pt>
                <c:pt idx="2">
                  <c:v>28.3</c:v>
                </c:pt>
                <c:pt idx="3">
                  <c:v>32.1</c:v>
                </c:pt>
                <c:pt idx="4">
                  <c:v>19</c:v>
                </c:pt>
                <c:pt idx="5">
                  <c:v>27.2</c:v>
                </c:pt>
                <c:pt idx="6">
                  <c:v>24</c:v>
                </c:pt>
                <c:pt idx="7">
                  <c:v>30.4</c:v>
                </c:pt>
                <c:pt idx="8">
                  <c:v>34.9</c:v>
                </c:pt>
              </c:numCache>
            </c:numRef>
          </c:val>
        </c:ser>
        <c:ser>
          <c:idx val="2"/>
          <c:order val="2"/>
          <c:tx>
            <c:strRef>
              <c:f>kap_4.2!$A$33</c:f>
              <c:strCache>
                <c:ptCount val="1"/>
                <c:pt idx="0">
                  <c:v>Nevydělává</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kap_4.2!$B$30:$J$30</c:f>
              <c:strCache>
                <c:ptCount val="9"/>
                <c:pt idx="0">
                  <c:v>Zdravotnické, lékařské a farmaceutické</c:v>
                </c:pt>
                <c:pt idx="1">
                  <c:v>Technické</c:v>
                </c:pt>
                <c:pt idx="2">
                  <c:v>Přírodovědné</c:v>
                </c:pt>
                <c:pt idx="3">
                  <c:v>Zemědělsko-lesnické a veterinární</c:v>
                </c:pt>
                <c:pt idx="4">
                  <c:v>Právnické</c:v>
                </c:pt>
                <c:pt idx="5">
                  <c:v>Ostatní humanitní a společensko-vědní</c:v>
                </c:pt>
                <c:pt idx="6">
                  <c:v>Ekonomické</c:v>
                </c:pt>
                <c:pt idx="7">
                  <c:v>Pedagogické</c:v>
                </c:pt>
                <c:pt idx="8">
                  <c:v>Umělecké</c:v>
                </c:pt>
              </c:strCache>
            </c:strRef>
          </c:cat>
          <c:val>
            <c:numRef>
              <c:f>kap_4.2!$B$33:$J$33</c:f>
              <c:numCache>
                <c:formatCode>General</c:formatCode>
                <c:ptCount val="9"/>
                <c:pt idx="0">
                  <c:v>55.1</c:v>
                </c:pt>
                <c:pt idx="1">
                  <c:v>39.5</c:v>
                </c:pt>
                <c:pt idx="2">
                  <c:v>37.799999999999997</c:v>
                </c:pt>
                <c:pt idx="3">
                  <c:v>31.1</c:v>
                </c:pt>
                <c:pt idx="4">
                  <c:v>29.2</c:v>
                </c:pt>
                <c:pt idx="5">
                  <c:v>28.9</c:v>
                </c:pt>
                <c:pt idx="6">
                  <c:v>27.7</c:v>
                </c:pt>
                <c:pt idx="7">
                  <c:v>23.9</c:v>
                </c:pt>
                <c:pt idx="8">
                  <c:v>18.2</c:v>
                </c:pt>
              </c:numCache>
            </c:numRef>
          </c:val>
        </c:ser>
        <c:dLbls>
          <c:dLblPos val="ctr"/>
          <c:showLegendKey val="0"/>
          <c:showVal val="1"/>
          <c:showCatName val="0"/>
          <c:showSerName val="0"/>
          <c:showPercent val="0"/>
          <c:showBubbleSize val="0"/>
        </c:dLbls>
        <c:gapWidth val="30"/>
        <c:overlap val="100"/>
        <c:axId val="245068424"/>
        <c:axId val="245068816"/>
      </c:barChart>
      <c:catAx>
        <c:axId val="245068424"/>
        <c:scaling>
          <c:orientation val="minMax"/>
        </c:scaling>
        <c:delete val="0"/>
        <c:axPos val="l"/>
        <c:numFmt formatCode="General" sourceLinked="0"/>
        <c:majorTickMark val="none"/>
        <c:minorTickMark val="none"/>
        <c:tickLblPos val="nextTo"/>
        <c:spPr>
          <a:ln>
            <a:solidFill>
              <a:schemeClr val="bg1">
                <a:lumMod val="65000"/>
              </a:schemeClr>
            </a:solidFill>
          </a:ln>
        </c:spPr>
        <c:crossAx val="245068816"/>
        <c:crosses val="autoZero"/>
        <c:auto val="1"/>
        <c:lblAlgn val="ctr"/>
        <c:lblOffset val="100"/>
        <c:noMultiLvlLbl val="0"/>
      </c:catAx>
      <c:valAx>
        <c:axId val="245068816"/>
        <c:scaling>
          <c:orientation val="minMax"/>
          <c:max val="100"/>
          <c:min val="0"/>
        </c:scaling>
        <c:delete val="0"/>
        <c:axPos val="b"/>
        <c:majorGridlines/>
        <c:numFmt formatCode="0" sourceLinked="0"/>
        <c:majorTickMark val="none"/>
        <c:minorTickMark val="none"/>
        <c:tickLblPos val="nextTo"/>
        <c:crossAx val="245068424"/>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28396565644288946"/>
          <c:y val="0.92078143378593691"/>
          <c:w val="0.70997186778292243"/>
          <c:h val="7.9218452911667084E-2"/>
        </c:manualLayout>
      </c:layout>
      <c:overlay val="0"/>
    </c:legend>
    <c:plotVisOnly val="1"/>
    <c:dispBlanksAs val="gap"/>
    <c:showDLblsOverMax val="0"/>
  </c:chart>
  <c:spPr>
    <a:solidFill>
      <a:schemeClr val="bg1"/>
    </a:solidFill>
    <a:ln>
      <a:noFill/>
    </a:ln>
  </c:spPr>
  <c:txPr>
    <a:bodyPr/>
    <a:lstStyle/>
    <a:p>
      <a:pPr>
        <a:defRPr sz="1400">
          <a:latin typeface="+mn-lt"/>
        </a:defRPr>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kap_4.2!$H$24</c:f>
              <c:strCache>
                <c:ptCount val="1"/>
                <c:pt idx="0">
                  <c:v>Pravidelný výdělek</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kap_4.2!$I$23:$K$23</c:f>
              <c:strCache>
                <c:ptCount val="3"/>
                <c:pt idx="0">
                  <c:v>Nízká</c:v>
                </c:pt>
                <c:pt idx="1">
                  <c:v>Střední</c:v>
                </c:pt>
                <c:pt idx="2">
                  <c:v>Vysoká</c:v>
                </c:pt>
              </c:strCache>
            </c:strRef>
          </c:cat>
          <c:val>
            <c:numRef>
              <c:f>kap_4.2!$I$24:$K$24</c:f>
              <c:numCache>
                <c:formatCode>###0.0</c:formatCode>
                <c:ptCount val="3"/>
                <c:pt idx="0">
                  <c:v>67.900000000000006</c:v>
                </c:pt>
                <c:pt idx="1">
                  <c:v>47</c:v>
                </c:pt>
                <c:pt idx="2">
                  <c:v>26.2</c:v>
                </c:pt>
              </c:numCache>
            </c:numRef>
          </c:val>
        </c:ser>
        <c:ser>
          <c:idx val="1"/>
          <c:order val="1"/>
          <c:tx>
            <c:strRef>
              <c:f>kap_4.2!$H$25</c:f>
              <c:strCache>
                <c:ptCount val="1"/>
                <c:pt idx="0">
                  <c:v>Příležitostný výdělek</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kap_4.2!$I$23:$K$23</c:f>
              <c:strCache>
                <c:ptCount val="3"/>
                <c:pt idx="0">
                  <c:v>Nízká</c:v>
                </c:pt>
                <c:pt idx="1">
                  <c:v>Střední</c:v>
                </c:pt>
                <c:pt idx="2">
                  <c:v>Vysoká</c:v>
                </c:pt>
              </c:strCache>
            </c:strRef>
          </c:cat>
          <c:val>
            <c:numRef>
              <c:f>kap_4.2!$I$25:$K$25</c:f>
              <c:numCache>
                <c:formatCode>###0.0</c:formatCode>
                <c:ptCount val="3"/>
                <c:pt idx="0">
                  <c:v>17.2</c:v>
                </c:pt>
                <c:pt idx="1">
                  <c:v>27.4</c:v>
                </c:pt>
                <c:pt idx="2">
                  <c:v>28.3</c:v>
                </c:pt>
              </c:numCache>
            </c:numRef>
          </c:val>
        </c:ser>
        <c:ser>
          <c:idx val="2"/>
          <c:order val="2"/>
          <c:tx>
            <c:strRef>
              <c:f>kap_4.2!$H$26</c:f>
              <c:strCache>
                <c:ptCount val="1"/>
                <c:pt idx="0">
                  <c:v>Nevydělává</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kap_4.2!$I$23:$K$23</c:f>
              <c:strCache>
                <c:ptCount val="3"/>
                <c:pt idx="0">
                  <c:v>Nízká</c:v>
                </c:pt>
                <c:pt idx="1">
                  <c:v>Střední</c:v>
                </c:pt>
                <c:pt idx="2">
                  <c:v>Vysoká</c:v>
                </c:pt>
              </c:strCache>
            </c:strRef>
          </c:cat>
          <c:val>
            <c:numRef>
              <c:f>kap_4.2!$I$26:$K$26</c:f>
              <c:numCache>
                <c:formatCode>###0.0</c:formatCode>
                <c:ptCount val="3"/>
                <c:pt idx="0">
                  <c:v>14.9</c:v>
                </c:pt>
                <c:pt idx="1">
                  <c:v>25.6</c:v>
                </c:pt>
                <c:pt idx="2">
                  <c:v>45.5</c:v>
                </c:pt>
              </c:numCache>
            </c:numRef>
          </c:val>
        </c:ser>
        <c:dLbls>
          <c:dLblPos val="ctr"/>
          <c:showLegendKey val="0"/>
          <c:showVal val="1"/>
          <c:showCatName val="0"/>
          <c:showSerName val="0"/>
          <c:showPercent val="0"/>
          <c:showBubbleSize val="0"/>
        </c:dLbls>
        <c:gapWidth val="30"/>
        <c:overlap val="100"/>
        <c:axId val="245069600"/>
        <c:axId val="245069992"/>
      </c:barChart>
      <c:catAx>
        <c:axId val="245069600"/>
        <c:scaling>
          <c:orientation val="maxMin"/>
        </c:scaling>
        <c:delete val="0"/>
        <c:axPos val="l"/>
        <c:numFmt formatCode="General" sourceLinked="0"/>
        <c:majorTickMark val="none"/>
        <c:minorTickMark val="none"/>
        <c:tickLblPos val="nextTo"/>
        <c:spPr>
          <a:ln>
            <a:solidFill>
              <a:schemeClr val="bg1">
                <a:lumMod val="65000"/>
              </a:schemeClr>
            </a:solidFill>
          </a:ln>
        </c:spPr>
        <c:crossAx val="245069992"/>
        <c:crosses val="autoZero"/>
        <c:auto val="1"/>
        <c:lblAlgn val="ctr"/>
        <c:lblOffset val="100"/>
        <c:noMultiLvlLbl val="0"/>
      </c:catAx>
      <c:valAx>
        <c:axId val="245069992"/>
        <c:scaling>
          <c:orientation val="minMax"/>
          <c:max val="100"/>
          <c:min val="0"/>
        </c:scaling>
        <c:delete val="0"/>
        <c:axPos val="b"/>
        <c:majorGridlines/>
        <c:numFmt formatCode="#,##0" sourceLinked="0"/>
        <c:majorTickMark val="none"/>
        <c:minorTickMark val="none"/>
        <c:tickLblPos val="nextTo"/>
        <c:spPr>
          <a:ln>
            <a:solidFill>
              <a:schemeClr val="bg1">
                <a:lumMod val="65000"/>
              </a:schemeClr>
            </a:solidFill>
          </a:ln>
        </c:spPr>
        <c:crossAx val="245069600"/>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7.7946840858027652E-2"/>
          <c:y val="0.88847217829378766"/>
          <c:w val="0.89441558812774857"/>
          <c:h val="0.11152782170621235"/>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9318397729057E-2"/>
          <c:y val="3.732679875847128E-2"/>
          <c:w val="0.90682412838482795"/>
          <c:h val="0.49261735675202756"/>
        </c:manualLayout>
      </c:layout>
      <c:barChart>
        <c:barDir val="col"/>
        <c:grouping val="stacked"/>
        <c:varyColors val="0"/>
        <c:ser>
          <c:idx val="0"/>
          <c:order val="0"/>
          <c:tx>
            <c:strRef>
              <c:f>kap_4.2!$A$38</c:f>
              <c:strCache>
                <c:ptCount val="1"/>
                <c:pt idx="0">
                  <c:v>Jsem především zaneprázdněn dalšími povinnostmi/aktivitami mimo práci a studium (např. pečuji o členy domácnosti) </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kap_4.2!$B$37:$E$37</c:f>
              <c:strCache>
                <c:ptCount val="4"/>
                <c:pt idx="0">
                  <c:v>21 a méně</c:v>
                </c:pt>
                <c:pt idx="1">
                  <c:v>22-24</c:v>
                </c:pt>
                <c:pt idx="2">
                  <c:v>25-29</c:v>
                </c:pt>
                <c:pt idx="3">
                  <c:v>30 a více</c:v>
                </c:pt>
              </c:strCache>
            </c:strRef>
          </c:cat>
          <c:val>
            <c:numRef>
              <c:f>kap_4.2!$B$38:$E$38</c:f>
              <c:numCache>
                <c:formatCode>0.0</c:formatCode>
                <c:ptCount val="4"/>
                <c:pt idx="0">
                  <c:v>2.7</c:v>
                </c:pt>
                <c:pt idx="1">
                  <c:v>2.7</c:v>
                </c:pt>
                <c:pt idx="2">
                  <c:v>4.3</c:v>
                </c:pt>
                <c:pt idx="3">
                  <c:v>11.2</c:v>
                </c:pt>
              </c:numCache>
            </c:numRef>
          </c:val>
        </c:ser>
        <c:ser>
          <c:idx val="1"/>
          <c:order val="1"/>
          <c:tx>
            <c:strRef>
              <c:f>kap_4.2!$A$39</c:f>
              <c:strCache>
                <c:ptCount val="1"/>
                <c:pt idx="0">
                  <c:v>Především pracuji a vedle toho studuji</c:v>
                </c:pt>
              </c:strCache>
            </c:strRef>
          </c:tx>
          <c:spPr>
            <a:solidFill>
              <a:schemeClr val="accent4"/>
            </a:solidFill>
          </c:spPr>
          <c:invertIfNegative val="0"/>
          <c:dLbls>
            <c:dLbl>
              <c:idx val="0"/>
              <c:layout>
                <c:manualLayout>
                  <c:x val="-5.2190913027804181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kap_4.2!$B$37:$E$37</c:f>
              <c:strCache>
                <c:ptCount val="4"/>
                <c:pt idx="0">
                  <c:v>21 a méně</c:v>
                </c:pt>
                <c:pt idx="1">
                  <c:v>22-24</c:v>
                </c:pt>
                <c:pt idx="2">
                  <c:v>25-29</c:v>
                </c:pt>
                <c:pt idx="3">
                  <c:v>30 a více</c:v>
                </c:pt>
              </c:strCache>
            </c:strRef>
          </c:cat>
          <c:val>
            <c:numRef>
              <c:f>kap_4.2!$B$39:$E$39</c:f>
              <c:numCache>
                <c:formatCode>0.0</c:formatCode>
                <c:ptCount val="4"/>
                <c:pt idx="0">
                  <c:v>7.4</c:v>
                </c:pt>
                <c:pt idx="1">
                  <c:v>15.6</c:v>
                </c:pt>
                <c:pt idx="2">
                  <c:v>31</c:v>
                </c:pt>
                <c:pt idx="3">
                  <c:v>61.8</c:v>
                </c:pt>
              </c:numCache>
            </c:numRef>
          </c:val>
        </c:ser>
        <c:ser>
          <c:idx val="2"/>
          <c:order val="2"/>
          <c:tx>
            <c:strRef>
              <c:f>kap_4.2!$A$40</c:f>
              <c:strCache>
                <c:ptCount val="1"/>
                <c:pt idx="0">
                  <c:v>Jsem především student, který má i další aktivity</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kap_4.2!$B$37:$E$37</c:f>
              <c:strCache>
                <c:ptCount val="4"/>
                <c:pt idx="0">
                  <c:v>21 a méně</c:v>
                </c:pt>
                <c:pt idx="1">
                  <c:v>22-24</c:v>
                </c:pt>
                <c:pt idx="2">
                  <c:v>25-29</c:v>
                </c:pt>
                <c:pt idx="3">
                  <c:v>30 a více</c:v>
                </c:pt>
              </c:strCache>
            </c:strRef>
          </c:cat>
          <c:val>
            <c:numRef>
              <c:f>kap_4.2!$B$40:$E$40</c:f>
              <c:numCache>
                <c:formatCode>0.0</c:formatCode>
                <c:ptCount val="4"/>
                <c:pt idx="0">
                  <c:v>89.9</c:v>
                </c:pt>
                <c:pt idx="1">
                  <c:v>81.7</c:v>
                </c:pt>
                <c:pt idx="2">
                  <c:v>64.7</c:v>
                </c:pt>
                <c:pt idx="3">
                  <c:v>27</c:v>
                </c:pt>
              </c:numCache>
            </c:numRef>
          </c:val>
        </c:ser>
        <c:dLbls>
          <c:dLblPos val="ctr"/>
          <c:showLegendKey val="0"/>
          <c:showVal val="1"/>
          <c:showCatName val="0"/>
          <c:showSerName val="0"/>
          <c:showPercent val="0"/>
          <c:showBubbleSize val="0"/>
        </c:dLbls>
        <c:gapWidth val="30"/>
        <c:overlap val="100"/>
        <c:axId val="245070776"/>
        <c:axId val="245071168"/>
      </c:barChart>
      <c:catAx>
        <c:axId val="245070776"/>
        <c:scaling>
          <c:orientation val="minMax"/>
        </c:scaling>
        <c:delete val="0"/>
        <c:axPos val="b"/>
        <c:numFmt formatCode="General" sourceLinked="0"/>
        <c:majorTickMark val="none"/>
        <c:minorTickMark val="none"/>
        <c:tickLblPos val="nextTo"/>
        <c:spPr>
          <a:ln>
            <a:solidFill>
              <a:schemeClr val="bg1">
                <a:lumMod val="65000"/>
              </a:schemeClr>
            </a:solidFill>
          </a:ln>
        </c:spPr>
        <c:crossAx val="245071168"/>
        <c:crosses val="autoZero"/>
        <c:auto val="1"/>
        <c:lblAlgn val="ctr"/>
        <c:lblOffset val="100"/>
        <c:noMultiLvlLbl val="0"/>
      </c:catAx>
      <c:valAx>
        <c:axId val="245071168"/>
        <c:scaling>
          <c:orientation val="minMax"/>
          <c:max val="100"/>
          <c:min val="0"/>
        </c:scaling>
        <c:delete val="0"/>
        <c:axPos val="l"/>
        <c:majorGridlines/>
        <c:numFmt formatCode="0" sourceLinked="0"/>
        <c:majorTickMark val="none"/>
        <c:minorTickMark val="none"/>
        <c:tickLblPos val="nextTo"/>
        <c:spPr>
          <a:ln>
            <a:solidFill>
              <a:schemeClr val="bg1">
                <a:lumMod val="65000"/>
              </a:schemeClr>
            </a:solidFill>
          </a:ln>
        </c:spPr>
        <c:crossAx val="245070776"/>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2.9449852794133979E-2"/>
          <c:y val="0.6416619941534274"/>
          <c:w val="0.94844901492426759"/>
          <c:h val="0.26464181931174313"/>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00486057104764"/>
          <c:y val="3.0313472114209532E-2"/>
          <c:w val="0.54649780013655436"/>
          <c:h val="0.56301339781690918"/>
        </c:manualLayout>
      </c:layout>
      <c:barChart>
        <c:barDir val="bar"/>
        <c:grouping val="stacked"/>
        <c:varyColors val="0"/>
        <c:ser>
          <c:idx val="0"/>
          <c:order val="0"/>
          <c:tx>
            <c:strRef>
              <c:f>kap_4.2!$A$44</c:f>
              <c:strCache>
                <c:ptCount val="1"/>
                <c:pt idx="0">
                  <c:v>Jsem především student, který má i další aktivity</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kap_4.2!$B$43:$J$43</c:f>
              <c:strCache>
                <c:ptCount val="9"/>
                <c:pt idx="0">
                  <c:v>Zdravotnické, lékařské a farmaceutické</c:v>
                </c:pt>
                <c:pt idx="1">
                  <c:v>Zemědělsko-lesnické a veterinární</c:v>
                </c:pt>
                <c:pt idx="2">
                  <c:v>Ostatní humanitní a společensko-vědní</c:v>
                </c:pt>
                <c:pt idx="3">
                  <c:v>Technické</c:v>
                </c:pt>
                <c:pt idx="4">
                  <c:v>Přírodovědné</c:v>
                </c:pt>
                <c:pt idx="5">
                  <c:v>Umělecké</c:v>
                </c:pt>
                <c:pt idx="6">
                  <c:v>Ekonomické</c:v>
                </c:pt>
                <c:pt idx="7">
                  <c:v>Pedagogické</c:v>
                </c:pt>
                <c:pt idx="8">
                  <c:v>Právnické</c:v>
                </c:pt>
              </c:strCache>
            </c:strRef>
          </c:cat>
          <c:val>
            <c:numRef>
              <c:f>kap_4.2!$B$44:$J$44</c:f>
              <c:numCache>
                <c:formatCode>General</c:formatCode>
                <c:ptCount val="9"/>
                <c:pt idx="0">
                  <c:v>93.4</c:v>
                </c:pt>
                <c:pt idx="1">
                  <c:v>87.3</c:v>
                </c:pt>
                <c:pt idx="2">
                  <c:v>81.7</c:v>
                </c:pt>
                <c:pt idx="3">
                  <c:v>81.8</c:v>
                </c:pt>
                <c:pt idx="4">
                  <c:v>81.3</c:v>
                </c:pt>
                <c:pt idx="5">
                  <c:v>78.5</c:v>
                </c:pt>
                <c:pt idx="6">
                  <c:v>76.599999999999994</c:v>
                </c:pt>
                <c:pt idx="7">
                  <c:v>78.5</c:v>
                </c:pt>
                <c:pt idx="8">
                  <c:v>72.3</c:v>
                </c:pt>
              </c:numCache>
            </c:numRef>
          </c:val>
        </c:ser>
        <c:ser>
          <c:idx val="1"/>
          <c:order val="1"/>
          <c:tx>
            <c:strRef>
              <c:f>kap_4.2!$A$45</c:f>
              <c:strCache>
                <c:ptCount val="1"/>
                <c:pt idx="0">
                  <c:v>Především pracuji a vedle toho studuji</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kap_4.2!$B$43:$J$43</c:f>
              <c:strCache>
                <c:ptCount val="9"/>
                <c:pt idx="0">
                  <c:v>Zdravotnické, lékařské a farmaceutické</c:v>
                </c:pt>
                <c:pt idx="1">
                  <c:v>Zemědělsko-lesnické a veterinární</c:v>
                </c:pt>
                <c:pt idx="2">
                  <c:v>Ostatní humanitní a společensko-vědní</c:v>
                </c:pt>
                <c:pt idx="3">
                  <c:v>Technické</c:v>
                </c:pt>
                <c:pt idx="4">
                  <c:v>Přírodovědné</c:v>
                </c:pt>
                <c:pt idx="5">
                  <c:v>Umělecké</c:v>
                </c:pt>
                <c:pt idx="6">
                  <c:v>Ekonomické</c:v>
                </c:pt>
                <c:pt idx="7">
                  <c:v>Pedagogické</c:v>
                </c:pt>
                <c:pt idx="8">
                  <c:v>Právnické</c:v>
                </c:pt>
              </c:strCache>
            </c:strRef>
          </c:cat>
          <c:val>
            <c:numRef>
              <c:f>kap_4.2!$B$45:$J$45</c:f>
              <c:numCache>
                <c:formatCode>General</c:formatCode>
                <c:ptCount val="9"/>
                <c:pt idx="0">
                  <c:v>5.0999999999999996</c:v>
                </c:pt>
                <c:pt idx="1">
                  <c:v>10.7</c:v>
                </c:pt>
                <c:pt idx="2">
                  <c:v>15.4</c:v>
                </c:pt>
                <c:pt idx="3">
                  <c:v>15.6</c:v>
                </c:pt>
                <c:pt idx="4">
                  <c:v>16.600000000000001</c:v>
                </c:pt>
                <c:pt idx="5">
                  <c:v>17.899999999999999</c:v>
                </c:pt>
                <c:pt idx="6">
                  <c:v>19.600000000000001</c:v>
                </c:pt>
                <c:pt idx="7">
                  <c:v>18.600000000000001</c:v>
                </c:pt>
                <c:pt idx="8">
                  <c:v>23.2</c:v>
                </c:pt>
              </c:numCache>
            </c:numRef>
          </c:val>
        </c:ser>
        <c:ser>
          <c:idx val="2"/>
          <c:order val="2"/>
          <c:tx>
            <c:strRef>
              <c:f>kap_4.2!$A$46</c:f>
              <c:strCache>
                <c:ptCount val="1"/>
                <c:pt idx="0">
                  <c:v>Jsem především zaneprázdněn dalšími povinnostmi/aktivitami mimo práci a studium (např. pečuji o členy domácnosti) </c:v>
                </c:pt>
              </c:strCache>
            </c:strRef>
          </c:tx>
          <c:spPr>
            <a:solidFill>
              <a:schemeClr val="accent3"/>
            </a:solidFill>
          </c:spPr>
          <c:invertIfNegative val="0"/>
          <c:dLbls>
            <c:delete val="1"/>
          </c:dLbls>
          <c:cat>
            <c:strRef>
              <c:f>kap_4.2!$B$43:$J$43</c:f>
              <c:strCache>
                <c:ptCount val="9"/>
                <c:pt idx="0">
                  <c:v>Zdravotnické, lékařské a farmaceutické</c:v>
                </c:pt>
                <c:pt idx="1">
                  <c:v>Zemědělsko-lesnické a veterinární</c:v>
                </c:pt>
                <c:pt idx="2">
                  <c:v>Ostatní humanitní a společensko-vědní</c:v>
                </c:pt>
                <c:pt idx="3">
                  <c:v>Technické</c:v>
                </c:pt>
                <c:pt idx="4">
                  <c:v>Přírodovědné</c:v>
                </c:pt>
                <c:pt idx="5">
                  <c:v>Umělecké</c:v>
                </c:pt>
                <c:pt idx="6">
                  <c:v>Ekonomické</c:v>
                </c:pt>
                <c:pt idx="7">
                  <c:v>Pedagogické</c:v>
                </c:pt>
                <c:pt idx="8">
                  <c:v>Právnické</c:v>
                </c:pt>
              </c:strCache>
            </c:strRef>
          </c:cat>
          <c:val>
            <c:numRef>
              <c:f>kap_4.2!$B$46:$J$46</c:f>
              <c:numCache>
                <c:formatCode>General</c:formatCode>
                <c:ptCount val="9"/>
                <c:pt idx="0">
                  <c:v>1.5</c:v>
                </c:pt>
                <c:pt idx="1">
                  <c:v>2</c:v>
                </c:pt>
                <c:pt idx="2">
                  <c:v>2.9</c:v>
                </c:pt>
                <c:pt idx="3">
                  <c:v>2.6</c:v>
                </c:pt>
                <c:pt idx="4">
                  <c:v>2.1</c:v>
                </c:pt>
                <c:pt idx="5">
                  <c:v>3.6</c:v>
                </c:pt>
                <c:pt idx="6">
                  <c:v>3.8</c:v>
                </c:pt>
                <c:pt idx="7">
                  <c:v>2.9</c:v>
                </c:pt>
                <c:pt idx="8">
                  <c:v>4.5</c:v>
                </c:pt>
              </c:numCache>
            </c:numRef>
          </c:val>
        </c:ser>
        <c:dLbls>
          <c:dLblPos val="ctr"/>
          <c:showLegendKey val="0"/>
          <c:showVal val="1"/>
          <c:showCatName val="0"/>
          <c:showSerName val="0"/>
          <c:showPercent val="0"/>
          <c:showBubbleSize val="0"/>
        </c:dLbls>
        <c:gapWidth val="30"/>
        <c:overlap val="100"/>
        <c:axId val="245511360"/>
        <c:axId val="245511752"/>
      </c:barChart>
      <c:catAx>
        <c:axId val="245511360"/>
        <c:scaling>
          <c:orientation val="maxMin"/>
        </c:scaling>
        <c:delete val="0"/>
        <c:axPos val="l"/>
        <c:numFmt formatCode="General" sourceLinked="0"/>
        <c:majorTickMark val="none"/>
        <c:minorTickMark val="none"/>
        <c:tickLblPos val="low"/>
        <c:spPr>
          <a:ln>
            <a:solidFill>
              <a:schemeClr val="bg1">
                <a:lumMod val="65000"/>
              </a:schemeClr>
            </a:solidFill>
          </a:ln>
        </c:spPr>
        <c:crossAx val="245511752"/>
        <c:crosses val="autoZero"/>
        <c:auto val="1"/>
        <c:lblAlgn val="ctr"/>
        <c:lblOffset val="100"/>
        <c:noMultiLvlLbl val="0"/>
      </c:catAx>
      <c:valAx>
        <c:axId val="245511752"/>
        <c:scaling>
          <c:orientation val="minMax"/>
          <c:max val="100"/>
          <c:min val="0"/>
        </c:scaling>
        <c:delete val="0"/>
        <c:axPos val="b"/>
        <c:majorGridlines/>
        <c:numFmt formatCode="General" sourceLinked="1"/>
        <c:majorTickMark val="none"/>
        <c:minorTickMark val="none"/>
        <c:tickLblPos val="nextTo"/>
        <c:spPr>
          <a:ln>
            <a:solidFill>
              <a:schemeClr val="bg1">
                <a:lumMod val="65000"/>
              </a:schemeClr>
            </a:solidFill>
          </a:ln>
        </c:spPr>
        <c:crossAx val="245511360"/>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6.8159093434062878E-4"/>
          <c:y val="0.68636818131318733"/>
          <c:w val="0.99931836713549527"/>
          <c:h val="0.2667837254193978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2607822431813"/>
          <c:y val="5.1054268823931846E-2"/>
          <c:w val="0.55031493264502429"/>
          <c:h val="0.82141859968775399"/>
        </c:manualLayout>
      </c:layout>
      <c:barChart>
        <c:barDir val="bar"/>
        <c:grouping val="clustered"/>
        <c:varyColors val="0"/>
        <c:ser>
          <c:idx val="0"/>
          <c:order val="0"/>
          <c:tx>
            <c:strRef>
              <c:f>'Q3.18'!$CZ$51</c:f>
              <c:strCache>
                <c:ptCount val="1"/>
                <c:pt idx="0">
                  <c:v>ano</c:v>
                </c:pt>
              </c:strCache>
            </c:strRef>
          </c:tx>
          <c:invertIfNegative val="0"/>
          <c:dLbls>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'Q3.18'!$DA$50:$DI$50</c:f>
              <c:strCache>
                <c:ptCount val="9"/>
                <c:pt idx="0">
                  <c:v>Zemědělsko-lesnické a veterinární</c:v>
                </c:pt>
                <c:pt idx="1">
                  <c:v>Technické</c:v>
                </c:pt>
                <c:pt idx="2">
                  <c:v>Pedagogické</c:v>
                </c:pt>
                <c:pt idx="3">
                  <c:v>Umělecké</c:v>
                </c:pt>
                <c:pt idx="4">
                  <c:v>Ekonomické</c:v>
                </c:pt>
                <c:pt idx="5">
                  <c:v>Právnické</c:v>
                </c:pt>
                <c:pt idx="6">
                  <c:v>Přírodovědné</c:v>
                </c:pt>
                <c:pt idx="7">
                  <c:v>Ostatní humanitní a společensko-vědní</c:v>
                </c:pt>
                <c:pt idx="8">
                  <c:v>Zdravotnické, lékařské a farmaceutické</c:v>
                </c:pt>
              </c:strCache>
            </c:strRef>
          </c:cat>
          <c:val>
            <c:numRef>
              <c:f>'Q3.18'!$DA$51:$DI$51</c:f>
              <c:numCache>
                <c:formatCode>0.0</c:formatCode>
                <c:ptCount val="9"/>
                <c:pt idx="0">
                  <c:v>82.152230971128589</c:v>
                </c:pt>
                <c:pt idx="1">
                  <c:v>78.868360277136219</c:v>
                </c:pt>
                <c:pt idx="2">
                  <c:v>78.387096774193509</c:v>
                </c:pt>
                <c:pt idx="3">
                  <c:v>77.511961722488039</c:v>
                </c:pt>
                <c:pt idx="4">
                  <c:v>77.042801556420144</c:v>
                </c:pt>
                <c:pt idx="5">
                  <c:v>74.721189591078129</c:v>
                </c:pt>
                <c:pt idx="6">
                  <c:v>68.288444830582009</c:v>
                </c:pt>
                <c:pt idx="7">
                  <c:v>66.91266912669127</c:v>
                </c:pt>
                <c:pt idx="8">
                  <c:v>66.702819956616054</c:v>
                </c:pt>
              </c:numCache>
            </c:numRef>
          </c:val>
          <c:extLst xmlns:c16r2="http://schemas.microsoft.com/office/drawing/2015/06/chart">
            <c:ext xmlns:c16="http://schemas.microsoft.com/office/drawing/2014/chart" uri="{C3380CC4-5D6E-409C-BE32-E72D297353CC}">
              <c16:uniqueId val="{00000000-313F-47B1-BB6D-CBF7569706C7}"/>
            </c:ext>
          </c:extLst>
        </c:ser>
        <c:dLbls>
          <c:showLegendKey val="0"/>
          <c:showVal val="1"/>
          <c:showCatName val="0"/>
          <c:showSerName val="0"/>
          <c:showPercent val="0"/>
          <c:showBubbleSize val="0"/>
        </c:dLbls>
        <c:gapWidth val="30"/>
        <c:axId val="245512536"/>
        <c:axId val="245512928"/>
      </c:barChart>
      <c:catAx>
        <c:axId val="245512536"/>
        <c:scaling>
          <c:orientation val="maxMin"/>
        </c:scaling>
        <c:delete val="0"/>
        <c:axPos val="l"/>
        <c:numFmt formatCode="General" sourceLinked="0"/>
        <c:majorTickMark val="none"/>
        <c:minorTickMark val="none"/>
        <c:tickLblPos val="nextTo"/>
        <c:crossAx val="245512928"/>
        <c:crosses val="autoZero"/>
        <c:auto val="1"/>
        <c:lblAlgn val="ctr"/>
        <c:lblOffset val="100"/>
        <c:noMultiLvlLbl val="0"/>
      </c:catAx>
      <c:valAx>
        <c:axId val="245512928"/>
        <c:scaling>
          <c:orientation val="minMax"/>
          <c:max val="100"/>
          <c:min val="0"/>
        </c:scaling>
        <c:delete val="0"/>
        <c:axPos val="b"/>
        <c:majorGridlines/>
        <c:numFmt formatCode="0" sourceLinked="0"/>
        <c:majorTickMark val="none"/>
        <c:minorTickMark val="none"/>
        <c:tickLblPos val="nextTo"/>
        <c:crossAx val="245512536"/>
        <c:crosses val="max"/>
        <c:crossBetween val="between"/>
        <c:majorUnit val="20"/>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kap_4.2!$A$65</c:f>
              <c:strCache>
                <c:ptCount val="1"/>
                <c:pt idx="0">
                  <c:v>1 = Zcela souhlasím</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kap_4.2!$B$64:$E$64</c:f>
              <c:strCache>
                <c:ptCount val="4"/>
                <c:pt idx="0">
                  <c:v>Pracuji k financování svého živobytí</c:v>
                </c:pt>
                <c:pt idx="1">
                  <c:v>Pracuji kvůli získaní zkušeností</c:v>
                </c:pt>
                <c:pt idx="2">
                  <c:v>Bez práce bych si nemohl/a dovolit studium</c:v>
                </c:pt>
                <c:pt idx="3">
                  <c:v>Pracuji abych podpořil/a jiné</c:v>
                </c:pt>
              </c:strCache>
            </c:strRef>
          </c:cat>
          <c:val>
            <c:numRef>
              <c:f>kap_4.2!$B$65:$E$65</c:f>
              <c:numCache>
                <c:formatCode>0.0</c:formatCode>
                <c:ptCount val="4"/>
                <c:pt idx="0">
                  <c:v>40.200000000000003</c:v>
                </c:pt>
                <c:pt idx="1">
                  <c:v>39.299999999999997</c:v>
                </c:pt>
                <c:pt idx="2">
                  <c:v>17</c:v>
                </c:pt>
                <c:pt idx="3">
                  <c:v>5.0999999999999996</c:v>
                </c:pt>
              </c:numCache>
            </c:numRef>
          </c:val>
        </c:ser>
        <c:ser>
          <c:idx val="1"/>
          <c:order val="1"/>
          <c:tx>
            <c:strRef>
              <c:f>kap_4.2!$A$66</c:f>
              <c:strCache>
                <c:ptCount val="1"/>
                <c:pt idx="0">
                  <c:v>2</c:v>
                </c:pt>
              </c:strCache>
            </c:strRef>
          </c:tx>
          <c:spPr>
            <a:solidFill>
              <a:schemeClr val="accent1"/>
            </a:solidFill>
          </c:spPr>
          <c:invertIfNegative val="0"/>
          <c:dLbls>
            <c:dLbl>
              <c:idx val="3"/>
              <c:layout>
                <c:manualLayout>
                  <c:x val="5.039122637167299E-3"/>
                  <c:y val="3.7793419778754743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kap_4.2!$B$64:$E$64</c:f>
              <c:strCache>
                <c:ptCount val="4"/>
                <c:pt idx="0">
                  <c:v>Pracuji k financování svého živobytí</c:v>
                </c:pt>
                <c:pt idx="1">
                  <c:v>Pracuji kvůli získaní zkušeností</c:v>
                </c:pt>
                <c:pt idx="2">
                  <c:v>Bez práce bych si nemohl/a dovolit studium</c:v>
                </c:pt>
                <c:pt idx="3">
                  <c:v>Pracuji abych podpořil/a jiné</c:v>
                </c:pt>
              </c:strCache>
            </c:strRef>
          </c:cat>
          <c:val>
            <c:numRef>
              <c:f>kap_4.2!$B$66:$E$66</c:f>
              <c:numCache>
                <c:formatCode>0.0</c:formatCode>
                <c:ptCount val="4"/>
                <c:pt idx="0">
                  <c:v>23.5</c:v>
                </c:pt>
                <c:pt idx="1">
                  <c:v>24.7</c:v>
                </c:pt>
                <c:pt idx="2">
                  <c:v>8.3000000000000007</c:v>
                </c:pt>
                <c:pt idx="3">
                  <c:v>5.3</c:v>
                </c:pt>
              </c:numCache>
            </c:numRef>
          </c:val>
        </c:ser>
        <c:ser>
          <c:idx val="2"/>
          <c:order val="2"/>
          <c:tx>
            <c:strRef>
              <c:f>kap_4.2!$A$67</c:f>
              <c:strCache>
                <c:ptCount val="1"/>
                <c:pt idx="0">
                  <c:v>3</c:v>
                </c:pt>
              </c:strCache>
            </c:strRef>
          </c:tx>
          <c:spPr>
            <a:solidFill>
              <a:schemeClr val="accent1">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kap_4.2!$B$64:$E$64</c:f>
              <c:strCache>
                <c:ptCount val="4"/>
                <c:pt idx="0">
                  <c:v>Pracuji k financování svého živobytí</c:v>
                </c:pt>
                <c:pt idx="1">
                  <c:v>Pracuji kvůli získaní zkušeností</c:v>
                </c:pt>
                <c:pt idx="2">
                  <c:v>Bez práce bych si nemohl/a dovolit studium</c:v>
                </c:pt>
                <c:pt idx="3">
                  <c:v>Pracuji abych podpořil/a jiné</c:v>
                </c:pt>
              </c:strCache>
            </c:strRef>
          </c:cat>
          <c:val>
            <c:numRef>
              <c:f>kap_4.2!$B$67:$E$67</c:f>
              <c:numCache>
                <c:formatCode>0.0</c:formatCode>
                <c:ptCount val="4"/>
                <c:pt idx="0">
                  <c:v>13.8</c:v>
                </c:pt>
                <c:pt idx="1">
                  <c:v>16.5</c:v>
                </c:pt>
                <c:pt idx="2">
                  <c:v>11.7</c:v>
                </c:pt>
                <c:pt idx="3">
                  <c:v>9.1999999999999993</c:v>
                </c:pt>
              </c:numCache>
            </c:numRef>
          </c:val>
        </c:ser>
        <c:ser>
          <c:idx val="3"/>
          <c:order val="3"/>
          <c:tx>
            <c:strRef>
              <c:f>kap_4.2!$A$68</c:f>
              <c:strCache>
                <c:ptCount val="1"/>
                <c:pt idx="0">
                  <c:v>4</c:v>
                </c:pt>
              </c:strCache>
            </c:strRef>
          </c:tx>
          <c:spPr>
            <a:solidFill>
              <a:schemeClr val="accent4">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kap_4.2!$B$64:$E$64</c:f>
              <c:strCache>
                <c:ptCount val="4"/>
                <c:pt idx="0">
                  <c:v>Pracuji k financování svého živobytí</c:v>
                </c:pt>
                <c:pt idx="1">
                  <c:v>Pracuji kvůli získaní zkušeností</c:v>
                </c:pt>
                <c:pt idx="2">
                  <c:v>Bez práce bych si nemohl/a dovolit studium</c:v>
                </c:pt>
                <c:pt idx="3">
                  <c:v>Pracuji abych podpořil/a jiné</c:v>
                </c:pt>
              </c:strCache>
            </c:strRef>
          </c:cat>
          <c:val>
            <c:numRef>
              <c:f>kap_4.2!$B$68:$E$68</c:f>
              <c:numCache>
                <c:formatCode>0.0</c:formatCode>
                <c:ptCount val="4"/>
                <c:pt idx="0">
                  <c:v>10.4</c:v>
                </c:pt>
                <c:pt idx="1">
                  <c:v>10.6</c:v>
                </c:pt>
                <c:pt idx="2">
                  <c:v>19.399999999999999</c:v>
                </c:pt>
                <c:pt idx="3">
                  <c:v>14.6</c:v>
                </c:pt>
              </c:numCache>
            </c:numRef>
          </c:val>
        </c:ser>
        <c:ser>
          <c:idx val="4"/>
          <c:order val="4"/>
          <c:tx>
            <c:strRef>
              <c:f>kap_4.2!$A$69</c:f>
              <c:strCache>
                <c:ptCount val="1"/>
                <c:pt idx="0">
                  <c:v>5 = Zcela nesouhlasím</c:v>
                </c:pt>
              </c:strCache>
            </c:strRef>
          </c:tx>
          <c:spPr>
            <a:solidFill>
              <a:schemeClr val="accent4"/>
            </a:solidFill>
          </c:spPr>
          <c:invertIfNegative val="0"/>
          <c:dLbls>
            <c:dLbl>
              <c:idx val="2"/>
              <c:tx>
                <c:rich>
                  <a:bodyPr/>
                  <a:lstStyle/>
                  <a:p>
                    <a:r>
                      <a:rPr lang="en-US" smtClean="0"/>
                      <a:t>43,6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kap_4.2!$B$64:$E$64</c:f>
              <c:strCache>
                <c:ptCount val="4"/>
                <c:pt idx="0">
                  <c:v>Pracuji k financování svého živobytí</c:v>
                </c:pt>
                <c:pt idx="1">
                  <c:v>Pracuji kvůli získaní zkušeností</c:v>
                </c:pt>
                <c:pt idx="2">
                  <c:v>Bez práce bych si nemohl/a dovolit studium</c:v>
                </c:pt>
                <c:pt idx="3">
                  <c:v>Pracuji abych podpořil/a jiné</c:v>
                </c:pt>
              </c:strCache>
            </c:strRef>
          </c:cat>
          <c:val>
            <c:numRef>
              <c:f>kap_4.2!$B$69:$E$69</c:f>
              <c:numCache>
                <c:formatCode>0.0</c:formatCode>
                <c:ptCount val="4"/>
                <c:pt idx="0">
                  <c:v>12.1</c:v>
                </c:pt>
                <c:pt idx="1">
                  <c:v>8.9</c:v>
                </c:pt>
                <c:pt idx="2">
                  <c:v>43.2</c:v>
                </c:pt>
                <c:pt idx="3">
                  <c:v>65.8</c:v>
                </c:pt>
              </c:numCache>
            </c:numRef>
          </c:val>
        </c:ser>
        <c:dLbls>
          <c:dLblPos val="ctr"/>
          <c:showLegendKey val="0"/>
          <c:showVal val="1"/>
          <c:showCatName val="0"/>
          <c:showSerName val="0"/>
          <c:showPercent val="0"/>
          <c:showBubbleSize val="0"/>
        </c:dLbls>
        <c:gapWidth val="30"/>
        <c:overlap val="100"/>
        <c:axId val="245513712"/>
        <c:axId val="245514104"/>
      </c:barChart>
      <c:catAx>
        <c:axId val="245513712"/>
        <c:scaling>
          <c:orientation val="maxMin"/>
        </c:scaling>
        <c:delete val="0"/>
        <c:axPos val="l"/>
        <c:numFmt formatCode="General" sourceLinked="0"/>
        <c:majorTickMark val="none"/>
        <c:minorTickMark val="none"/>
        <c:tickLblPos val="low"/>
        <c:crossAx val="245514104"/>
        <c:crosses val="autoZero"/>
        <c:auto val="1"/>
        <c:lblAlgn val="ctr"/>
        <c:lblOffset val="100"/>
        <c:noMultiLvlLbl val="0"/>
      </c:catAx>
      <c:valAx>
        <c:axId val="245514104"/>
        <c:scaling>
          <c:orientation val="minMax"/>
          <c:max val="100"/>
          <c:min val="0"/>
        </c:scaling>
        <c:delete val="0"/>
        <c:axPos val="b"/>
        <c:majorGridlines/>
        <c:numFmt formatCode="0" sourceLinked="0"/>
        <c:majorTickMark val="none"/>
        <c:minorTickMark val="none"/>
        <c:tickLblPos val="nextTo"/>
        <c:crossAx val="245513712"/>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2.9259693906718023E-2"/>
          <c:y val="0.88720413640908591"/>
          <c:w val="0.94043811744757577"/>
          <c:h val="9.0918559553988934E-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kap_4.2!$A$81</c:f>
              <c:strCache>
                <c:ptCount val="1"/>
                <c:pt idx="0">
                  <c:v>1 = Zcela souvisí</c:v>
                </c:pt>
              </c:strCache>
            </c:strRef>
          </c:tx>
          <c:invertIfNegative val="0"/>
          <c:dLbls>
            <c:dLbl>
              <c:idx val="0"/>
              <c:tx>
                <c:rich>
                  <a:bodyPr/>
                  <a:lstStyle/>
                  <a:p>
                    <a:r>
                      <a:rPr lang="en-US"/>
                      <a:t>20,7</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34,1</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kap_4.2!$B$80:$C$80</c:f>
              <c:strCache>
                <c:ptCount val="2"/>
                <c:pt idx="0">
                  <c:v>Prezenční</c:v>
                </c:pt>
                <c:pt idx="1">
                  <c:v>Kombinovaná</c:v>
                </c:pt>
              </c:strCache>
            </c:strRef>
          </c:cat>
          <c:val>
            <c:numRef>
              <c:f>kap_4.2!$B$81:$C$81</c:f>
              <c:numCache>
                <c:formatCode>###0.0</c:formatCode>
                <c:ptCount val="2"/>
                <c:pt idx="0">
                  <c:v>20.6</c:v>
                </c:pt>
                <c:pt idx="1">
                  <c:v>34.4</c:v>
                </c:pt>
              </c:numCache>
            </c:numRef>
          </c:val>
          <c:extLst xmlns:c16r2="http://schemas.microsoft.com/office/drawing/2015/06/chart">
            <c:ext xmlns:c16="http://schemas.microsoft.com/office/drawing/2014/chart" uri="{C3380CC4-5D6E-409C-BE32-E72D297353CC}">
              <c16:uniqueId val="{00000000-B38E-438D-A1E6-05591971D484}"/>
            </c:ext>
          </c:extLst>
        </c:ser>
        <c:ser>
          <c:idx val="1"/>
          <c:order val="1"/>
          <c:tx>
            <c:strRef>
              <c:f>kap_4.2!$A$82</c:f>
              <c:strCache>
                <c:ptCount val="1"/>
                <c:pt idx="0">
                  <c:v>2</c:v>
                </c:pt>
              </c:strCache>
            </c:strRef>
          </c:tx>
          <c:spPr>
            <a:solidFill>
              <a:schemeClr val="accent4"/>
            </a:solidFill>
          </c:spPr>
          <c:invertIfNegative val="0"/>
          <c:dLbls>
            <c:dLbl>
              <c:idx val="0"/>
              <c:tx>
                <c:rich>
                  <a:bodyPr/>
                  <a:lstStyle/>
                  <a:p>
                    <a:r>
                      <a:rPr lang="en-US"/>
                      <a:t>18,4</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21,9</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kap_4.2!$B$80:$C$80</c:f>
              <c:strCache>
                <c:ptCount val="2"/>
                <c:pt idx="0">
                  <c:v>Prezenční</c:v>
                </c:pt>
                <c:pt idx="1">
                  <c:v>Kombinovaná</c:v>
                </c:pt>
              </c:strCache>
            </c:strRef>
          </c:cat>
          <c:val>
            <c:numRef>
              <c:f>kap_4.2!$B$82:$C$82</c:f>
              <c:numCache>
                <c:formatCode>###0.0</c:formatCode>
                <c:ptCount val="2"/>
                <c:pt idx="0">
                  <c:v>18.3</c:v>
                </c:pt>
                <c:pt idx="1">
                  <c:v>21.6</c:v>
                </c:pt>
              </c:numCache>
            </c:numRef>
          </c:val>
          <c:extLst xmlns:c16r2="http://schemas.microsoft.com/office/drawing/2015/06/chart">
            <c:ext xmlns:c16="http://schemas.microsoft.com/office/drawing/2014/chart" uri="{C3380CC4-5D6E-409C-BE32-E72D297353CC}">
              <c16:uniqueId val="{00000001-B38E-438D-A1E6-05591971D484}"/>
            </c:ext>
          </c:extLst>
        </c:ser>
        <c:ser>
          <c:idx val="2"/>
          <c:order val="2"/>
          <c:tx>
            <c:strRef>
              <c:f>kap_4.2!$A$83</c:f>
              <c:strCache>
                <c:ptCount val="1"/>
                <c:pt idx="0">
                  <c:v>3</c:v>
                </c:pt>
              </c:strCache>
            </c:strRef>
          </c:tx>
          <c:spPr>
            <a:solidFill>
              <a:srgbClr val="418E96"/>
            </a:solidFill>
          </c:spPr>
          <c:invertIfNegative val="0"/>
          <c:dLbls>
            <c:dLbl>
              <c:idx val="0"/>
              <c:tx>
                <c:rich>
                  <a:bodyPr/>
                  <a:lstStyle/>
                  <a:p>
                    <a:r>
                      <a:rPr lang="en-US"/>
                      <a:t>13,0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kap_4.2!$B$80:$C$80</c:f>
              <c:strCache>
                <c:ptCount val="2"/>
                <c:pt idx="0">
                  <c:v>Prezenční</c:v>
                </c:pt>
                <c:pt idx="1">
                  <c:v>Kombinovaná</c:v>
                </c:pt>
              </c:strCache>
            </c:strRef>
          </c:cat>
          <c:val>
            <c:numRef>
              <c:f>kap_4.2!$B$83:$C$83</c:f>
              <c:numCache>
                <c:formatCode>###0.0</c:formatCode>
                <c:ptCount val="2"/>
                <c:pt idx="0">
                  <c:v>13.1</c:v>
                </c:pt>
                <c:pt idx="1">
                  <c:v>15.1</c:v>
                </c:pt>
              </c:numCache>
            </c:numRef>
          </c:val>
          <c:extLst xmlns:c16r2="http://schemas.microsoft.com/office/drawing/2015/06/chart">
            <c:ext xmlns:c16="http://schemas.microsoft.com/office/drawing/2014/chart" uri="{C3380CC4-5D6E-409C-BE32-E72D297353CC}">
              <c16:uniqueId val="{00000002-B38E-438D-A1E6-05591971D484}"/>
            </c:ext>
          </c:extLst>
        </c:ser>
        <c:ser>
          <c:idx val="3"/>
          <c:order val="3"/>
          <c:tx>
            <c:strRef>
              <c:f>kap_4.2!$A$84</c:f>
              <c:strCache>
                <c:ptCount val="1"/>
                <c:pt idx="0">
                  <c:v>4</c:v>
                </c:pt>
              </c:strCache>
            </c:strRef>
          </c:tx>
          <c:spPr>
            <a:solidFill>
              <a:schemeClr val="accent3"/>
            </a:solidFill>
          </c:spPr>
          <c:invertIfNegative val="0"/>
          <c:dLbls>
            <c:dLbl>
              <c:idx val="0"/>
              <c:tx>
                <c:rich>
                  <a:bodyPr/>
                  <a:lstStyle/>
                  <a:p>
                    <a:r>
                      <a:rPr lang="en-US"/>
                      <a:t>13,1</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9,9</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kap_4.2!$B$80:$C$80</c:f>
              <c:strCache>
                <c:ptCount val="2"/>
                <c:pt idx="0">
                  <c:v>Prezenční</c:v>
                </c:pt>
                <c:pt idx="1">
                  <c:v>Kombinovaná</c:v>
                </c:pt>
              </c:strCache>
            </c:strRef>
          </c:cat>
          <c:val>
            <c:numRef>
              <c:f>kap_4.2!$B$84:$C$84</c:f>
              <c:numCache>
                <c:formatCode>###0.0</c:formatCode>
                <c:ptCount val="2"/>
                <c:pt idx="0">
                  <c:v>12.9</c:v>
                </c:pt>
                <c:pt idx="1">
                  <c:v>9.3000000000000007</c:v>
                </c:pt>
              </c:numCache>
            </c:numRef>
          </c:val>
          <c:extLst xmlns:c16r2="http://schemas.microsoft.com/office/drawing/2015/06/chart">
            <c:ext xmlns:c16="http://schemas.microsoft.com/office/drawing/2014/chart" uri="{C3380CC4-5D6E-409C-BE32-E72D297353CC}">
              <c16:uniqueId val="{00000003-B38E-438D-A1E6-05591971D484}"/>
            </c:ext>
          </c:extLst>
        </c:ser>
        <c:ser>
          <c:idx val="4"/>
          <c:order val="4"/>
          <c:tx>
            <c:strRef>
              <c:f>kap_4.2!$A$85</c:f>
              <c:strCache>
                <c:ptCount val="1"/>
                <c:pt idx="0">
                  <c:v>5 = Vůbec nesouvisí</c:v>
                </c:pt>
              </c:strCache>
            </c:strRef>
          </c:tx>
          <c:spPr>
            <a:solidFill>
              <a:schemeClr val="accent2"/>
            </a:solidFill>
          </c:spPr>
          <c:invertIfNegative val="0"/>
          <c:dLbls>
            <c:dLbl>
              <c:idx val="0"/>
              <c:tx>
                <c:rich>
                  <a:bodyPr/>
                  <a:lstStyle/>
                  <a:p>
                    <a:r>
                      <a:rPr lang="en-US"/>
                      <a:t>34,8</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19,0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kap_4.2!$B$80:$C$80</c:f>
              <c:strCache>
                <c:ptCount val="2"/>
                <c:pt idx="0">
                  <c:v>Prezenční</c:v>
                </c:pt>
                <c:pt idx="1">
                  <c:v>Kombinovaná</c:v>
                </c:pt>
              </c:strCache>
            </c:strRef>
          </c:cat>
          <c:val>
            <c:numRef>
              <c:f>kap_4.2!$B$85:$C$85</c:f>
              <c:numCache>
                <c:formatCode>###0.0</c:formatCode>
                <c:ptCount val="2"/>
                <c:pt idx="0">
                  <c:v>35.1</c:v>
                </c:pt>
                <c:pt idx="1">
                  <c:v>19.600000000000001</c:v>
                </c:pt>
              </c:numCache>
            </c:numRef>
          </c:val>
          <c:extLst xmlns:c16r2="http://schemas.microsoft.com/office/drawing/2015/06/chart">
            <c:ext xmlns:c16="http://schemas.microsoft.com/office/drawing/2014/chart" uri="{C3380CC4-5D6E-409C-BE32-E72D297353CC}">
              <c16:uniqueId val="{00000004-B38E-438D-A1E6-05591971D484}"/>
            </c:ext>
          </c:extLst>
        </c:ser>
        <c:dLbls>
          <c:showLegendKey val="0"/>
          <c:showVal val="1"/>
          <c:showCatName val="0"/>
          <c:showSerName val="0"/>
          <c:showPercent val="0"/>
          <c:showBubbleSize val="0"/>
        </c:dLbls>
        <c:gapWidth val="30"/>
        <c:overlap val="100"/>
        <c:axId val="245702416"/>
        <c:axId val="245702808"/>
      </c:barChart>
      <c:catAx>
        <c:axId val="245702416"/>
        <c:scaling>
          <c:orientation val="maxMin"/>
        </c:scaling>
        <c:delete val="0"/>
        <c:axPos val="l"/>
        <c:numFmt formatCode="General" sourceLinked="0"/>
        <c:majorTickMark val="none"/>
        <c:minorTickMark val="none"/>
        <c:tickLblPos val="nextTo"/>
        <c:spPr>
          <a:ln>
            <a:solidFill>
              <a:schemeClr val="bg1">
                <a:lumMod val="65000"/>
              </a:schemeClr>
            </a:solidFill>
          </a:ln>
        </c:spPr>
        <c:crossAx val="245702808"/>
        <c:crosses val="autoZero"/>
        <c:auto val="1"/>
        <c:lblAlgn val="ctr"/>
        <c:lblOffset val="100"/>
        <c:noMultiLvlLbl val="0"/>
      </c:catAx>
      <c:valAx>
        <c:axId val="245702808"/>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5702416"/>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9.7881635763271524E-2"/>
          <c:y val="0.88407086614173214"/>
          <c:w val="0.90096276352552707"/>
          <c:h val="0.11592913385826771"/>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96026631961528E-2"/>
          <c:y val="2.6401438510021948E-2"/>
          <c:w val="0.91013523298998522"/>
          <c:h val="0.63538875094516345"/>
        </c:manualLayout>
      </c:layout>
      <c:barChart>
        <c:barDir val="col"/>
        <c:grouping val="clustered"/>
        <c:varyColors val="0"/>
        <c:ser>
          <c:idx val="0"/>
          <c:order val="0"/>
          <c:tx>
            <c:strRef>
              <c:f>'typ2.11'!$B$15</c:f>
              <c:strCache>
                <c:ptCount val="1"/>
                <c:pt idx="0">
                  <c:v>Složit přijímací zkoušku na vysoké škole (včetně TSP)</c:v>
                </c:pt>
              </c:strCache>
            </c:strRef>
          </c:tx>
          <c:spPr>
            <a:solidFill>
              <a:srgbClr val="1AB39F"/>
            </a:solidFill>
          </c:spPr>
          <c:invertIfNegative val="0"/>
          <c:dLbls>
            <c:numFmt formatCode="#,##0.0" sourceLinked="0"/>
            <c:spPr>
              <a:noFill/>
              <a:ln>
                <a:noFill/>
              </a:ln>
              <a:effectLst/>
            </c:spPr>
            <c:txPr>
              <a:bodyPr rot="0" vert="horz"/>
              <a:lstStyle/>
              <a:p>
                <a:pPr>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'typ2.11'!$C$14:$D$14</c:f>
              <c:strCache>
                <c:ptCount val="2"/>
                <c:pt idx="0">
                  <c:v>Veřejná</c:v>
                </c:pt>
                <c:pt idx="1">
                  <c:v>Soukromá</c:v>
                </c:pt>
              </c:strCache>
            </c:strRef>
          </c:cat>
          <c:val>
            <c:numRef>
              <c:f>'typ2.11'!$C$15:$D$15</c:f>
              <c:numCache>
                <c:formatCode>General</c:formatCode>
                <c:ptCount val="2"/>
                <c:pt idx="0">
                  <c:v>59</c:v>
                </c:pt>
                <c:pt idx="1">
                  <c:v>31.5</c:v>
                </c:pt>
              </c:numCache>
            </c:numRef>
          </c:val>
        </c:ser>
        <c:ser>
          <c:idx val="1"/>
          <c:order val="1"/>
          <c:tx>
            <c:strRef>
              <c:f>'typ2.11'!$B$16</c:f>
              <c:strCache>
                <c:ptCount val="1"/>
                <c:pt idx="0">
                  <c:v>Složit talentovou zkoušku na vysoké škole</c:v>
                </c:pt>
              </c:strCache>
            </c:strRef>
          </c:tx>
          <c:spPr>
            <a:solidFill>
              <a:srgbClr val="7FD13B"/>
            </a:solidFill>
          </c:spPr>
          <c:invertIfNegative val="0"/>
          <c:dLbls>
            <c:numFmt formatCode="#,##0.0" sourceLinked="0"/>
            <c:spPr>
              <a:noFill/>
              <a:ln>
                <a:noFill/>
              </a:ln>
              <a:effectLst/>
            </c:spPr>
            <c:txPr>
              <a:bodyPr rot="0" vert="horz"/>
              <a:lstStyle/>
              <a:p>
                <a:pPr>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'typ2.11'!$C$14:$D$14</c:f>
              <c:strCache>
                <c:ptCount val="2"/>
                <c:pt idx="0">
                  <c:v>Veřejná</c:v>
                </c:pt>
                <c:pt idx="1">
                  <c:v>Soukromá</c:v>
                </c:pt>
              </c:strCache>
            </c:strRef>
          </c:cat>
          <c:val>
            <c:numRef>
              <c:f>'typ2.11'!$C$16:$D$16</c:f>
              <c:numCache>
                <c:formatCode>General</c:formatCode>
                <c:ptCount val="2"/>
                <c:pt idx="0">
                  <c:v>6.3</c:v>
                </c:pt>
                <c:pt idx="1">
                  <c:v>2.6</c:v>
                </c:pt>
              </c:numCache>
            </c:numRef>
          </c:val>
        </c:ser>
        <c:ser>
          <c:idx val="2"/>
          <c:order val="2"/>
          <c:tx>
            <c:strRef>
              <c:f>'typ2.11'!$B$17</c:f>
              <c:strCache>
                <c:ptCount val="1"/>
                <c:pt idx="0">
                  <c:v>Absolvovat národní srovnávací zkoušky (SCIO)</c:v>
                </c:pt>
              </c:strCache>
            </c:strRef>
          </c:tx>
          <c:spPr>
            <a:solidFill>
              <a:srgbClr val="00ADD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'typ2.11'!$C$14:$D$14</c:f>
              <c:strCache>
                <c:ptCount val="2"/>
                <c:pt idx="0">
                  <c:v>Veřejná</c:v>
                </c:pt>
                <c:pt idx="1">
                  <c:v>Soukromá</c:v>
                </c:pt>
              </c:strCache>
            </c:strRef>
          </c:cat>
          <c:val>
            <c:numRef>
              <c:f>'typ2.11'!$C$17:$D$17</c:f>
              <c:numCache>
                <c:formatCode>General</c:formatCode>
                <c:ptCount val="2"/>
                <c:pt idx="0">
                  <c:v>14.4</c:v>
                </c:pt>
                <c:pt idx="1">
                  <c:v>3.5</c:v>
                </c:pt>
              </c:numCache>
            </c:numRef>
          </c:val>
        </c:ser>
        <c:ser>
          <c:idx val="3"/>
          <c:order val="3"/>
          <c:tx>
            <c:strRef>
              <c:f>'typ2.11'!$B$18</c:f>
              <c:strCache>
                <c:ptCount val="1"/>
                <c:pt idx="0">
                  <c:v>Mít dostatečné studijní výsledky ze střední školy</c:v>
                </c:pt>
              </c:strCache>
            </c:strRef>
          </c:tx>
          <c:spPr>
            <a:solidFill>
              <a:srgbClr val="0070C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'typ2.11'!$C$14:$D$14</c:f>
              <c:strCache>
                <c:ptCount val="2"/>
                <c:pt idx="0">
                  <c:v>Veřejná</c:v>
                </c:pt>
                <c:pt idx="1">
                  <c:v>Soukromá</c:v>
                </c:pt>
              </c:strCache>
            </c:strRef>
          </c:cat>
          <c:val>
            <c:numRef>
              <c:f>'typ2.11'!$C$18:$D$18</c:f>
              <c:numCache>
                <c:formatCode>General</c:formatCode>
                <c:ptCount val="2"/>
                <c:pt idx="0">
                  <c:v>31.5</c:v>
                </c:pt>
                <c:pt idx="1">
                  <c:v>24.7</c:v>
                </c:pt>
              </c:numCache>
            </c:numRef>
          </c:val>
        </c:ser>
        <c:ser>
          <c:idx val="4"/>
          <c:order val="4"/>
          <c:tx>
            <c:strRef>
              <c:f>'typ2.11'!$B$19</c:f>
              <c:strCache>
                <c:ptCount val="1"/>
                <c:pt idx="0">
                  <c:v>Žádné</c:v>
                </c:pt>
              </c:strCache>
            </c:strRef>
          </c:tx>
          <c:spPr>
            <a:solidFill>
              <a:srgbClr val="738AC8"/>
            </a:solidFill>
          </c:spPr>
          <c:invertIfNegative val="0"/>
          <c:dPt>
            <c:idx val="0"/>
            <c:invertIfNegative val="0"/>
            <c:bubble3D val="0"/>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'typ2.11'!$C$14:$D$14</c:f>
              <c:strCache>
                <c:ptCount val="2"/>
                <c:pt idx="0">
                  <c:v>Veřejná</c:v>
                </c:pt>
                <c:pt idx="1">
                  <c:v>Soukromá</c:v>
                </c:pt>
              </c:strCache>
            </c:strRef>
          </c:cat>
          <c:val>
            <c:numRef>
              <c:f>'typ2.11'!$C$19:$D$19</c:f>
              <c:numCache>
                <c:formatCode>General</c:formatCode>
                <c:ptCount val="2"/>
                <c:pt idx="0">
                  <c:v>6.6</c:v>
                </c:pt>
                <c:pt idx="1">
                  <c:v>45.9</c:v>
                </c:pt>
              </c:numCache>
            </c:numRef>
          </c:val>
        </c:ser>
        <c:dLbls>
          <c:showLegendKey val="0"/>
          <c:showVal val="0"/>
          <c:showCatName val="0"/>
          <c:showSerName val="0"/>
          <c:showPercent val="0"/>
          <c:showBubbleSize val="0"/>
        </c:dLbls>
        <c:gapWidth val="30"/>
        <c:axId val="217364376"/>
        <c:axId val="217364768"/>
      </c:barChart>
      <c:catAx>
        <c:axId val="217364376"/>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17364768"/>
        <c:crosses val="autoZero"/>
        <c:auto val="1"/>
        <c:lblAlgn val="ctr"/>
        <c:lblOffset val="100"/>
        <c:noMultiLvlLbl val="0"/>
      </c:catAx>
      <c:valAx>
        <c:axId val="217364768"/>
        <c:scaling>
          <c:orientation val="minMax"/>
          <c:max val="60"/>
          <c:min val="0"/>
        </c:scaling>
        <c:delete val="0"/>
        <c:axPos val="l"/>
        <c:majorGridlines>
          <c:spPr>
            <a:ln>
              <a:solidFill>
                <a:schemeClr val="bg1">
                  <a:lumMod val="65000"/>
                </a:schemeClr>
              </a:solidFill>
            </a:ln>
          </c:spPr>
        </c:majorGridlines>
        <c:numFmt formatCode="General"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17364376"/>
        <c:crosses val="autoZero"/>
        <c:crossBetween val="between"/>
      </c:valAx>
      <c:spPr>
        <a:solidFill>
          <a:sysClr val="window" lastClr="FFFFFF">
            <a:lumMod val="95000"/>
          </a:sysClr>
        </a:solidFill>
        <a:ln>
          <a:solidFill>
            <a:schemeClr val="bg1">
              <a:lumMod val="65000"/>
            </a:schemeClr>
          </a:solidFill>
        </a:ln>
      </c:spPr>
    </c:plotArea>
    <c:legend>
      <c:legendPos val="b"/>
      <c:layout>
        <c:manualLayout>
          <c:xMode val="edge"/>
          <c:yMode val="edge"/>
          <c:x val="0"/>
          <c:y val="0.79414765739360127"/>
          <c:w val="1"/>
          <c:h val="0.20520560903678148"/>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07226196050907E-2"/>
          <c:y val="2.6439801035752362E-2"/>
          <c:w val="0.84872890551101787"/>
          <c:h val="0.65680031653403037"/>
        </c:manualLayout>
      </c:layout>
      <c:barChart>
        <c:barDir val="col"/>
        <c:grouping val="stacked"/>
        <c:varyColors val="0"/>
        <c:ser>
          <c:idx val="0"/>
          <c:order val="0"/>
          <c:tx>
            <c:strRef>
              <c:f>kap_4.2!$A$90</c:f>
              <c:strCache>
                <c:ptCount val="1"/>
                <c:pt idx="0">
                  <c:v>1 = Zcela souvisí</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kap_4.2!$B$88:$G$89</c:f>
              <c:multiLvlStrCache>
                <c:ptCount val="6"/>
                <c:lvl>
                  <c:pt idx="0">
                    <c:v>21 a méně</c:v>
                  </c:pt>
                  <c:pt idx="1">
                    <c:v>22-24</c:v>
                  </c:pt>
                  <c:pt idx="2">
                    <c:v>25-29</c:v>
                  </c:pt>
                  <c:pt idx="3">
                    <c:v>30 a více</c:v>
                  </c:pt>
                  <c:pt idx="4">
                    <c:v>Žena</c:v>
                  </c:pt>
                  <c:pt idx="5">
                    <c:v>Muž</c:v>
                  </c:pt>
                </c:lvl>
                <c:lvl>
                  <c:pt idx="0">
                    <c:v>Věk</c:v>
                  </c:pt>
                  <c:pt idx="4">
                    <c:v>Pohlaví</c:v>
                  </c:pt>
                </c:lvl>
              </c:multiLvlStrCache>
            </c:multiLvlStrRef>
          </c:cat>
          <c:val>
            <c:numRef>
              <c:f>kap_4.2!$B$90:$G$90</c:f>
              <c:numCache>
                <c:formatCode>###0.0</c:formatCode>
                <c:ptCount val="6"/>
                <c:pt idx="0">
                  <c:v>12.1</c:v>
                </c:pt>
                <c:pt idx="1">
                  <c:v>23.9</c:v>
                </c:pt>
                <c:pt idx="2">
                  <c:v>25.5</c:v>
                </c:pt>
                <c:pt idx="3">
                  <c:v>31.4</c:v>
                </c:pt>
                <c:pt idx="4" formatCode="General">
                  <c:v>17.399999999999999</c:v>
                </c:pt>
                <c:pt idx="5" formatCode="General">
                  <c:v>25.4</c:v>
                </c:pt>
              </c:numCache>
            </c:numRef>
          </c:val>
        </c:ser>
        <c:ser>
          <c:idx val="1"/>
          <c:order val="1"/>
          <c:tx>
            <c:strRef>
              <c:f>kap_4.2!$A$91</c:f>
              <c:strCache>
                <c:ptCount val="1"/>
                <c:pt idx="0">
                  <c:v>2</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kap_4.2!$B$88:$G$89</c:f>
              <c:multiLvlStrCache>
                <c:ptCount val="6"/>
                <c:lvl>
                  <c:pt idx="0">
                    <c:v>21 a méně</c:v>
                  </c:pt>
                  <c:pt idx="1">
                    <c:v>22-24</c:v>
                  </c:pt>
                  <c:pt idx="2">
                    <c:v>25-29</c:v>
                  </c:pt>
                  <c:pt idx="3">
                    <c:v>30 a více</c:v>
                  </c:pt>
                  <c:pt idx="4">
                    <c:v>Žena</c:v>
                  </c:pt>
                  <c:pt idx="5">
                    <c:v>Muž</c:v>
                  </c:pt>
                </c:lvl>
                <c:lvl>
                  <c:pt idx="0">
                    <c:v>Věk</c:v>
                  </c:pt>
                  <c:pt idx="4">
                    <c:v>Pohlaví</c:v>
                  </c:pt>
                </c:lvl>
              </c:multiLvlStrCache>
            </c:multiLvlStrRef>
          </c:cat>
          <c:val>
            <c:numRef>
              <c:f>kap_4.2!$B$91:$G$91</c:f>
              <c:numCache>
                <c:formatCode>###0.0</c:formatCode>
                <c:ptCount val="6"/>
                <c:pt idx="0">
                  <c:v>13.5</c:v>
                </c:pt>
                <c:pt idx="1">
                  <c:v>20</c:v>
                </c:pt>
                <c:pt idx="2">
                  <c:v>22.2</c:v>
                </c:pt>
                <c:pt idx="3">
                  <c:v>19</c:v>
                </c:pt>
                <c:pt idx="4" formatCode="General">
                  <c:v>16.100000000000001</c:v>
                </c:pt>
                <c:pt idx="5" formatCode="General">
                  <c:v>21.5</c:v>
                </c:pt>
              </c:numCache>
            </c:numRef>
          </c:val>
        </c:ser>
        <c:ser>
          <c:idx val="2"/>
          <c:order val="2"/>
          <c:tx>
            <c:strRef>
              <c:f>kap_4.2!$A$92</c:f>
              <c:strCache>
                <c:ptCount val="1"/>
                <c:pt idx="0">
                  <c:v>3</c:v>
                </c:pt>
              </c:strCache>
            </c:strRef>
          </c:tx>
          <c:spPr>
            <a:solidFill>
              <a:srgbClr val="418E96"/>
            </a:solidFill>
          </c:spPr>
          <c:invertIfNegative val="0"/>
          <c:dLbls>
            <c:dLbl>
              <c:idx val="5"/>
              <c:tx>
                <c:rich>
                  <a:bodyPr/>
                  <a:lstStyle/>
                  <a:p>
                    <a:r>
                      <a:rPr lang="cs-CZ" dirty="0" smtClean="0"/>
                      <a:t>13,0</a:t>
                    </a:r>
                    <a:endParaRPr lang="cs-CZ"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kap_4.2!$B$88:$G$89</c:f>
              <c:multiLvlStrCache>
                <c:ptCount val="6"/>
                <c:lvl>
                  <c:pt idx="0">
                    <c:v>21 a méně</c:v>
                  </c:pt>
                  <c:pt idx="1">
                    <c:v>22-24</c:v>
                  </c:pt>
                  <c:pt idx="2">
                    <c:v>25-29</c:v>
                  </c:pt>
                  <c:pt idx="3">
                    <c:v>30 a více</c:v>
                  </c:pt>
                  <c:pt idx="4">
                    <c:v>Žena</c:v>
                  </c:pt>
                  <c:pt idx="5">
                    <c:v>Muž</c:v>
                  </c:pt>
                </c:lvl>
                <c:lvl>
                  <c:pt idx="0">
                    <c:v>Věk</c:v>
                  </c:pt>
                  <c:pt idx="4">
                    <c:v>Pohlaví</c:v>
                  </c:pt>
                </c:lvl>
              </c:multiLvlStrCache>
            </c:multiLvlStrRef>
          </c:cat>
          <c:val>
            <c:numRef>
              <c:f>kap_4.2!$B$92:$G$92</c:f>
              <c:numCache>
                <c:formatCode>###0.0</c:formatCode>
                <c:ptCount val="6"/>
                <c:pt idx="0">
                  <c:v>14.2</c:v>
                </c:pt>
                <c:pt idx="1">
                  <c:v>12</c:v>
                </c:pt>
                <c:pt idx="2">
                  <c:v>13.9</c:v>
                </c:pt>
                <c:pt idx="3">
                  <c:v>14.4</c:v>
                </c:pt>
                <c:pt idx="4" formatCode="General">
                  <c:v>13.1</c:v>
                </c:pt>
                <c:pt idx="5" formatCode="General">
                  <c:v>13</c:v>
                </c:pt>
              </c:numCache>
            </c:numRef>
          </c:val>
        </c:ser>
        <c:ser>
          <c:idx val="3"/>
          <c:order val="3"/>
          <c:tx>
            <c:strRef>
              <c:f>kap_4.2!$A$93</c:f>
              <c:strCache>
                <c:ptCount val="1"/>
                <c:pt idx="0">
                  <c:v>4</c:v>
                </c:pt>
              </c:strCache>
            </c:strRef>
          </c:tx>
          <c:spPr>
            <a:solidFill>
              <a:schemeClr val="accent3"/>
            </a:solidFill>
          </c:spPr>
          <c:invertIfNegative val="0"/>
          <c:dLbls>
            <c:dLbl>
              <c:idx val="5"/>
              <c:tx>
                <c:rich>
                  <a:bodyPr/>
                  <a:lstStyle/>
                  <a:p>
                    <a:r>
                      <a:rPr lang="cs-CZ" dirty="0" smtClean="0"/>
                      <a:t>12,0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kap_4.2!$B$88:$G$89</c:f>
              <c:multiLvlStrCache>
                <c:ptCount val="6"/>
                <c:lvl>
                  <c:pt idx="0">
                    <c:v>21 a méně</c:v>
                  </c:pt>
                  <c:pt idx="1">
                    <c:v>22-24</c:v>
                  </c:pt>
                  <c:pt idx="2">
                    <c:v>25-29</c:v>
                  </c:pt>
                  <c:pt idx="3">
                    <c:v>30 a více</c:v>
                  </c:pt>
                  <c:pt idx="4">
                    <c:v>Žena</c:v>
                  </c:pt>
                  <c:pt idx="5">
                    <c:v>Muž</c:v>
                  </c:pt>
                </c:lvl>
                <c:lvl>
                  <c:pt idx="0">
                    <c:v>Věk</c:v>
                  </c:pt>
                  <c:pt idx="4">
                    <c:v>Pohlaví</c:v>
                  </c:pt>
                </c:lvl>
              </c:multiLvlStrCache>
            </c:multiLvlStrRef>
          </c:cat>
          <c:val>
            <c:numRef>
              <c:f>kap_4.2!$B$93:$G$93</c:f>
              <c:numCache>
                <c:formatCode>###0.0</c:formatCode>
                <c:ptCount val="6"/>
                <c:pt idx="0">
                  <c:v>15</c:v>
                </c:pt>
                <c:pt idx="1">
                  <c:v>13.1</c:v>
                </c:pt>
                <c:pt idx="2">
                  <c:v>10.3</c:v>
                </c:pt>
                <c:pt idx="3">
                  <c:v>7.8</c:v>
                </c:pt>
                <c:pt idx="4" formatCode="General">
                  <c:v>13.9</c:v>
                </c:pt>
                <c:pt idx="5" formatCode="General">
                  <c:v>12</c:v>
                </c:pt>
              </c:numCache>
            </c:numRef>
          </c:val>
        </c:ser>
        <c:ser>
          <c:idx val="4"/>
          <c:order val="4"/>
          <c:tx>
            <c:strRef>
              <c:f>kap_4.2!$A$94</c:f>
              <c:strCache>
                <c:ptCount val="1"/>
                <c:pt idx="0">
                  <c:v>5 = Vůbec nesouvisí</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kap_4.2!$B$88:$G$89</c:f>
              <c:multiLvlStrCache>
                <c:ptCount val="6"/>
                <c:lvl>
                  <c:pt idx="0">
                    <c:v>21 a méně</c:v>
                  </c:pt>
                  <c:pt idx="1">
                    <c:v>22-24</c:v>
                  </c:pt>
                  <c:pt idx="2">
                    <c:v>25-29</c:v>
                  </c:pt>
                  <c:pt idx="3">
                    <c:v>30 a více</c:v>
                  </c:pt>
                  <c:pt idx="4">
                    <c:v>Žena</c:v>
                  </c:pt>
                  <c:pt idx="5">
                    <c:v>Muž</c:v>
                  </c:pt>
                </c:lvl>
                <c:lvl>
                  <c:pt idx="0">
                    <c:v>Věk</c:v>
                  </c:pt>
                  <c:pt idx="4">
                    <c:v>Pohlaví</c:v>
                  </c:pt>
                </c:lvl>
              </c:multiLvlStrCache>
            </c:multiLvlStrRef>
          </c:cat>
          <c:val>
            <c:numRef>
              <c:f>kap_4.2!$B$94:$G$94</c:f>
              <c:numCache>
                <c:formatCode>###0.0</c:formatCode>
                <c:ptCount val="6"/>
                <c:pt idx="0">
                  <c:v>45.2</c:v>
                </c:pt>
                <c:pt idx="1">
                  <c:v>31</c:v>
                </c:pt>
                <c:pt idx="2">
                  <c:v>28.1</c:v>
                </c:pt>
                <c:pt idx="3">
                  <c:v>27.4</c:v>
                </c:pt>
                <c:pt idx="4" formatCode="General">
                  <c:v>39.5</c:v>
                </c:pt>
                <c:pt idx="5" formatCode="General">
                  <c:v>28.1</c:v>
                </c:pt>
              </c:numCache>
            </c:numRef>
          </c:val>
        </c:ser>
        <c:dLbls>
          <c:dLblPos val="ctr"/>
          <c:showLegendKey val="0"/>
          <c:showVal val="1"/>
          <c:showCatName val="0"/>
          <c:showSerName val="0"/>
          <c:showPercent val="0"/>
          <c:showBubbleSize val="0"/>
        </c:dLbls>
        <c:gapWidth val="30"/>
        <c:overlap val="100"/>
        <c:axId val="245703592"/>
        <c:axId val="245703984"/>
      </c:barChart>
      <c:catAx>
        <c:axId val="245703592"/>
        <c:scaling>
          <c:orientation val="minMax"/>
        </c:scaling>
        <c:delete val="0"/>
        <c:axPos val="b"/>
        <c:numFmt formatCode="General" sourceLinked="0"/>
        <c:majorTickMark val="none"/>
        <c:minorTickMark val="none"/>
        <c:tickLblPos val="nextTo"/>
        <c:spPr>
          <a:ln>
            <a:solidFill>
              <a:schemeClr val="bg1">
                <a:lumMod val="65000"/>
              </a:schemeClr>
            </a:solidFill>
          </a:ln>
        </c:spPr>
        <c:crossAx val="245703984"/>
        <c:crosses val="autoZero"/>
        <c:auto val="1"/>
        <c:lblAlgn val="ctr"/>
        <c:lblOffset val="100"/>
        <c:noMultiLvlLbl val="0"/>
      </c:catAx>
      <c:valAx>
        <c:axId val="245703984"/>
        <c:scaling>
          <c:orientation val="minMax"/>
          <c:max val="100"/>
          <c:min val="0"/>
        </c:scaling>
        <c:delete val="0"/>
        <c:axPos val="l"/>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5703592"/>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89303966225974896"/>
          <c:w val="0.9070242195311633"/>
          <c:h val="6.9208440777535435E-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kap_4.2!$A$106</c:f>
              <c:strCache>
                <c:ptCount val="1"/>
                <c:pt idx="0">
                  <c:v>1 = Zcela souvisí</c:v>
                </c:pt>
              </c:strCache>
            </c:strRef>
          </c:tx>
          <c:invertIfNegative val="0"/>
          <c:dLbls>
            <c:dLbl>
              <c:idx val="5"/>
              <c:tx>
                <c:rich>
                  <a:bodyPr/>
                  <a:lstStyle/>
                  <a:p>
                    <a:r>
                      <a:rPr lang="en-US"/>
                      <a:t>23,0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kap_4.2!$B$105:$J$105</c:f>
              <c:strCache>
                <c:ptCount val="9"/>
                <c:pt idx="0">
                  <c:v>Právnické</c:v>
                </c:pt>
                <c:pt idx="1">
                  <c:v>Umělecké</c:v>
                </c:pt>
                <c:pt idx="2">
                  <c:v>Technické</c:v>
                </c:pt>
                <c:pt idx="3">
                  <c:v>Pedagogické</c:v>
                </c:pt>
                <c:pt idx="4">
                  <c:v>Ekonomické</c:v>
                </c:pt>
                <c:pt idx="5">
                  <c:v>Přírodovědné</c:v>
                </c:pt>
                <c:pt idx="6">
                  <c:v>Ostatní humanitní a společensko-vědní</c:v>
                </c:pt>
                <c:pt idx="7">
                  <c:v>Zemědělsko-lesnické a veterinární</c:v>
                </c:pt>
                <c:pt idx="8">
                  <c:v>Zdravotnické, lékařské a farmaceutické</c:v>
                </c:pt>
              </c:strCache>
            </c:strRef>
          </c:cat>
          <c:val>
            <c:numRef>
              <c:f>kap_4.2!$B$106:$J$106</c:f>
              <c:numCache>
                <c:formatCode>General</c:formatCode>
                <c:ptCount val="9"/>
                <c:pt idx="0">
                  <c:v>42.1</c:v>
                </c:pt>
                <c:pt idx="1">
                  <c:v>28.8</c:v>
                </c:pt>
                <c:pt idx="2">
                  <c:v>25.6</c:v>
                </c:pt>
                <c:pt idx="3">
                  <c:v>22.9</c:v>
                </c:pt>
                <c:pt idx="4">
                  <c:v>13.5</c:v>
                </c:pt>
                <c:pt idx="5">
                  <c:v>23</c:v>
                </c:pt>
                <c:pt idx="6">
                  <c:v>12.4</c:v>
                </c:pt>
                <c:pt idx="7">
                  <c:v>16.3</c:v>
                </c:pt>
                <c:pt idx="8">
                  <c:v>17.100000000000001</c:v>
                </c:pt>
              </c:numCache>
            </c:numRef>
          </c:val>
        </c:ser>
        <c:ser>
          <c:idx val="1"/>
          <c:order val="1"/>
          <c:tx>
            <c:strRef>
              <c:f>kap_4.2!$A$107</c:f>
              <c:strCache>
                <c:ptCount val="1"/>
                <c:pt idx="0">
                  <c:v>2</c:v>
                </c:pt>
              </c:strCache>
            </c:strRef>
          </c:tx>
          <c:spPr>
            <a:solidFill>
              <a:schemeClr val="accent4"/>
            </a:solidFill>
          </c:spPr>
          <c:invertIfNegative val="0"/>
          <c:dLbls>
            <c:dLbl>
              <c:idx val="1"/>
              <c:tx>
                <c:rich>
                  <a:bodyPr/>
                  <a:lstStyle/>
                  <a:p>
                    <a:r>
                      <a:rPr lang="en-US"/>
                      <a:t>23,0</a:t>
                    </a:r>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17,0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kap_4.2!$B$105:$J$105</c:f>
              <c:strCache>
                <c:ptCount val="9"/>
                <c:pt idx="0">
                  <c:v>Právnické</c:v>
                </c:pt>
                <c:pt idx="1">
                  <c:v>Umělecké</c:v>
                </c:pt>
                <c:pt idx="2">
                  <c:v>Technické</c:v>
                </c:pt>
                <c:pt idx="3">
                  <c:v>Pedagogické</c:v>
                </c:pt>
                <c:pt idx="4">
                  <c:v>Ekonomické</c:v>
                </c:pt>
                <c:pt idx="5">
                  <c:v>Přírodovědné</c:v>
                </c:pt>
                <c:pt idx="6">
                  <c:v>Ostatní humanitní a společensko-vědní</c:v>
                </c:pt>
                <c:pt idx="7">
                  <c:v>Zemědělsko-lesnické a veterinární</c:v>
                </c:pt>
                <c:pt idx="8">
                  <c:v>Zdravotnické, lékařské a farmaceutické</c:v>
                </c:pt>
              </c:strCache>
            </c:strRef>
          </c:cat>
          <c:val>
            <c:numRef>
              <c:f>kap_4.2!$B$107:$J$107</c:f>
              <c:numCache>
                <c:formatCode>General</c:formatCode>
                <c:ptCount val="9"/>
                <c:pt idx="0">
                  <c:v>12.9</c:v>
                </c:pt>
                <c:pt idx="1">
                  <c:v>23</c:v>
                </c:pt>
                <c:pt idx="2">
                  <c:v>19.899999999999999</c:v>
                </c:pt>
                <c:pt idx="3">
                  <c:v>20.2</c:v>
                </c:pt>
                <c:pt idx="4">
                  <c:v>25.7</c:v>
                </c:pt>
                <c:pt idx="5">
                  <c:v>17</c:v>
                </c:pt>
                <c:pt idx="6">
                  <c:v>14.8</c:v>
                </c:pt>
                <c:pt idx="7">
                  <c:v>9.1</c:v>
                </c:pt>
                <c:pt idx="8">
                  <c:v>7.5</c:v>
                </c:pt>
              </c:numCache>
            </c:numRef>
          </c:val>
        </c:ser>
        <c:ser>
          <c:idx val="2"/>
          <c:order val="2"/>
          <c:tx>
            <c:strRef>
              <c:f>kap_4.2!$A$108</c:f>
              <c:strCache>
                <c:ptCount val="1"/>
                <c:pt idx="0">
                  <c:v>3</c:v>
                </c:pt>
              </c:strCache>
            </c:strRef>
          </c:tx>
          <c:spPr>
            <a:solidFill>
              <a:srgbClr val="418E96"/>
            </a:solidFill>
          </c:spPr>
          <c:invertIfNegative val="0"/>
          <c:dLbls>
            <c:dLbl>
              <c:idx val="3"/>
              <c:tx>
                <c:rich>
                  <a:bodyPr/>
                  <a:lstStyle/>
                  <a:p>
                    <a:r>
                      <a:rPr lang="en-US"/>
                      <a:t>13,0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kap_4.2!$B$105:$J$105</c:f>
              <c:strCache>
                <c:ptCount val="9"/>
                <c:pt idx="0">
                  <c:v>Právnické</c:v>
                </c:pt>
                <c:pt idx="1">
                  <c:v>Umělecké</c:v>
                </c:pt>
                <c:pt idx="2">
                  <c:v>Technické</c:v>
                </c:pt>
                <c:pt idx="3">
                  <c:v>Pedagogické</c:v>
                </c:pt>
                <c:pt idx="4">
                  <c:v>Ekonomické</c:v>
                </c:pt>
                <c:pt idx="5">
                  <c:v>Přírodovědné</c:v>
                </c:pt>
                <c:pt idx="6">
                  <c:v>Ostatní humanitní a společensko-vědní</c:v>
                </c:pt>
                <c:pt idx="7">
                  <c:v>Zemědělsko-lesnické a veterinární</c:v>
                </c:pt>
                <c:pt idx="8">
                  <c:v>Zdravotnické, lékařské a farmaceutické</c:v>
                </c:pt>
              </c:strCache>
            </c:strRef>
          </c:cat>
          <c:val>
            <c:numRef>
              <c:f>kap_4.2!$B$108:$J$108</c:f>
              <c:numCache>
                <c:formatCode>General</c:formatCode>
                <c:ptCount val="9"/>
                <c:pt idx="0">
                  <c:v>5.8</c:v>
                </c:pt>
                <c:pt idx="1">
                  <c:v>12.8</c:v>
                </c:pt>
                <c:pt idx="2">
                  <c:v>10.6</c:v>
                </c:pt>
                <c:pt idx="3">
                  <c:v>13</c:v>
                </c:pt>
                <c:pt idx="4">
                  <c:v>19.600000000000001</c:v>
                </c:pt>
                <c:pt idx="5">
                  <c:v>10.4</c:v>
                </c:pt>
                <c:pt idx="6">
                  <c:v>14.8</c:v>
                </c:pt>
                <c:pt idx="7">
                  <c:v>11.6</c:v>
                </c:pt>
                <c:pt idx="8">
                  <c:v>7.7</c:v>
                </c:pt>
              </c:numCache>
            </c:numRef>
          </c:val>
        </c:ser>
        <c:ser>
          <c:idx val="3"/>
          <c:order val="3"/>
          <c:tx>
            <c:strRef>
              <c:f>kap_4.2!$A$109</c:f>
              <c:strCache>
                <c:ptCount val="1"/>
                <c:pt idx="0">
                  <c:v>4</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kap_4.2!$B$105:$J$105</c:f>
              <c:strCache>
                <c:ptCount val="9"/>
                <c:pt idx="0">
                  <c:v>Právnické</c:v>
                </c:pt>
                <c:pt idx="1">
                  <c:v>Umělecké</c:v>
                </c:pt>
                <c:pt idx="2">
                  <c:v>Technické</c:v>
                </c:pt>
                <c:pt idx="3">
                  <c:v>Pedagogické</c:v>
                </c:pt>
                <c:pt idx="4">
                  <c:v>Ekonomické</c:v>
                </c:pt>
                <c:pt idx="5">
                  <c:v>Přírodovědné</c:v>
                </c:pt>
                <c:pt idx="6">
                  <c:v>Ostatní humanitní a společensko-vědní</c:v>
                </c:pt>
                <c:pt idx="7">
                  <c:v>Zemědělsko-lesnické a veterinární</c:v>
                </c:pt>
                <c:pt idx="8">
                  <c:v>Zdravotnické, lékařské a farmaceutické</c:v>
                </c:pt>
              </c:strCache>
            </c:strRef>
          </c:cat>
          <c:val>
            <c:numRef>
              <c:f>kap_4.2!$B$109:$J$109</c:f>
              <c:numCache>
                <c:formatCode>General</c:formatCode>
                <c:ptCount val="9"/>
                <c:pt idx="0">
                  <c:v>10.7</c:v>
                </c:pt>
                <c:pt idx="1">
                  <c:v>10.9</c:v>
                </c:pt>
                <c:pt idx="2">
                  <c:v>12.2</c:v>
                </c:pt>
                <c:pt idx="3">
                  <c:v>10.8</c:v>
                </c:pt>
                <c:pt idx="4">
                  <c:v>16.100000000000001</c:v>
                </c:pt>
                <c:pt idx="5">
                  <c:v>12.7</c:v>
                </c:pt>
                <c:pt idx="6">
                  <c:v>15.8</c:v>
                </c:pt>
                <c:pt idx="7">
                  <c:v>9.3000000000000007</c:v>
                </c:pt>
                <c:pt idx="8">
                  <c:v>12.1</c:v>
                </c:pt>
              </c:numCache>
            </c:numRef>
          </c:val>
        </c:ser>
        <c:ser>
          <c:idx val="4"/>
          <c:order val="4"/>
          <c:tx>
            <c:strRef>
              <c:f>kap_4.2!$A$110</c:f>
              <c:strCache>
                <c:ptCount val="1"/>
                <c:pt idx="0">
                  <c:v>5 = Vůbec nesouvisí</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kap_4.2!$B$105:$J$105</c:f>
              <c:strCache>
                <c:ptCount val="9"/>
                <c:pt idx="0">
                  <c:v>Právnické</c:v>
                </c:pt>
                <c:pt idx="1">
                  <c:v>Umělecké</c:v>
                </c:pt>
                <c:pt idx="2">
                  <c:v>Technické</c:v>
                </c:pt>
                <c:pt idx="3">
                  <c:v>Pedagogické</c:v>
                </c:pt>
                <c:pt idx="4">
                  <c:v>Ekonomické</c:v>
                </c:pt>
                <c:pt idx="5">
                  <c:v>Přírodovědné</c:v>
                </c:pt>
                <c:pt idx="6">
                  <c:v>Ostatní humanitní a společensko-vědní</c:v>
                </c:pt>
                <c:pt idx="7">
                  <c:v>Zemědělsko-lesnické a veterinární</c:v>
                </c:pt>
                <c:pt idx="8">
                  <c:v>Zdravotnické, lékařské a farmaceutické</c:v>
                </c:pt>
              </c:strCache>
            </c:strRef>
          </c:cat>
          <c:val>
            <c:numRef>
              <c:f>kap_4.2!$B$110:$J$110</c:f>
              <c:numCache>
                <c:formatCode>General</c:formatCode>
                <c:ptCount val="9"/>
                <c:pt idx="0">
                  <c:v>28.5</c:v>
                </c:pt>
                <c:pt idx="1">
                  <c:v>24.5</c:v>
                </c:pt>
                <c:pt idx="2">
                  <c:v>31.7</c:v>
                </c:pt>
                <c:pt idx="3">
                  <c:v>33.1</c:v>
                </c:pt>
                <c:pt idx="4">
                  <c:v>25.1</c:v>
                </c:pt>
                <c:pt idx="5">
                  <c:v>36.9</c:v>
                </c:pt>
                <c:pt idx="6">
                  <c:v>42.2</c:v>
                </c:pt>
                <c:pt idx="7">
                  <c:v>53.7</c:v>
                </c:pt>
                <c:pt idx="8">
                  <c:v>55.6</c:v>
                </c:pt>
              </c:numCache>
            </c:numRef>
          </c:val>
        </c:ser>
        <c:dLbls>
          <c:dLblPos val="ctr"/>
          <c:showLegendKey val="0"/>
          <c:showVal val="1"/>
          <c:showCatName val="0"/>
          <c:showSerName val="0"/>
          <c:showPercent val="0"/>
          <c:showBubbleSize val="0"/>
        </c:dLbls>
        <c:gapWidth val="30"/>
        <c:overlap val="100"/>
        <c:axId val="245704768"/>
        <c:axId val="245705160"/>
      </c:barChart>
      <c:catAx>
        <c:axId val="245704768"/>
        <c:scaling>
          <c:orientation val="maxMin"/>
        </c:scaling>
        <c:delete val="0"/>
        <c:axPos val="l"/>
        <c:numFmt formatCode="General" sourceLinked="0"/>
        <c:majorTickMark val="none"/>
        <c:minorTickMark val="none"/>
        <c:tickLblPos val="nextTo"/>
        <c:spPr>
          <a:ln>
            <a:solidFill>
              <a:schemeClr val="bg1">
                <a:lumMod val="65000"/>
              </a:schemeClr>
            </a:solidFill>
          </a:ln>
        </c:spPr>
        <c:crossAx val="245705160"/>
        <c:crosses val="autoZero"/>
        <c:auto val="1"/>
        <c:lblAlgn val="ctr"/>
        <c:lblOffset val="100"/>
        <c:noMultiLvlLbl val="0"/>
      </c:catAx>
      <c:valAx>
        <c:axId val="245705160"/>
        <c:scaling>
          <c:orientation val="minMax"/>
          <c:max val="100"/>
          <c:min val="0"/>
        </c:scaling>
        <c:delete val="0"/>
        <c:axPos val="b"/>
        <c:majorGridlines/>
        <c:numFmt formatCode="General" sourceLinked="1"/>
        <c:majorTickMark val="in"/>
        <c:minorTickMark val="none"/>
        <c:tickLblPos val="nextTo"/>
        <c:spPr>
          <a:ln>
            <a:solidFill>
              <a:schemeClr val="bg1">
                <a:lumMod val="65000"/>
              </a:schemeClr>
            </a:solidFill>
          </a:ln>
        </c:spPr>
        <c:crossAx val="245704768"/>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91416255473529762"/>
          <c:w val="1"/>
          <c:h val="8.1796945933210491E-2"/>
        </c:manualLayout>
      </c:layout>
      <c:overlay val="0"/>
      <c:spPr>
        <a:ln>
          <a:noFill/>
        </a:ln>
      </c:spPr>
    </c:legend>
    <c:plotVisOnly val="1"/>
    <c:dispBlanksAs val="gap"/>
    <c:showDLblsOverMax val="0"/>
  </c:chart>
  <c:spPr>
    <a:solidFill>
      <a:schemeClr val="bg1"/>
    </a:solidFill>
    <a:ln>
      <a:noFill/>
    </a:ln>
  </c:spPr>
  <c:txPr>
    <a:bodyPr/>
    <a:lstStyle/>
    <a:p>
      <a:pPr>
        <a:defRPr sz="1400">
          <a:latin typeface="+mn-lt"/>
        </a:defRPr>
      </a:pPr>
      <a:endParaRPr lang="cs-CZ"/>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72003941410453E-2"/>
          <c:y val="6.5928522407581708E-2"/>
          <c:w val="0.42821750390936253"/>
          <c:h val="0.68662461833742616"/>
        </c:manualLayout>
      </c:layout>
      <c:radarChart>
        <c:radarStyle val="marker"/>
        <c:varyColors val="0"/>
        <c:ser>
          <c:idx val="0"/>
          <c:order val="0"/>
          <c:tx>
            <c:strRef>
              <c:f>kap_4.3!$B$17</c:f>
              <c:strCache>
                <c:ptCount val="1"/>
                <c:pt idx="0">
                  <c:v>Prezenční - Studium ve škole</c:v>
                </c:pt>
              </c:strCache>
            </c:strRef>
          </c:tx>
          <c:spPr>
            <a:ln w="38100"/>
          </c:spPr>
          <c:marker>
            <c:symbol val="none"/>
          </c:marker>
          <c:cat>
            <c:strRef>
              <c:f>kap_4.3!$A$18:$A$24</c:f>
              <c:strCache>
                <c:ptCount val="7"/>
                <c:pt idx="0">
                  <c:v>Po</c:v>
                </c:pt>
                <c:pt idx="1">
                  <c:v>Út</c:v>
                </c:pt>
                <c:pt idx="2">
                  <c:v>St</c:v>
                </c:pt>
                <c:pt idx="3">
                  <c:v>Čt</c:v>
                </c:pt>
                <c:pt idx="4">
                  <c:v>Pá</c:v>
                </c:pt>
                <c:pt idx="5">
                  <c:v>So</c:v>
                </c:pt>
                <c:pt idx="6">
                  <c:v>Ne</c:v>
                </c:pt>
              </c:strCache>
            </c:strRef>
          </c:cat>
          <c:val>
            <c:numRef>
              <c:f>kap_4.3!$B$18:$B$24</c:f>
              <c:numCache>
                <c:formatCode>###0.00</c:formatCode>
                <c:ptCount val="7"/>
                <c:pt idx="0">
                  <c:v>3.9877464605129811</c:v>
                </c:pt>
                <c:pt idx="1">
                  <c:v>4.3190704375897617</c:v>
                </c:pt>
                <c:pt idx="2">
                  <c:v>4.237267368402752</c:v>
                </c:pt>
                <c:pt idx="3">
                  <c:v>3.7554868746866297</c:v>
                </c:pt>
                <c:pt idx="4">
                  <c:v>1.5344430440238901</c:v>
                </c:pt>
                <c:pt idx="5">
                  <c:v>0.40275794008270954</c:v>
                </c:pt>
                <c:pt idx="6">
                  <c:v>0.42547642905881927</c:v>
                </c:pt>
              </c:numCache>
            </c:numRef>
          </c:val>
          <c:extLst xmlns:c16r2="http://schemas.microsoft.com/office/drawing/2015/06/chart">
            <c:ext xmlns:c16="http://schemas.microsoft.com/office/drawing/2014/chart" uri="{C3380CC4-5D6E-409C-BE32-E72D297353CC}">
              <c16:uniqueId val="{00000000-07C3-419E-8A1E-6894ADFDED16}"/>
            </c:ext>
          </c:extLst>
        </c:ser>
        <c:ser>
          <c:idx val="2"/>
          <c:order val="1"/>
          <c:tx>
            <c:strRef>
              <c:f>kap_4.3!$D$17</c:f>
              <c:strCache>
                <c:ptCount val="1"/>
                <c:pt idx="0">
                  <c:v>Kombinovaná - Studium ve škole</c:v>
                </c:pt>
              </c:strCache>
            </c:strRef>
          </c:tx>
          <c:spPr>
            <a:ln w="38100">
              <a:solidFill>
                <a:schemeClr val="accent4"/>
              </a:solidFill>
            </a:ln>
          </c:spPr>
          <c:marker>
            <c:symbol val="none"/>
          </c:marker>
          <c:cat>
            <c:strRef>
              <c:f>kap_4.3!$A$18:$A$24</c:f>
              <c:strCache>
                <c:ptCount val="7"/>
                <c:pt idx="0">
                  <c:v>Po</c:v>
                </c:pt>
                <c:pt idx="1">
                  <c:v>Út</c:v>
                </c:pt>
                <c:pt idx="2">
                  <c:v>St</c:v>
                </c:pt>
                <c:pt idx="3">
                  <c:v>Čt</c:v>
                </c:pt>
                <c:pt idx="4">
                  <c:v>Pá</c:v>
                </c:pt>
                <c:pt idx="5">
                  <c:v>So</c:v>
                </c:pt>
                <c:pt idx="6">
                  <c:v>Ne</c:v>
                </c:pt>
              </c:strCache>
            </c:strRef>
          </c:cat>
          <c:val>
            <c:numRef>
              <c:f>kap_4.3!$D$18:$D$24</c:f>
              <c:numCache>
                <c:formatCode>###0.00</c:formatCode>
                <c:ptCount val="7"/>
                <c:pt idx="0">
                  <c:v>0.34500947824295197</c:v>
                </c:pt>
                <c:pt idx="1">
                  <c:v>0.38892739297551093</c:v>
                </c:pt>
                <c:pt idx="2">
                  <c:v>0.41521722494806218</c:v>
                </c:pt>
                <c:pt idx="3">
                  <c:v>0.63662324261713044</c:v>
                </c:pt>
                <c:pt idx="4">
                  <c:v>3.3275836716928726</c:v>
                </c:pt>
                <c:pt idx="5">
                  <c:v>4.3102010891587419</c:v>
                </c:pt>
                <c:pt idx="6">
                  <c:v>1.6603699460450141</c:v>
                </c:pt>
              </c:numCache>
            </c:numRef>
          </c:val>
          <c:extLst xmlns:c16r2="http://schemas.microsoft.com/office/drawing/2015/06/chart">
            <c:ext xmlns:c16="http://schemas.microsoft.com/office/drawing/2014/chart" uri="{C3380CC4-5D6E-409C-BE32-E72D297353CC}">
              <c16:uniqueId val="{00000001-07C3-419E-8A1E-6894ADFDED16}"/>
            </c:ext>
          </c:extLst>
        </c:ser>
        <c:ser>
          <c:idx val="1"/>
          <c:order val="2"/>
          <c:tx>
            <c:strRef>
              <c:f>kap_4.3!$C$17</c:f>
              <c:strCache>
                <c:ptCount val="1"/>
                <c:pt idx="0">
                  <c:v>Prezenční - Samostudium</c:v>
                </c:pt>
              </c:strCache>
            </c:strRef>
          </c:tx>
          <c:spPr>
            <a:ln w="38100">
              <a:solidFill>
                <a:schemeClr val="accent1"/>
              </a:solidFill>
              <a:prstDash val="sysDash"/>
            </a:ln>
          </c:spPr>
          <c:marker>
            <c:symbol val="none"/>
          </c:marker>
          <c:cat>
            <c:strRef>
              <c:f>kap_4.3!$A$18:$A$24</c:f>
              <c:strCache>
                <c:ptCount val="7"/>
                <c:pt idx="0">
                  <c:v>Po</c:v>
                </c:pt>
                <c:pt idx="1">
                  <c:v>Út</c:v>
                </c:pt>
                <c:pt idx="2">
                  <c:v>St</c:v>
                </c:pt>
                <c:pt idx="3">
                  <c:v>Čt</c:v>
                </c:pt>
                <c:pt idx="4">
                  <c:v>Pá</c:v>
                </c:pt>
                <c:pt idx="5">
                  <c:v>So</c:v>
                </c:pt>
                <c:pt idx="6">
                  <c:v>Ne</c:v>
                </c:pt>
              </c:strCache>
            </c:strRef>
          </c:cat>
          <c:val>
            <c:numRef>
              <c:f>kap_4.3!$C$18:$C$24</c:f>
              <c:numCache>
                <c:formatCode>###0.00</c:formatCode>
                <c:ptCount val="7"/>
                <c:pt idx="0">
                  <c:v>1.8963178115078123</c:v>
                </c:pt>
                <c:pt idx="1">
                  <c:v>1.9378941652724098</c:v>
                </c:pt>
                <c:pt idx="2">
                  <c:v>1.9300600616701971</c:v>
                </c:pt>
                <c:pt idx="3">
                  <c:v>1.7397530713196376</c:v>
                </c:pt>
                <c:pt idx="4">
                  <c:v>1.7704533355246204</c:v>
                </c:pt>
                <c:pt idx="5">
                  <c:v>2.5356911590055393</c:v>
                </c:pt>
                <c:pt idx="6">
                  <c:v>2.7554764078334797</c:v>
                </c:pt>
              </c:numCache>
            </c:numRef>
          </c:val>
          <c:extLst xmlns:c16r2="http://schemas.microsoft.com/office/drawing/2015/06/chart">
            <c:ext xmlns:c16="http://schemas.microsoft.com/office/drawing/2014/chart" uri="{C3380CC4-5D6E-409C-BE32-E72D297353CC}">
              <c16:uniqueId val="{00000002-07C3-419E-8A1E-6894ADFDED16}"/>
            </c:ext>
          </c:extLst>
        </c:ser>
        <c:ser>
          <c:idx val="3"/>
          <c:order val="3"/>
          <c:tx>
            <c:strRef>
              <c:f>kap_4.3!$E$17</c:f>
              <c:strCache>
                <c:ptCount val="1"/>
                <c:pt idx="0">
                  <c:v>Kombinovaná - Samostudium</c:v>
                </c:pt>
              </c:strCache>
            </c:strRef>
          </c:tx>
          <c:spPr>
            <a:ln w="38100">
              <a:solidFill>
                <a:schemeClr val="accent4"/>
              </a:solidFill>
              <a:prstDash val="sysDash"/>
            </a:ln>
          </c:spPr>
          <c:marker>
            <c:symbol val="none"/>
          </c:marker>
          <c:cat>
            <c:strRef>
              <c:f>kap_4.3!$A$18:$A$24</c:f>
              <c:strCache>
                <c:ptCount val="7"/>
                <c:pt idx="0">
                  <c:v>Po</c:v>
                </c:pt>
                <c:pt idx="1">
                  <c:v>Út</c:v>
                </c:pt>
                <c:pt idx="2">
                  <c:v>St</c:v>
                </c:pt>
                <c:pt idx="3">
                  <c:v>Čt</c:v>
                </c:pt>
                <c:pt idx="4">
                  <c:v>Pá</c:v>
                </c:pt>
                <c:pt idx="5">
                  <c:v>So</c:v>
                </c:pt>
                <c:pt idx="6">
                  <c:v>Ne</c:v>
                </c:pt>
              </c:strCache>
            </c:strRef>
          </c:cat>
          <c:val>
            <c:numRef>
              <c:f>kap_4.3!$E$18:$E$24</c:f>
              <c:numCache>
                <c:formatCode>###0.00</c:formatCode>
                <c:ptCount val="7"/>
                <c:pt idx="0">
                  <c:v>1.1665891269378303</c:v>
                </c:pt>
                <c:pt idx="1">
                  <c:v>1.2451742938658146</c:v>
                </c:pt>
                <c:pt idx="2">
                  <c:v>1.2767143688849218</c:v>
                </c:pt>
                <c:pt idx="3">
                  <c:v>1.3975160236383881</c:v>
                </c:pt>
                <c:pt idx="4">
                  <c:v>1.3070176077347704</c:v>
                </c:pt>
                <c:pt idx="5">
                  <c:v>2.3047296712969079</c:v>
                </c:pt>
                <c:pt idx="6">
                  <c:v>2.4061850112443315</c:v>
                </c:pt>
              </c:numCache>
            </c:numRef>
          </c:val>
          <c:extLst xmlns:c16r2="http://schemas.microsoft.com/office/drawing/2015/06/chart">
            <c:ext xmlns:c16="http://schemas.microsoft.com/office/drawing/2014/chart" uri="{C3380CC4-5D6E-409C-BE32-E72D297353CC}">
              <c16:uniqueId val="{00000003-07C3-419E-8A1E-6894ADFDED16}"/>
            </c:ext>
          </c:extLst>
        </c:ser>
        <c:dLbls>
          <c:showLegendKey val="0"/>
          <c:showVal val="0"/>
          <c:showCatName val="0"/>
          <c:showSerName val="0"/>
          <c:showPercent val="0"/>
          <c:showBubbleSize val="0"/>
        </c:dLbls>
        <c:axId val="245705944"/>
        <c:axId val="242949080"/>
      </c:radarChart>
      <c:catAx>
        <c:axId val="245705944"/>
        <c:scaling>
          <c:orientation val="minMax"/>
        </c:scaling>
        <c:delete val="0"/>
        <c:axPos val="b"/>
        <c:majorGridlines/>
        <c:numFmt formatCode="General" sourceLinked="0"/>
        <c:majorTickMark val="out"/>
        <c:minorTickMark val="none"/>
        <c:tickLblPos val="nextTo"/>
        <c:crossAx val="242949080"/>
        <c:crosses val="autoZero"/>
        <c:auto val="1"/>
        <c:lblAlgn val="ctr"/>
        <c:lblOffset val="100"/>
        <c:noMultiLvlLbl val="0"/>
      </c:catAx>
      <c:valAx>
        <c:axId val="242949080"/>
        <c:scaling>
          <c:orientation val="minMax"/>
          <c:max val="5"/>
          <c:min val="0"/>
        </c:scaling>
        <c:delete val="0"/>
        <c:axPos val="l"/>
        <c:majorGridlines/>
        <c:numFmt formatCode="#,##0" sourceLinked="0"/>
        <c:majorTickMark val="cross"/>
        <c:minorTickMark val="none"/>
        <c:tickLblPos val="nextTo"/>
        <c:crossAx val="245705944"/>
        <c:crosses val="autoZero"/>
        <c:crossBetween val="between"/>
        <c:majorUnit val="1"/>
      </c:valAx>
    </c:plotArea>
    <c:legend>
      <c:legendPos val="b"/>
      <c:layout>
        <c:manualLayout>
          <c:xMode val="edge"/>
          <c:yMode val="edge"/>
          <c:x val="0.57814266742947562"/>
          <c:y val="0.25200016240541634"/>
          <c:w val="0.40185215661395879"/>
          <c:h val="0.31258262157267819"/>
        </c:manualLayout>
      </c:layout>
      <c:overlay val="0"/>
    </c:legend>
    <c:plotVisOnly val="1"/>
    <c:dispBlanksAs val="gap"/>
    <c:showDLblsOverMax val="0"/>
  </c:chart>
  <c:spPr>
    <a:ln>
      <a:noFill/>
    </a:ln>
  </c:spPr>
  <c:txPr>
    <a:bodyPr/>
    <a:lstStyle/>
    <a:p>
      <a:pPr>
        <a:defRPr sz="1600">
          <a:latin typeface="Arial Narrow" panose="020B0606020202030204" pitchFamily="34" charset="0"/>
        </a:defRPr>
      </a:pPr>
      <a:endParaRPr lang="cs-CZ"/>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kap_4.3!$A$13</c:f>
              <c:strCache>
                <c:ptCount val="1"/>
                <c:pt idx="0">
                  <c:v>Průměr</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kap_4.3!$B$12:$D$12</c:f>
              <c:strCache>
                <c:ptCount val="3"/>
                <c:pt idx="0">
                  <c:v>Studium ve škole</c:v>
                </c:pt>
                <c:pt idx="1">
                  <c:v>Samostudium</c:v>
                </c:pt>
                <c:pt idx="2">
                  <c:v>Placená práce</c:v>
                </c:pt>
              </c:strCache>
            </c:strRef>
          </c:cat>
          <c:val>
            <c:numRef>
              <c:f>kap_4.3!$B$13:$D$13</c:f>
              <c:numCache>
                <c:formatCode>0.0</c:formatCode>
                <c:ptCount val="3"/>
                <c:pt idx="0">
                  <c:v>18.662248554357529</c:v>
                </c:pt>
                <c:pt idx="1">
                  <c:v>14.56564601213371</c:v>
                </c:pt>
                <c:pt idx="2">
                  <c:v>17.525117531715402</c:v>
                </c:pt>
              </c:numCache>
            </c:numRef>
          </c:val>
        </c:ser>
        <c:ser>
          <c:idx val="1"/>
          <c:order val="1"/>
          <c:tx>
            <c:strRef>
              <c:f>kap_4.3!$A$14</c:f>
              <c:strCache>
                <c:ptCount val="1"/>
                <c:pt idx="0">
                  <c:v>Medián</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kap_4.3!$B$12:$D$12</c:f>
              <c:strCache>
                <c:ptCount val="3"/>
                <c:pt idx="0">
                  <c:v>Studium ve škole</c:v>
                </c:pt>
                <c:pt idx="1">
                  <c:v>Samostudium</c:v>
                </c:pt>
                <c:pt idx="2">
                  <c:v>Placená práce</c:v>
                </c:pt>
              </c:strCache>
            </c:strRef>
          </c:cat>
          <c:val>
            <c:numRef>
              <c:f>kap_4.3!$B$14:$D$14</c:f>
              <c:numCache>
                <c:formatCode>0.0</c:formatCode>
                <c:ptCount val="3"/>
                <c:pt idx="0">
                  <c:v>16</c:v>
                </c:pt>
                <c:pt idx="1">
                  <c:v>12</c:v>
                </c:pt>
                <c:pt idx="2">
                  <c:v>16</c:v>
                </c:pt>
              </c:numCache>
            </c:numRef>
          </c:val>
        </c:ser>
        <c:dLbls>
          <c:showLegendKey val="0"/>
          <c:showVal val="1"/>
          <c:showCatName val="0"/>
          <c:showSerName val="0"/>
          <c:showPercent val="0"/>
          <c:showBubbleSize val="0"/>
        </c:dLbls>
        <c:gapWidth val="30"/>
        <c:axId val="242949864"/>
        <c:axId val="242950256"/>
      </c:barChart>
      <c:catAx>
        <c:axId val="242949864"/>
        <c:scaling>
          <c:orientation val="minMax"/>
        </c:scaling>
        <c:delete val="0"/>
        <c:axPos val="b"/>
        <c:numFmt formatCode="General" sourceLinked="0"/>
        <c:majorTickMark val="none"/>
        <c:minorTickMark val="none"/>
        <c:tickLblPos val="nextTo"/>
        <c:spPr>
          <a:ln>
            <a:solidFill>
              <a:schemeClr val="bg1">
                <a:lumMod val="65000"/>
              </a:schemeClr>
            </a:solidFill>
          </a:ln>
        </c:spPr>
        <c:crossAx val="242950256"/>
        <c:crosses val="autoZero"/>
        <c:auto val="1"/>
        <c:lblAlgn val="ctr"/>
        <c:lblOffset val="100"/>
        <c:noMultiLvlLbl val="0"/>
      </c:catAx>
      <c:valAx>
        <c:axId val="242950256"/>
        <c:scaling>
          <c:orientation val="minMax"/>
          <c:max val="50"/>
          <c:min val="0"/>
        </c:scaling>
        <c:delete val="0"/>
        <c:axPos val="l"/>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2949864"/>
        <c:crosses val="autoZero"/>
        <c:crossBetween val="between"/>
        <c:majorUnit val="10"/>
      </c:valAx>
      <c:spPr>
        <a:solidFill>
          <a:schemeClr val="bg1">
            <a:lumMod val="95000"/>
          </a:schemeClr>
        </a:solidFill>
        <a:ln>
          <a:solidFill>
            <a:schemeClr val="bg1">
              <a:lumMod val="65000"/>
            </a:schemeClr>
          </a:solidFill>
        </a:ln>
      </c:spPr>
    </c:plotArea>
    <c:legend>
      <c:legendPos val="b"/>
      <c:layout>
        <c:manualLayout>
          <c:xMode val="edge"/>
          <c:yMode val="edge"/>
          <c:x val="0.36911889543737902"/>
          <c:y val="0.84863558993502075"/>
          <c:w val="0.29117806810404029"/>
          <c:h val="0.15136441006497925"/>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komb.forma!$R$544</c:f>
              <c:strCache>
                <c:ptCount val="1"/>
                <c:pt idx="0">
                  <c:v>Průměr</c:v>
                </c:pt>
              </c:strCache>
            </c:strRef>
          </c:tx>
          <c:invertIfNegative val="0"/>
          <c:dLbls>
            <c:dLbl>
              <c:idx val="2"/>
              <c:layout>
                <c:manualLayout>
                  <c:x val="3.5630160060778882E-3"/>
                  <c:y val="0.1834893859530010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komb.forma!$S$543:$U$543</c:f>
              <c:strCache>
                <c:ptCount val="3"/>
                <c:pt idx="0">
                  <c:v>Studium ve škole</c:v>
                </c:pt>
                <c:pt idx="1">
                  <c:v>Samostudium</c:v>
                </c:pt>
                <c:pt idx="2">
                  <c:v>Placená práce</c:v>
                </c:pt>
              </c:strCache>
            </c:strRef>
          </c:cat>
          <c:val>
            <c:numRef>
              <c:f>komb.forma!$S$544:$U$544</c:f>
              <c:numCache>
                <c:formatCode>0.0</c:formatCode>
                <c:ptCount val="3"/>
                <c:pt idx="0">
                  <c:v>11.08393204568028</c:v>
                </c:pt>
                <c:pt idx="1">
                  <c:v>11.103926103602962</c:v>
                </c:pt>
                <c:pt idx="2" formatCode="###0.0">
                  <c:v>40.105400402670803</c:v>
                </c:pt>
              </c:numCache>
            </c:numRef>
          </c:val>
        </c:ser>
        <c:ser>
          <c:idx val="1"/>
          <c:order val="1"/>
          <c:tx>
            <c:strRef>
              <c:f>komb.forma!$R$545</c:f>
              <c:strCache>
                <c:ptCount val="1"/>
                <c:pt idx="0">
                  <c:v>Medián</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komb.forma!$S$543:$U$543</c:f>
              <c:strCache>
                <c:ptCount val="3"/>
                <c:pt idx="0">
                  <c:v>Studium ve škole</c:v>
                </c:pt>
                <c:pt idx="1">
                  <c:v>Samostudium</c:v>
                </c:pt>
                <c:pt idx="2">
                  <c:v>Placená práce</c:v>
                </c:pt>
              </c:strCache>
            </c:strRef>
          </c:cat>
          <c:val>
            <c:numRef>
              <c:f>komb.forma!$S$545:$U$545</c:f>
              <c:numCache>
                <c:formatCode>0.0</c:formatCode>
                <c:ptCount val="3"/>
                <c:pt idx="0">
                  <c:v>6</c:v>
                </c:pt>
                <c:pt idx="1">
                  <c:v>9</c:v>
                </c:pt>
                <c:pt idx="2" formatCode="###0.0">
                  <c:v>40</c:v>
                </c:pt>
              </c:numCache>
            </c:numRef>
          </c:val>
        </c:ser>
        <c:dLbls>
          <c:showLegendKey val="0"/>
          <c:showVal val="1"/>
          <c:showCatName val="0"/>
          <c:showSerName val="0"/>
          <c:showPercent val="0"/>
          <c:showBubbleSize val="0"/>
        </c:dLbls>
        <c:gapWidth val="30"/>
        <c:axId val="242951040"/>
        <c:axId val="242951432"/>
      </c:barChart>
      <c:catAx>
        <c:axId val="242951040"/>
        <c:scaling>
          <c:orientation val="minMax"/>
        </c:scaling>
        <c:delete val="0"/>
        <c:axPos val="b"/>
        <c:numFmt formatCode="General" sourceLinked="0"/>
        <c:majorTickMark val="none"/>
        <c:minorTickMark val="none"/>
        <c:tickLblPos val="nextTo"/>
        <c:crossAx val="242951432"/>
        <c:crosses val="autoZero"/>
        <c:auto val="1"/>
        <c:lblAlgn val="ctr"/>
        <c:lblOffset val="100"/>
        <c:noMultiLvlLbl val="0"/>
      </c:catAx>
      <c:valAx>
        <c:axId val="242951432"/>
        <c:scaling>
          <c:orientation val="minMax"/>
          <c:max val="50"/>
          <c:min val="0"/>
        </c:scaling>
        <c:delete val="0"/>
        <c:axPos val="l"/>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2951040"/>
        <c:crosses val="autoZero"/>
        <c:crossBetween val="between"/>
        <c:majorUnit val="1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5548170016215"/>
          <c:y val="5.5953657394594243E-2"/>
          <c:w val="0.70681748105917497"/>
          <c:h val="0.73980427835202267"/>
        </c:manualLayout>
      </c:layout>
      <c:barChart>
        <c:barDir val="bar"/>
        <c:grouping val="clustered"/>
        <c:varyColors val="0"/>
        <c:ser>
          <c:idx val="0"/>
          <c:order val="0"/>
          <c:tx>
            <c:strRef>
              <c:f>kap_4.3!$C$40</c:f>
              <c:strCache>
                <c:ptCount val="1"/>
                <c:pt idx="0">
                  <c:v>Studium ve škole</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kap_4.3!$B$41:$B$44</c:f>
              <c:strCache>
                <c:ptCount val="4"/>
                <c:pt idx="0">
                  <c:v>ZŠ + SŠbM</c:v>
                </c:pt>
                <c:pt idx="1">
                  <c:v>SŠsM + Konzervatoř + VOŠ</c:v>
                </c:pt>
                <c:pt idx="2">
                  <c:v>VŠ (Bc.+Mgr.)</c:v>
                </c:pt>
                <c:pt idx="3">
                  <c:v>VŠ (Ph.D.)</c:v>
                </c:pt>
              </c:strCache>
            </c:strRef>
          </c:cat>
          <c:val>
            <c:numRef>
              <c:f>kap_4.3!$C$41:$C$44</c:f>
              <c:numCache>
                <c:formatCode>0.0</c:formatCode>
                <c:ptCount val="4"/>
                <c:pt idx="0">
                  <c:v>18.539105258564724</c:v>
                </c:pt>
                <c:pt idx="1">
                  <c:v>18.413542224232138</c:v>
                </c:pt>
                <c:pt idx="2">
                  <c:v>19.289176074030792</c:v>
                </c:pt>
                <c:pt idx="3">
                  <c:v>17.220314707279616</c:v>
                </c:pt>
              </c:numCache>
            </c:numRef>
          </c:val>
        </c:ser>
        <c:ser>
          <c:idx val="1"/>
          <c:order val="1"/>
          <c:tx>
            <c:strRef>
              <c:f>kap_4.3!$D$40</c:f>
              <c:strCache>
                <c:ptCount val="1"/>
                <c:pt idx="0">
                  <c:v>Samostudium</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kap_4.3!$B$41:$B$44</c:f>
              <c:strCache>
                <c:ptCount val="4"/>
                <c:pt idx="0">
                  <c:v>ZŠ + SŠbM</c:v>
                </c:pt>
                <c:pt idx="1">
                  <c:v>SŠsM + Konzervatoř + VOŠ</c:v>
                </c:pt>
                <c:pt idx="2">
                  <c:v>VŠ (Bc.+Mgr.)</c:v>
                </c:pt>
                <c:pt idx="3">
                  <c:v>VŠ (Ph.D.)</c:v>
                </c:pt>
              </c:strCache>
            </c:strRef>
          </c:cat>
          <c:val>
            <c:numRef>
              <c:f>kap_4.3!$D$41:$D$44</c:f>
              <c:numCache>
                <c:formatCode>0.0</c:formatCode>
                <c:ptCount val="4"/>
                <c:pt idx="0">
                  <c:v>13.740967586850948</c:v>
                </c:pt>
                <c:pt idx="1">
                  <c:v>14.380235471046731</c:v>
                </c:pt>
                <c:pt idx="2">
                  <c:v>15.253484885869575</c:v>
                </c:pt>
                <c:pt idx="3">
                  <c:v>15.821963202688476</c:v>
                </c:pt>
              </c:numCache>
            </c:numRef>
          </c:val>
        </c:ser>
        <c:ser>
          <c:idx val="2"/>
          <c:order val="2"/>
          <c:tx>
            <c:strRef>
              <c:f>kap_4.3!$E$40</c:f>
              <c:strCache>
                <c:ptCount val="1"/>
                <c:pt idx="0">
                  <c:v>Placená práce</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kap_4.3!$B$41:$B$44</c:f>
              <c:strCache>
                <c:ptCount val="4"/>
                <c:pt idx="0">
                  <c:v>ZŠ + SŠbM</c:v>
                </c:pt>
                <c:pt idx="1">
                  <c:v>SŠsM + Konzervatoř + VOŠ</c:v>
                </c:pt>
                <c:pt idx="2">
                  <c:v>VŠ (Bc.+Mgr.)</c:v>
                </c:pt>
                <c:pt idx="3">
                  <c:v>VŠ (Ph.D.)</c:v>
                </c:pt>
              </c:strCache>
            </c:strRef>
          </c:cat>
          <c:val>
            <c:numRef>
              <c:f>kap_4.3!$E$41:$E$44</c:f>
              <c:numCache>
                <c:formatCode>0.0</c:formatCode>
                <c:ptCount val="4"/>
                <c:pt idx="0">
                  <c:v>18.651515151515152</c:v>
                </c:pt>
                <c:pt idx="1">
                  <c:v>17.707297726070863</c:v>
                </c:pt>
                <c:pt idx="2">
                  <c:v>16.666812801402894</c:v>
                </c:pt>
                <c:pt idx="3">
                  <c:v>15.562962962962963</c:v>
                </c:pt>
              </c:numCache>
            </c:numRef>
          </c:val>
        </c:ser>
        <c:dLbls>
          <c:dLblPos val="inEnd"/>
          <c:showLegendKey val="0"/>
          <c:showVal val="1"/>
          <c:showCatName val="0"/>
          <c:showSerName val="0"/>
          <c:showPercent val="0"/>
          <c:showBubbleSize val="0"/>
        </c:dLbls>
        <c:gapWidth val="30"/>
        <c:axId val="242952216"/>
        <c:axId val="242952608"/>
      </c:barChart>
      <c:catAx>
        <c:axId val="242952216"/>
        <c:scaling>
          <c:orientation val="maxMin"/>
        </c:scaling>
        <c:delete val="0"/>
        <c:axPos val="l"/>
        <c:numFmt formatCode="General" sourceLinked="0"/>
        <c:majorTickMark val="none"/>
        <c:minorTickMark val="none"/>
        <c:tickLblPos val="nextTo"/>
        <c:spPr>
          <a:ln>
            <a:solidFill>
              <a:schemeClr val="bg1">
                <a:lumMod val="65000"/>
              </a:schemeClr>
            </a:solidFill>
          </a:ln>
        </c:spPr>
        <c:crossAx val="242952608"/>
        <c:crosses val="autoZero"/>
        <c:auto val="1"/>
        <c:lblAlgn val="ctr"/>
        <c:lblOffset val="100"/>
        <c:noMultiLvlLbl val="0"/>
      </c:catAx>
      <c:valAx>
        <c:axId val="242952608"/>
        <c:scaling>
          <c:orientation val="minMax"/>
          <c:max val="2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2952216"/>
        <c:crosses val="max"/>
        <c:crossBetween val="between"/>
        <c:majorUnit val="5"/>
      </c:valAx>
      <c:spPr>
        <a:solidFill>
          <a:schemeClr val="bg1">
            <a:lumMod val="95000"/>
          </a:schemeClr>
        </a:solidFill>
        <a:ln>
          <a:solidFill>
            <a:schemeClr val="bg1">
              <a:lumMod val="65000"/>
            </a:schemeClr>
          </a:solidFill>
        </a:ln>
      </c:spPr>
    </c:plotArea>
    <c:legend>
      <c:legendPos val="b"/>
      <c:layout>
        <c:manualLayout>
          <c:xMode val="edge"/>
          <c:yMode val="edge"/>
          <c:x val="0.24111304619741064"/>
          <c:y val="0.88190418578751173"/>
          <c:w val="0.65677004660131766"/>
          <c:h val="0.11809581421248826"/>
        </c:manualLayout>
      </c:layout>
      <c:overlay val="0"/>
    </c:legend>
    <c:plotVisOnly val="1"/>
    <c:dispBlanksAs val="gap"/>
    <c:showDLblsOverMax val="0"/>
  </c:chart>
  <c:spPr>
    <a:solidFill>
      <a:schemeClr val="bg1"/>
    </a:solidFill>
    <a:ln>
      <a:noFill/>
    </a:ln>
  </c:spPr>
  <c:txPr>
    <a:bodyPr/>
    <a:lstStyle/>
    <a:p>
      <a:pPr>
        <a:defRPr sz="1400">
          <a:latin typeface="+mn-lt"/>
        </a:defRPr>
      </a:pPr>
      <a:endParaRPr lang="cs-CZ"/>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06507610265528"/>
          <c:y val="4.6121593291404611E-2"/>
          <c:w val="0.7136062072162922"/>
          <c:h val="0.6482384984895756"/>
        </c:manualLayout>
      </c:layout>
      <c:barChart>
        <c:barDir val="bar"/>
        <c:grouping val="stacked"/>
        <c:varyColors val="0"/>
        <c:ser>
          <c:idx val="0"/>
          <c:order val="0"/>
          <c:tx>
            <c:strRef>
              <c:f>kap_4.3!$A$66</c:f>
              <c:strCache>
                <c:ptCount val="1"/>
                <c:pt idx="0">
                  <c:v>Rád/a bych aktivitě věnoval/a méně času</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kap_4.3!$B$65:$G$65</c:f>
              <c:strCache>
                <c:ptCount val="6"/>
                <c:pt idx="0">
                  <c:v>Studium ve škole</c:v>
                </c:pt>
                <c:pt idx="1">
                  <c:v>Samostudium</c:v>
                </c:pt>
                <c:pt idx="2">
                  <c:v>Neplacené stáže</c:v>
                </c:pt>
                <c:pt idx="3">
                  <c:v>Dobrovolnická činnost</c:v>
                </c:pt>
                <c:pt idx="4">
                  <c:v>Placená práce</c:v>
                </c:pt>
                <c:pt idx="5">
                  <c:v>Volnočasové aktivity</c:v>
                </c:pt>
              </c:strCache>
            </c:strRef>
          </c:cat>
          <c:val>
            <c:numRef>
              <c:f>kap_4.3!$B$66:$G$66</c:f>
              <c:numCache>
                <c:formatCode>###0.0</c:formatCode>
                <c:ptCount val="6"/>
                <c:pt idx="0">
                  <c:v>22.3</c:v>
                </c:pt>
                <c:pt idx="1">
                  <c:v>20.6</c:v>
                </c:pt>
                <c:pt idx="2">
                  <c:v>19.2</c:v>
                </c:pt>
                <c:pt idx="3">
                  <c:v>16.899999999999999</c:v>
                </c:pt>
                <c:pt idx="4">
                  <c:v>10.4</c:v>
                </c:pt>
                <c:pt idx="5">
                  <c:v>3.5</c:v>
                </c:pt>
              </c:numCache>
            </c:numRef>
          </c:val>
        </c:ser>
        <c:ser>
          <c:idx val="1"/>
          <c:order val="1"/>
          <c:tx>
            <c:strRef>
              <c:f>kap_4.3!$A$67</c:f>
              <c:strCache>
                <c:ptCount val="1"/>
                <c:pt idx="0">
                  <c:v>Rád/a bych aktivitě věnoval/a stejné množství času</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kap_4.3!$B$65:$G$65</c:f>
              <c:strCache>
                <c:ptCount val="6"/>
                <c:pt idx="0">
                  <c:v>Studium ve škole</c:v>
                </c:pt>
                <c:pt idx="1">
                  <c:v>Samostudium</c:v>
                </c:pt>
                <c:pt idx="2">
                  <c:v>Neplacené stáže</c:v>
                </c:pt>
                <c:pt idx="3">
                  <c:v>Dobrovolnická činnost</c:v>
                </c:pt>
                <c:pt idx="4">
                  <c:v>Placená práce</c:v>
                </c:pt>
                <c:pt idx="5">
                  <c:v>Volnočasové aktivity</c:v>
                </c:pt>
              </c:strCache>
            </c:strRef>
          </c:cat>
          <c:val>
            <c:numRef>
              <c:f>kap_4.3!$B$67:$G$67</c:f>
              <c:numCache>
                <c:formatCode>###0.0</c:formatCode>
                <c:ptCount val="6"/>
                <c:pt idx="0">
                  <c:v>58</c:v>
                </c:pt>
                <c:pt idx="1">
                  <c:v>32.200000000000003</c:v>
                </c:pt>
                <c:pt idx="2">
                  <c:v>50.2</c:v>
                </c:pt>
                <c:pt idx="3">
                  <c:v>55.1</c:v>
                </c:pt>
                <c:pt idx="4">
                  <c:v>32</c:v>
                </c:pt>
                <c:pt idx="5">
                  <c:v>26.4</c:v>
                </c:pt>
              </c:numCache>
            </c:numRef>
          </c:val>
        </c:ser>
        <c:ser>
          <c:idx val="2"/>
          <c:order val="2"/>
          <c:tx>
            <c:strRef>
              <c:f>kap_4.3!$A$68</c:f>
              <c:strCache>
                <c:ptCount val="1"/>
                <c:pt idx="0">
                  <c:v>Rád/a bych aktivitě věnoval/a více času</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kap_4.3!$B$65:$G$65</c:f>
              <c:strCache>
                <c:ptCount val="6"/>
                <c:pt idx="0">
                  <c:v>Studium ve škole</c:v>
                </c:pt>
                <c:pt idx="1">
                  <c:v>Samostudium</c:v>
                </c:pt>
                <c:pt idx="2">
                  <c:v>Neplacené stáže</c:v>
                </c:pt>
                <c:pt idx="3">
                  <c:v>Dobrovolnická činnost</c:v>
                </c:pt>
                <c:pt idx="4">
                  <c:v>Placená práce</c:v>
                </c:pt>
                <c:pt idx="5">
                  <c:v>Volnočasové aktivity</c:v>
                </c:pt>
              </c:strCache>
            </c:strRef>
          </c:cat>
          <c:val>
            <c:numRef>
              <c:f>kap_4.3!$B$68:$G$68</c:f>
              <c:numCache>
                <c:formatCode>###0.0</c:formatCode>
                <c:ptCount val="6"/>
                <c:pt idx="0">
                  <c:v>19.7</c:v>
                </c:pt>
                <c:pt idx="1">
                  <c:v>47.199999999999996</c:v>
                </c:pt>
                <c:pt idx="2">
                  <c:v>30.6</c:v>
                </c:pt>
                <c:pt idx="3">
                  <c:v>28</c:v>
                </c:pt>
                <c:pt idx="4">
                  <c:v>57.6</c:v>
                </c:pt>
                <c:pt idx="5">
                  <c:v>70.100000000000009</c:v>
                </c:pt>
              </c:numCache>
            </c:numRef>
          </c:val>
        </c:ser>
        <c:dLbls>
          <c:dLblPos val="ctr"/>
          <c:showLegendKey val="0"/>
          <c:showVal val="1"/>
          <c:showCatName val="0"/>
          <c:showSerName val="0"/>
          <c:showPercent val="0"/>
          <c:showBubbleSize val="0"/>
        </c:dLbls>
        <c:gapWidth val="30"/>
        <c:overlap val="100"/>
        <c:axId val="246241376"/>
        <c:axId val="246241768"/>
      </c:barChart>
      <c:catAx>
        <c:axId val="246241376"/>
        <c:scaling>
          <c:orientation val="maxMin"/>
        </c:scaling>
        <c:delete val="0"/>
        <c:axPos val="r"/>
        <c:numFmt formatCode="General" sourceLinked="0"/>
        <c:majorTickMark val="none"/>
        <c:minorTickMark val="none"/>
        <c:tickLblPos val="low"/>
        <c:spPr>
          <a:ln>
            <a:solidFill>
              <a:schemeClr val="bg1">
                <a:lumMod val="65000"/>
              </a:schemeClr>
            </a:solidFill>
          </a:ln>
        </c:spPr>
        <c:crossAx val="246241768"/>
        <c:crosses val="max"/>
        <c:auto val="1"/>
        <c:lblAlgn val="ctr"/>
        <c:lblOffset val="100"/>
        <c:noMultiLvlLbl val="0"/>
      </c:catAx>
      <c:valAx>
        <c:axId val="246241768"/>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6241376"/>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44021671203199636"/>
          <c:y val="0.81448727919120101"/>
          <c:w val="0.55658759603633789"/>
          <c:h val="0.1855128014658545"/>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7070771541451"/>
          <c:y val="6.6050572895341289E-2"/>
          <c:w val="0.76463151782956462"/>
          <c:h val="0.50628956445292739"/>
        </c:manualLayout>
      </c:layout>
      <c:barChart>
        <c:barDir val="bar"/>
        <c:grouping val="stacked"/>
        <c:varyColors val="0"/>
        <c:ser>
          <c:idx val="0"/>
          <c:order val="0"/>
          <c:tx>
            <c:strRef>
              <c:f>kap_4.4.1!$B$14</c:f>
              <c:strCache>
                <c:ptCount val="1"/>
                <c:pt idx="0">
                  <c:v>Od rodičů/partnera</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kap_4.4.1!$A$15:$A$16</c:f>
              <c:strCache>
                <c:ptCount val="2"/>
                <c:pt idx="0">
                  <c:v>Prezenční</c:v>
                </c:pt>
                <c:pt idx="1">
                  <c:v>Kombinovaná</c:v>
                </c:pt>
              </c:strCache>
            </c:strRef>
          </c:cat>
          <c:val>
            <c:numRef>
              <c:f>kap_4.4.1!$B$15:$B$16</c:f>
              <c:numCache>
                <c:formatCode>0.0</c:formatCode>
                <c:ptCount val="2"/>
                <c:pt idx="0">
                  <c:v>43.719003447029692</c:v>
                </c:pt>
                <c:pt idx="1">
                  <c:v>7.0524597588583786</c:v>
                </c:pt>
              </c:numCache>
            </c:numRef>
          </c:val>
        </c:ser>
        <c:ser>
          <c:idx val="1"/>
          <c:order val="1"/>
          <c:tx>
            <c:strRef>
              <c:f>kap_4.4.1!$C$14</c:f>
              <c:strCache>
                <c:ptCount val="1"/>
                <c:pt idx="0">
                  <c:v>Současné zaměstnání</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kap_4.4.1!$A$15:$A$16</c:f>
              <c:strCache>
                <c:ptCount val="2"/>
                <c:pt idx="0">
                  <c:v>Prezenční</c:v>
                </c:pt>
                <c:pt idx="1">
                  <c:v>Kombinovaná</c:v>
                </c:pt>
              </c:strCache>
            </c:strRef>
          </c:cat>
          <c:val>
            <c:numRef>
              <c:f>kap_4.4.1!$C$15:$C$16</c:f>
              <c:numCache>
                <c:formatCode>0.0</c:formatCode>
                <c:ptCount val="2"/>
                <c:pt idx="0">
                  <c:v>32.312478295051818</c:v>
                </c:pt>
                <c:pt idx="1">
                  <c:v>86.087468169854603</c:v>
                </c:pt>
              </c:numCache>
            </c:numRef>
          </c:val>
        </c:ser>
        <c:ser>
          <c:idx val="2"/>
          <c:order val="2"/>
          <c:tx>
            <c:strRef>
              <c:f>kap_4.4.1!$D$14</c:f>
              <c:strCache>
                <c:ptCount val="1"/>
                <c:pt idx="0">
                  <c:v>Předchozí zaměstnání</c:v>
                </c:pt>
              </c:strCache>
            </c:strRef>
          </c:tx>
          <c:spPr>
            <a:solidFill>
              <a:schemeClr val="accent1">
                <a:lumMod val="40000"/>
                <a:lumOff val="60000"/>
              </a:schemeClr>
            </a:solidFill>
          </c:spPr>
          <c:invertIfNegative val="0"/>
          <c:dLbls>
            <c:dLbl>
              <c:idx val="1"/>
              <c:layout>
                <c:manualLayout>
                  <c:x val="-1.3669649771732993E-3"/>
                  <c:y val="-4.0252209367538205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kap_4.4.1!$A$15:$A$16</c:f>
              <c:strCache>
                <c:ptCount val="2"/>
                <c:pt idx="0">
                  <c:v>Prezenční</c:v>
                </c:pt>
                <c:pt idx="1">
                  <c:v>Kombinovaná</c:v>
                </c:pt>
              </c:strCache>
            </c:strRef>
          </c:cat>
          <c:val>
            <c:numRef>
              <c:f>kap_4.4.1!$D$15:$D$16</c:f>
              <c:numCache>
                <c:formatCode>0.0</c:formatCode>
                <c:ptCount val="2"/>
                <c:pt idx="0">
                  <c:v>12.913828735865044</c:v>
                </c:pt>
                <c:pt idx="1">
                  <c:v>2.6161011886750982</c:v>
                </c:pt>
              </c:numCache>
            </c:numRef>
          </c:val>
        </c:ser>
        <c:ser>
          <c:idx val="3"/>
          <c:order val="3"/>
          <c:tx>
            <c:strRef>
              <c:f>kap_4.4.1!$E$14</c:f>
              <c:strCache>
                <c:ptCount val="1"/>
                <c:pt idx="0">
                  <c:v>Stipendium</c:v>
                </c:pt>
              </c:strCache>
            </c:strRef>
          </c:tx>
          <c:spPr>
            <a:solidFill>
              <a:schemeClr val="accent4">
                <a:lumMod val="40000"/>
                <a:lumOff val="60000"/>
              </a:schemeClr>
            </a:solidFill>
          </c:spPr>
          <c:invertIfNegative val="0"/>
          <c:dLbls>
            <c:dLbl>
              <c:idx val="1"/>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kap_4.4.1!$A$15:$A$16</c:f>
              <c:strCache>
                <c:ptCount val="2"/>
                <c:pt idx="0">
                  <c:v>Prezenční</c:v>
                </c:pt>
                <c:pt idx="1">
                  <c:v>Kombinovaná</c:v>
                </c:pt>
              </c:strCache>
            </c:strRef>
          </c:cat>
          <c:val>
            <c:numRef>
              <c:f>kap_4.4.1!$E$15:$E$16</c:f>
              <c:numCache>
                <c:formatCode>0.0</c:formatCode>
                <c:ptCount val="2"/>
                <c:pt idx="0">
                  <c:v>5.2866231151798342</c:v>
                </c:pt>
                <c:pt idx="1">
                  <c:v>0.20818957457819576</c:v>
                </c:pt>
              </c:numCache>
            </c:numRef>
          </c:val>
        </c:ser>
        <c:ser>
          <c:idx val="4"/>
          <c:order val="4"/>
          <c:tx>
            <c:strRef>
              <c:f>kap_4.4.1!$F$14</c:f>
              <c:strCache>
                <c:ptCount val="1"/>
                <c:pt idx="0">
                  <c:v>Ostatní veřejné zdroje</c:v>
                </c:pt>
              </c:strCache>
            </c:strRef>
          </c:tx>
          <c:spPr>
            <a:solidFill>
              <a:schemeClr val="accent4"/>
            </a:solidFill>
          </c:spPr>
          <c:invertIfNegative val="0"/>
          <c:dLbls>
            <c:dLbl>
              <c:idx val="1"/>
              <c:layout>
                <c:manualLayout>
                  <c:x val="0"/>
                  <c:y val="3.6015134697271023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kap_4.4.1!$A$15:$A$16</c:f>
              <c:strCache>
                <c:ptCount val="2"/>
                <c:pt idx="0">
                  <c:v>Prezenční</c:v>
                </c:pt>
                <c:pt idx="1">
                  <c:v>Kombinovaná</c:v>
                </c:pt>
              </c:strCache>
            </c:strRef>
          </c:cat>
          <c:val>
            <c:numRef>
              <c:f>kap_4.4.1!$F$15:$F$16</c:f>
              <c:numCache>
                <c:formatCode>0.0</c:formatCode>
                <c:ptCount val="2"/>
                <c:pt idx="0">
                  <c:v>3.1712905939628429</c:v>
                </c:pt>
                <c:pt idx="1">
                  <c:v>2.5121641158634223</c:v>
                </c:pt>
              </c:numCache>
            </c:numRef>
          </c:val>
        </c:ser>
        <c:ser>
          <c:idx val="5"/>
          <c:order val="5"/>
          <c:tx>
            <c:strRef>
              <c:f>kap_4.4.1!$G$14</c:f>
              <c:strCache>
                <c:ptCount val="1"/>
                <c:pt idx="0">
                  <c:v>Soukromé zdroje</c:v>
                </c:pt>
              </c:strCache>
            </c:strRef>
          </c:tx>
          <c:spPr>
            <a:solidFill>
              <a:srgbClr val="0070C0"/>
            </a:solidFill>
          </c:spPr>
          <c:invertIfNegative val="0"/>
          <c:dLbls>
            <c:delete val="1"/>
          </c:dLbls>
          <c:cat>
            <c:strRef>
              <c:f>kap_4.4.1!$A$15:$A$16</c:f>
              <c:strCache>
                <c:ptCount val="2"/>
                <c:pt idx="0">
                  <c:v>Prezenční</c:v>
                </c:pt>
                <c:pt idx="1">
                  <c:v>Kombinovaná</c:v>
                </c:pt>
              </c:strCache>
            </c:strRef>
          </c:cat>
          <c:val>
            <c:numRef>
              <c:f>kap_4.4.1!$G$15:$G$16</c:f>
              <c:numCache>
                <c:formatCode>0.0</c:formatCode>
                <c:ptCount val="2"/>
                <c:pt idx="0">
                  <c:v>2.0527720102093485</c:v>
                </c:pt>
                <c:pt idx="1">
                  <c:v>1.4526737976316211</c:v>
                </c:pt>
              </c:numCache>
            </c:numRef>
          </c:val>
        </c:ser>
        <c:ser>
          <c:idx val="6"/>
          <c:order val="6"/>
          <c:tx>
            <c:strRef>
              <c:f>kap_4.4.1!$H$14</c:f>
              <c:strCache>
                <c:ptCount val="1"/>
                <c:pt idx="0">
                  <c:v>Zdroje mimo ČR</c:v>
                </c:pt>
              </c:strCache>
            </c:strRef>
          </c:tx>
          <c:spPr>
            <a:solidFill>
              <a:schemeClr val="accent5"/>
            </a:solidFill>
          </c:spPr>
          <c:invertIfNegative val="0"/>
          <c:dLbls>
            <c:delete val="1"/>
          </c:dLbls>
          <c:cat>
            <c:strRef>
              <c:f>kap_4.4.1!$A$15:$A$16</c:f>
              <c:strCache>
                <c:ptCount val="2"/>
                <c:pt idx="0">
                  <c:v>Prezenční</c:v>
                </c:pt>
                <c:pt idx="1">
                  <c:v>Kombinovaná</c:v>
                </c:pt>
              </c:strCache>
            </c:strRef>
          </c:cat>
          <c:val>
            <c:numRef>
              <c:f>kap_4.4.1!$H$15:$H$16</c:f>
              <c:numCache>
                <c:formatCode>0.0</c:formatCode>
                <c:ptCount val="2"/>
                <c:pt idx="0">
                  <c:v>0.5440038027014209</c:v>
                </c:pt>
                <c:pt idx="1">
                  <c:v>7.09433945386828E-2</c:v>
                </c:pt>
              </c:numCache>
            </c:numRef>
          </c:val>
        </c:ser>
        <c:dLbls>
          <c:dLblPos val="ctr"/>
          <c:showLegendKey val="0"/>
          <c:showVal val="1"/>
          <c:showCatName val="0"/>
          <c:showSerName val="0"/>
          <c:showPercent val="0"/>
          <c:showBubbleSize val="0"/>
        </c:dLbls>
        <c:gapWidth val="30"/>
        <c:overlap val="100"/>
        <c:axId val="246242552"/>
        <c:axId val="246242944"/>
      </c:barChart>
      <c:catAx>
        <c:axId val="246242552"/>
        <c:scaling>
          <c:orientation val="maxMin"/>
        </c:scaling>
        <c:delete val="0"/>
        <c:axPos val="l"/>
        <c:numFmt formatCode="General" sourceLinked="0"/>
        <c:majorTickMark val="none"/>
        <c:minorTickMark val="none"/>
        <c:tickLblPos val="nextTo"/>
        <c:spPr>
          <a:ln>
            <a:solidFill>
              <a:schemeClr val="bg1">
                <a:lumMod val="65000"/>
              </a:schemeClr>
            </a:solidFill>
          </a:ln>
        </c:spPr>
        <c:crossAx val="246242944"/>
        <c:crosses val="autoZero"/>
        <c:auto val="1"/>
        <c:lblAlgn val="ctr"/>
        <c:lblOffset val="100"/>
        <c:noMultiLvlLbl val="0"/>
      </c:catAx>
      <c:valAx>
        <c:axId val="246242944"/>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crossAx val="246242552"/>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15991646259591108"/>
          <c:y val="0.74723002077558232"/>
          <c:w val="0.83995116718424301"/>
          <c:h val="0.25276997922441763"/>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kap_4.4.1!$C$27</c:f>
              <c:strCache>
                <c:ptCount val="1"/>
                <c:pt idx="0">
                  <c:v>Od rodičů/partnera</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kap_4.4.1!$B$28:$B$29</c:f>
              <c:strCache>
                <c:ptCount val="2"/>
                <c:pt idx="0">
                  <c:v>Veřejná</c:v>
                </c:pt>
                <c:pt idx="1">
                  <c:v>Soukromá</c:v>
                </c:pt>
              </c:strCache>
            </c:strRef>
          </c:cat>
          <c:val>
            <c:numRef>
              <c:f>kap_4.4.1!$C$28:$C$29</c:f>
              <c:numCache>
                <c:formatCode>0.0</c:formatCode>
                <c:ptCount val="2"/>
                <c:pt idx="0">
                  <c:v>44.280552856821465</c:v>
                </c:pt>
                <c:pt idx="1">
                  <c:v>37.70429023425784</c:v>
                </c:pt>
              </c:numCache>
            </c:numRef>
          </c:val>
        </c:ser>
        <c:ser>
          <c:idx val="1"/>
          <c:order val="1"/>
          <c:tx>
            <c:strRef>
              <c:f>kap_4.4.1!$D$27</c:f>
              <c:strCache>
                <c:ptCount val="1"/>
                <c:pt idx="0">
                  <c:v>Současné zaměstnání</c:v>
                </c:pt>
              </c:strCache>
            </c:strRef>
          </c:tx>
          <c:spPr>
            <a:solidFill>
              <a:schemeClr val="accent1"/>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kap_4.4.1!$B$28:$B$29</c:f>
              <c:strCache>
                <c:ptCount val="2"/>
                <c:pt idx="0">
                  <c:v>Veřejná</c:v>
                </c:pt>
                <c:pt idx="1">
                  <c:v>Soukromá</c:v>
                </c:pt>
              </c:strCache>
            </c:strRef>
          </c:cat>
          <c:val>
            <c:numRef>
              <c:f>kap_4.4.1!$D$28:$D$29</c:f>
              <c:numCache>
                <c:formatCode>0.0</c:formatCode>
                <c:ptCount val="2"/>
                <c:pt idx="0">
                  <c:v>31.685994939144059</c:v>
                </c:pt>
                <c:pt idx="1">
                  <c:v>39.022694088453463</c:v>
                </c:pt>
              </c:numCache>
            </c:numRef>
          </c:val>
        </c:ser>
        <c:ser>
          <c:idx val="2"/>
          <c:order val="2"/>
          <c:tx>
            <c:strRef>
              <c:f>kap_4.4.1!$E$27</c:f>
              <c:strCache>
                <c:ptCount val="1"/>
                <c:pt idx="0">
                  <c:v>Předchozí zaměstnání</c:v>
                </c:pt>
              </c:strCache>
            </c:strRef>
          </c:tx>
          <c:spPr>
            <a:solidFill>
              <a:schemeClr val="accent1">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kap_4.4.1!$B$28:$B$29</c:f>
              <c:strCache>
                <c:ptCount val="2"/>
                <c:pt idx="0">
                  <c:v>Veřejná</c:v>
                </c:pt>
                <c:pt idx="1">
                  <c:v>Soukromá</c:v>
                </c:pt>
              </c:strCache>
            </c:strRef>
          </c:cat>
          <c:val>
            <c:numRef>
              <c:f>kap_4.4.1!$E$28:$E$29</c:f>
              <c:numCache>
                <c:formatCode>0.0</c:formatCode>
                <c:ptCount val="2"/>
                <c:pt idx="0">
                  <c:v>12.865581635406034</c:v>
                </c:pt>
                <c:pt idx="1">
                  <c:v>13.430599776041777</c:v>
                </c:pt>
              </c:numCache>
            </c:numRef>
          </c:val>
        </c:ser>
        <c:ser>
          <c:idx val="3"/>
          <c:order val="3"/>
          <c:tx>
            <c:strRef>
              <c:f>kap_4.4.1!$F$27</c:f>
              <c:strCache>
                <c:ptCount val="1"/>
                <c:pt idx="0">
                  <c:v>Stipendium</c:v>
                </c:pt>
              </c:strCache>
            </c:strRef>
          </c:tx>
          <c:spPr>
            <a:solidFill>
              <a:schemeClr val="accent4">
                <a:lumMod val="40000"/>
                <a:lumOff val="60000"/>
              </a:schemeClr>
            </a:solidFill>
          </c:spPr>
          <c:invertIfNegative val="0"/>
          <c:dLbls>
            <c:dLbl>
              <c:idx val="2"/>
              <c:layout>
                <c:manualLayout>
                  <c:x val="1.3688610623267233E-3"/>
                  <c:y val="3.183491652026302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3688610623267233E-3"/>
                  <c:y val="2.7590283265767349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kap_4.4.1!$B$28:$B$29</c:f>
              <c:strCache>
                <c:ptCount val="2"/>
                <c:pt idx="0">
                  <c:v>Veřejná</c:v>
                </c:pt>
                <c:pt idx="1">
                  <c:v>Soukromá</c:v>
                </c:pt>
              </c:strCache>
            </c:strRef>
          </c:cat>
          <c:val>
            <c:numRef>
              <c:f>kap_4.4.1!$F$28:$F$29</c:f>
              <c:numCache>
                <c:formatCode>0.0</c:formatCode>
                <c:ptCount val="2"/>
                <c:pt idx="0">
                  <c:v>5.560194753863879</c:v>
                </c:pt>
                <c:pt idx="1">
                  <c:v>2.3564180056370287</c:v>
                </c:pt>
              </c:numCache>
            </c:numRef>
          </c:val>
        </c:ser>
        <c:ser>
          <c:idx val="4"/>
          <c:order val="4"/>
          <c:tx>
            <c:strRef>
              <c:f>kap_4.4.1!$G$27</c:f>
              <c:strCache>
                <c:ptCount val="1"/>
                <c:pt idx="0">
                  <c:v>Ostatní veřejné zdroje</c:v>
                </c:pt>
              </c:strCache>
            </c:strRef>
          </c:tx>
          <c:spPr>
            <a:solidFill>
              <a:schemeClr val="accent4"/>
            </a:solidFill>
          </c:spPr>
          <c:invertIfNegative val="0"/>
          <c:dLbls>
            <c:dLbl>
              <c:idx val="1"/>
              <c:layout>
                <c:manualLayout>
                  <c:x val="5.2386918505203314E-3"/>
                  <c:y val="3.084658860447443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kap_4.4.1!$B$28:$B$29</c:f>
              <c:strCache>
                <c:ptCount val="2"/>
                <c:pt idx="0">
                  <c:v>Veřejná</c:v>
                </c:pt>
                <c:pt idx="1">
                  <c:v>Soukromá</c:v>
                </c:pt>
              </c:strCache>
            </c:strRef>
          </c:cat>
          <c:val>
            <c:numRef>
              <c:f>kap_4.4.1!$G$28:$G$29</c:f>
              <c:numCache>
                <c:formatCode>0.0</c:formatCode>
                <c:ptCount val="2"/>
                <c:pt idx="0">
                  <c:v>3.120689834015733</c:v>
                </c:pt>
                <c:pt idx="1">
                  <c:v>3.7132715027185652</c:v>
                </c:pt>
              </c:numCache>
            </c:numRef>
          </c:val>
        </c:ser>
        <c:ser>
          <c:idx val="5"/>
          <c:order val="5"/>
          <c:tx>
            <c:strRef>
              <c:f>kap_4.4.1!$H$27</c:f>
              <c:strCache>
                <c:ptCount val="1"/>
                <c:pt idx="0">
                  <c:v>Soukromé zdroje</c:v>
                </c:pt>
              </c:strCache>
            </c:strRef>
          </c:tx>
          <c:spPr>
            <a:solidFill>
              <a:srgbClr val="0070C0"/>
            </a:solidFill>
          </c:spPr>
          <c:invertIfNegative val="0"/>
          <c:dLbls>
            <c:delete val="1"/>
          </c:dLbls>
          <c:cat>
            <c:strRef>
              <c:f>kap_4.4.1!$B$28:$B$29</c:f>
              <c:strCache>
                <c:ptCount val="2"/>
                <c:pt idx="0">
                  <c:v>Veřejná</c:v>
                </c:pt>
                <c:pt idx="1">
                  <c:v>Soukromá</c:v>
                </c:pt>
              </c:strCache>
            </c:strRef>
          </c:cat>
          <c:val>
            <c:numRef>
              <c:f>kap_4.4.1!$H$28:$H$29</c:f>
              <c:numCache>
                <c:formatCode>0.0</c:formatCode>
                <c:ptCount val="2"/>
                <c:pt idx="0">
                  <c:v>2.0489931107651973</c:v>
                </c:pt>
                <c:pt idx="1">
                  <c:v>2.0932475160511208</c:v>
                </c:pt>
              </c:numCache>
            </c:numRef>
          </c:val>
        </c:ser>
        <c:ser>
          <c:idx val="6"/>
          <c:order val="6"/>
          <c:tx>
            <c:strRef>
              <c:f>kap_4.4.1!$I$27</c:f>
              <c:strCache>
                <c:ptCount val="1"/>
                <c:pt idx="0">
                  <c:v>Zdroje mimo ČR</c:v>
                </c:pt>
              </c:strCache>
            </c:strRef>
          </c:tx>
          <c:spPr>
            <a:solidFill>
              <a:schemeClr val="accent5"/>
            </a:solidFill>
          </c:spPr>
          <c:invertIfNegative val="0"/>
          <c:dLbls>
            <c:delete val="1"/>
          </c:dLbls>
          <c:cat>
            <c:strRef>
              <c:f>kap_4.4.1!$B$28:$B$29</c:f>
              <c:strCache>
                <c:ptCount val="2"/>
                <c:pt idx="0">
                  <c:v>Veřejná</c:v>
                </c:pt>
                <c:pt idx="1">
                  <c:v>Soukromá</c:v>
                </c:pt>
              </c:strCache>
            </c:strRef>
          </c:cat>
          <c:val>
            <c:numRef>
              <c:f>kap_4.4.1!$I$28:$I$29</c:f>
              <c:numCache>
                <c:formatCode>0.0</c:formatCode>
                <c:ptCount val="2"/>
                <c:pt idx="0">
                  <c:v>0.43799286998364284</c:v>
                </c:pt>
                <c:pt idx="1">
                  <c:v>1.6794788768402049</c:v>
                </c:pt>
              </c:numCache>
            </c:numRef>
          </c:val>
        </c:ser>
        <c:dLbls>
          <c:dLblPos val="ctr"/>
          <c:showLegendKey val="0"/>
          <c:showVal val="1"/>
          <c:showCatName val="0"/>
          <c:showSerName val="0"/>
          <c:showPercent val="0"/>
          <c:showBubbleSize val="0"/>
        </c:dLbls>
        <c:gapWidth val="30"/>
        <c:overlap val="100"/>
        <c:axId val="246243728"/>
        <c:axId val="246244120"/>
      </c:barChart>
      <c:catAx>
        <c:axId val="246243728"/>
        <c:scaling>
          <c:orientation val="maxMin"/>
        </c:scaling>
        <c:delete val="0"/>
        <c:axPos val="l"/>
        <c:numFmt formatCode="General" sourceLinked="0"/>
        <c:majorTickMark val="none"/>
        <c:minorTickMark val="none"/>
        <c:tickLblPos val="nextTo"/>
        <c:spPr>
          <a:ln>
            <a:solidFill>
              <a:schemeClr val="bg1">
                <a:lumMod val="65000"/>
              </a:schemeClr>
            </a:solidFill>
          </a:ln>
        </c:spPr>
        <c:crossAx val="246244120"/>
        <c:crosses val="autoZero"/>
        <c:auto val="1"/>
        <c:lblAlgn val="ctr"/>
        <c:lblOffset val="100"/>
        <c:noMultiLvlLbl val="0"/>
      </c:catAx>
      <c:valAx>
        <c:axId val="246244120"/>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6243728"/>
        <c:crosses val="max"/>
        <c:crossBetween val="between"/>
        <c:majorUnit val="2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99285046759511"/>
          <c:y val="2.8591851322373147E-2"/>
          <c:w val="0.52422606638478075"/>
          <c:h val="0.85717582300068185"/>
        </c:manualLayout>
      </c:layout>
      <c:barChart>
        <c:barDir val="bar"/>
        <c:grouping val="clustered"/>
        <c:varyColors val="0"/>
        <c:ser>
          <c:idx val="0"/>
          <c:order val="0"/>
          <c:tx>
            <c:strRef>
              <c:f>kap_4.4.1!$B$94</c:f>
              <c:strCache>
                <c:ptCount val="1"/>
                <c:pt idx="0">
                  <c:v>Prezenční</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kap_4.4.1!$A$95:$A$103</c:f>
              <c:strCache>
                <c:ptCount val="9"/>
                <c:pt idx="0">
                  <c:v>Právnické</c:v>
                </c:pt>
                <c:pt idx="1">
                  <c:v>Umělecké</c:v>
                </c:pt>
                <c:pt idx="2">
                  <c:v>Ekonomické</c:v>
                </c:pt>
                <c:pt idx="3">
                  <c:v>Pedagogické</c:v>
                </c:pt>
                <c:pt idx="4">
                  <c:v>Zemědělsko-lesnické a veterinární</c:v>
                </c:pt>
                <c:pt idx="5">
                  <c:v>Ostatní humanitní a společensko-vědní</c:v>
                </c:pt>
                <c:pt idx="6">
                  <c:v>Přírodovědné</c:v>
                </c:pt>
                <c:pt idx="7">
                  <c:v>Technické</c:v>
                </c:pt>
                <c:pt idx="8">
                  <c:v>Zdravotnické, lékařské a farmaceutické</c:v>
                </c:pt>
              </c:strCache>
            </c:strRef>
          </c:cat>
          <c:val>
            <c:numRef>
              <c:f>kap_4.4.1!$B$95:$B$103</c:f>
              <c:numCache>
                <c:formatCode>#,##0</c:formatCode>
                <c:ptCount val="9"/>
                <c:pt idx="0">
                  <c:v>10639.897860685825</c:v>
                </c:pt>
                <c:pt idx="1">
                  <c:v>10212.514993443165</c:v>
                </c:pt>
                <c:pt idx="2">
                  <c:v>9901.9268084598316</c:v>
                </c:pt>
                <c:pt idx="3">
                  <c:v>9298.5005325058555</c:v>
                </c:pt>
                <c:pt idx="4">
                  <c:v>8856.7074154767361</c:v>
                </c:pt>
                <c:pt idx="5">
                  <c:v>8750.7846700314476</c:v>
                </c:pt>
                <c:pt idx="6">
                  <c:v>8671.3430297467839</c:v>
                </c:pt>
                <c:pt idx="7">
                  <c:v>8650.5745153035314</c:v>
                </c:pt>
                <c:pt idx="8">
                  <c:v>7480.7638965529659</c:v>
                </c:pt>
              </c:numCache>
            </c:numRef>
          </c:val>
        </c:ser>
        <c:dLbls>
          <c:showLegendKey val="0"/>
          <c:showVal val="1"/>
          <c:showCatName val="0"/>
          <c:showSerName val="0"/>
          <c:showPercent val="0"/>
          <c:showBubbleSize val="0"/>
        </c:dLbls>
        <c:gapWidth val="30"/>
        <c:axId val="246244904"/>
        <c:axId val="246245296"/>
      </c:barChart>
      <c:catAx>
        <c:axId val="246244904"/>
        <c:scaling>
          <c:orientation val="maxMin"/>
        </c:scaling>
        <c:delete val="0"/>
        <c:axPos val="l"/>
        <c:numFmt formatCode="General" sourceLinked="0"/>
        <c:majorTickMark val="none"/>
        <c:minorTickMark val="none"/>
        <c:tickLblPos val="nextTo"/>
        <c:crossAx val="246245296"/>
        <c:crosses val="autoZero"/>
        <c:auto val="1"/>
        <c:lblAlgn val="ctr"/>
        <c:lblOffset val="100"/>
        <c:noMultiLvlLbl val="0"/>
      </c:catAx>
      <c:valAx>
        <c:axId val="246245296"/>
        <c:scaling>
          <c:orientation val="minMax"/>
          <c:max val="12000"/>
          <c:min val="0"/>
        </c:scaling>
        <c:delete val="0"/>
        <c:axPos val="b"/>
        <c:majorGridlines/>
        <c:numFmt formatCode="#,##0" sourceLinked="1"/>
        <c:majorTickMark val="none"/>
        <c:minorTickMark val="none"/>
        <c:tickLblPos val="nextTo"/>
        <c:crossAx val="246244904"/>
        <c:crosses val="max"/>
        <c:crossBetween val="between"/>
        <c:majorUnit val="2000"/>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861855627152533E-2"/>
          <c:y val="2.9325610646436115E-2"/>
          <c:w val="0.50319729431772531"/>
          <c:h val="0.93450926087577557"/>
        </c:manualLayout>
      </c:layout>
      <c:pieChart>
        <c:varyColors val="1"/>
        <c:ser>
          <c:idx val="1"/>
          <c:order val="0"/>
          <c:spPr>
            <a:solidFill>
              <a:srgbClr val="92D050"/>
            </a:solidFill>
          </c:spPr>
          <c:dPt>
            <c:idx val="0"/>
            <c:bubble3D val="0"/>
            <c:spPr>
              <a:solidFill>
                <a:srgbClr val="E43C7C"/>
              </a:solidFill>
            </c:spPr>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'str2.12'!$E$21:$F$21</c:f>
              <c:strCache>
                <c:ptCount val="2"/>
                <c:pt idx="0">
                  <c:v>Ano</c:v>
                </c:pt>
                <c:pt idx="1">
                  <c:v>Ne</c:v>
                </c:pt>
              </c:strCache>
            </c:strRef>
          </c:cat>
          <c:val>
            <c:numRef>
              <c:f>'str2.12'!$E$22:$F$22</c:f>
              <c:numCache>
                <c:formatCode>###0.0</c:formatCode>
                <c:ptCount val="2"/>
                <c:pt idx="0">
                  <c:v>24.8</c:v>
                </c:pt>
                <c:pt idx="1">
                  <c:v>75.2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4980210532163094"/>
          <c:y val="0.53498321615058642"/>
          <c:w val="0.21250176262466564"/>
          <c:h val="0.33273981462377195"/>
        </c:manualLayout>
      </c:layout>
      <c:overlay val="0"/>
      <c:txPr>
        <a:bodyPr rot="0" vert="horz"/>
        <a:lstStyle/>
        <a:p>
          <a:pPr rtl="0">
            <a:defRPr/>
          </a:pPr>
          <a:endParaRPr lang="cs-CZ"/>
        </a:p>
      </c:txPr>
    </c:legend>
    <c:plotVisOnly val="1"/>
    <c:dispBlanksAs val="zero"/>
    <c:showDLblsOverMax val="0"/>
  </c:chart>
  <c:spPr>
    <a:ln>
      <a:noFill/>
    </a:ln>
  </c:spPr>
  <c:txPr>
    <a:bodyPr/>
    <a:lstStyle/>
    <a:p>
      <a:pPr>
        <a:defRPr sz="1400">
          <a:latin typeface="+mn-lt"/>
        </a:defRPr>
      </a:pPr>
      <a:endParaRPr lang="cs-CZ"/>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7299576295802"/>
          <c:y val="6.6385033192516651E-2"/>
          <c:w val="0.54178358367928536"/>
          <c:h val="0.75637478134616432"/>
        </c:manualLayout>
      </c:layout>
      <c:barChart>
        <c:barDir val="bar"/>
        <c:grouping val="stacked"/>
        <c:varyColors val="0"/>
        <c:ser>
          <c:idx val="0"/>
          <c:order val="0"/>
          <c:tx>
            <c:strRef>
              <c:f>kap_4.4.1!$G$68</c:f>
              <c:strCache>
                <c:ptCount val="1"/>
                <c:pt idx="0">
                  <c:v>Nic</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kap_4.4.1!$H$68:$I$68</c:f>
              <c:numCache>
                <c:formatCode>0.0</c:formatCode>
                <c:ptCount val="2"/>
                <c:pt idx="0">
                  <c:v>11.7</c:v>
                </c:pt>
                <c:pt idx="1">
                  <c:v>37.799999999999997</c:v>
                </c:pt>
              </c:numCache>
            </c:numRef>
          </c:val>
        </c:ser>
        <c:ser>
          <c:idx val="1"/>
          <c:order val="1"/>
          <c:tx>
            <c:strRef>
              <c:f>kap_4.4.1!$G$69</c:f>
              <c:strCache>
                <c:ptCount val="1"/>
                <c:pt idx="0">
                  <c:v>Méně než 2 000</c:v>
                </c:pt>
              </c:strCache>
            </c:strRef>
          </c:tx>
          <c:spPr>
            <a:solidFill>
              <a:srgbClr val="FF0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kap_4.4.1!$H$69:$I$69</c:f>
              <c:numCache>
                <c:formatCode>0.0</c:formatCode>
                <c:ptCount val="2"/>
                <c:pt idx="0">
                  <c:v>15</c:v>
                </c:pt>
                <c:pt idx="1">
                  <c:v>13.4</c:v>
                </c:pt>
              </c:numCache>
            </c:numRef>
          </c:val>
        </c:ser>
        <c:ser>
          <c:idx val="2"/>
          <c:order val="2"/>
          <c:tx>
            <c:strRef>
              <c:f>kap_4.4.1!$G$70</c:f>
              <c:strCache>
                <c:ptCount val="1"/>
                <c:pt idx="0">
                  <c:v>2 000 - 3 999</c:v>
                </c:pt>
              </c:strCache>
            </c:strRef>
          </c:tx>
          <c:spPr>
            <a:solidFill>
              <a:schemeClr val="accent3"/>
            </a:solidFill>
          </c:spPr>
          <c:invertIfNegative val="0"/>
          <c:dLbls>
            <c:dLbl>
              <c:idx val="3"/>
              <c:layout>
                <c:manualLayout>
                  <c:x val="-2.6008360184207768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kap_4.4.1!$H$70:$I$70</c:f>
              <c:numCache>
                <c:formatCode>0.0</c:formatCode>
                <c:ptCount val="2"/>
                <c:pt idx="0">
                  <c:v>23.3</c:v>
                </c:pt>
                <c:pt idx="1">
                  <c:v>16.2</c:v>
                </c:pt>
              </c:numCache>
            </c:numRef>
          </c:val>
        </c:ser>
        <c:ser>
          <c:idx val="3"/>
          <c:order val="3"/>
          <c:tx>
            <c:strRef>
              <c:f>kap_4.4.1!$G$71</c:f>
              <c:strCache>
                <c:ptCount val="1"/>
                <c:pt idx="0">
                  <c:v>4 000 - 5 999</c:v>
                </c:pt>
              </c:strCache>
            </c:strRef>
          </c:tx>
          <c:spPr>
            <a:solidFill>
              <a:schemeClr val="accent5"/>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kap_4.4.1!$H$71:$I$71</c:f>
              <c:numCache>
                <c:formatCode>0.0</c:formatCode>
                <c:ptCount val="2"/>
                <c:pt idx="0">
                  <c:v>22.8</c:v>
                </c:pt>
                <c:pt idx="1">
                  <c:v>10.9</c:v>
                </c:pt>
              </c:numCache>
            </c:numRef>
          </c:val>
        </c:ser>
        <c:ser>
          <c:idx val="4"/>
          <c:order val="4"/>
          <c:tx>
            <c:strRef>
              <c:f>kap_4.4.1!$G$72</c:f>
              <c:strCache>
                <c:ptCount val="1"/>
                <c:pt idx="0">
                  <c:v>6 000 - 7 999</c:v>
                </c:pt>
              </c:strCache>
            </c:strRef>
          </c:tx>
          <c:spPr>
            <a:solidFill>
              <a:schemeClr val="accent4"/>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kap_4.4.1!$H$72:$I$72</c:f>
              <c:numCache>
                <c:formatCode>0.0</c:formatCode>
                <c:ptCount val="2"/>
                <c:pt idx="0">
                  <c:v>16.2</c:v>
                </c:pt>
                <c:pt idx="1">
                  <c:v>6.7</c:v>
                </c:pt>
              </c:numCache>
            </c:numRef>
          </c:val>
        </c:ser>
        <c:ser>
          <c:idx val="5"/>
          <c:order val="5"/>
          <c:tx>
            <c:strRef>
              <c:f>kap_4.4.1!$G$73</c:f>
              <c:strCache>
                <c:ptCount val="1"/>
                <c:pt idx="0">
                  <c:v>8 000 - 9 999</c:v>
                </c:pt>
              </c:strCache>
            </c:strRef>
          </c:tx>
          <c:spPr>
            <a:solidFill>
              <a:schemeClr val="accent1"/>
            </a:solidFill>
          </c:spPr>
          <c:invertIfNegative val="0"/>
          <c:dLbls>
            <c:dLbl>
              <c:idx val="0"/>
              <c:layout>
                <c:manualLayout>
                  <c:x val="-1.6180669018428294E-3"/>
                  <c:y val="-6.922592825676532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545071954288464E-3"/>
                  <c:y val="-4.617523029885581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kap_4.4.1!$H$67:$I$67</c:f>
              <c:strCache>
                <c:ptCount val="2"/>
                <c:pt idx="0">
                  <c:v>Od rodičů/partnera</c:v>
                </c:pt>
                <c:pt idx="1">
                  <c:v>Vlastní výdělek</c:v>
                </c:pt>
              </c:strCache>
            </c:strRef>
          </c:cat>
          <c:val>
            <c:numRef>
              <c:f>kap_4.4.1!$H$73:$I$73</c:f>
              <c:numCache>
                <c:formatCode>0.0</c:formatCode>
                <c:ptCount val="2"/>
                <c:pt idx="0">
                  <c:v>6</c:v>
                </c:pt>
                <c:pt idx="1">
                  <c:v>4.0999999999999996</c:v>
                </c:pt>
              </c:numCache>
            </c:numRef>
          </c:val>
        </c:ser>
        <c:ser>
          <c:idx val="6"/>
          <c:order val="6"/>
          <c:tx>
            <c:strRef>
              <c:f>kap_4.4.1!$G$74</c:f>
              <c:strCache>
                <c:ptCount val="1"/>
                <c:pt idx="0">
                  <c:v>Více než 10 000</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kap_4.4.1!$H$67:$I$67</c:f>
              <c:strCache>
                <c:ptCount val="2"/>
                <c:pt idx="0">
                  <c:v>Od rodičů/partnera</c:v>
                </c:pt>
                <c:pt idx="1">
                  <c:v>Vlastní výdělek</c:v>
                </c:pt>
              </c:strCache>
            </c:strRef>
          </c:cat>
          <c:val>
            <c:numRef>
              <c:f>kap_4.4.1!$H$74:$I$74</c:f>
              <c:numCache>
                <c:formatCode>0.0</c:formatCode>
                <c:ptCount val="2"/>
                <c:pt idx="0">
                  <c:v>5</c:v>
                </c:pt>
                <c:pt idx="1">
                  <c:v>10.9</c:v>
                </c:pt>
              </c:numCache>
            </c:numRef>
          </c:val>
        </c:ser>
        <c:dLbls>
          <c:showLegendKey val="0"/>
          <c:showVal val="1"/>
          <c:showCatName val="0"/>
          <c:showSerName val="0"/>
          <c:showPercent val="0"/>
          <c:showBubbleSize val="0"/>
        </c:dLbls>
        <c:gapWidth val="30"/>
        <c:overlap val="100"/>
        <c:axId val="246246080"/>
        <c:axId val="246246472"/>
      </c:barChart>
      <c:catAx>
        <c:axId val="246246080"/>
        <c:scaling>
          <c:orientation val="minMax"/>
        </c:scaling>
        <c:delete val="0"/>
        <c:axPos val="l"/>
        <c:numFmt formatCode="General" sourceLinked="0"/>
        <c:majorTickMark val="none"/>
        <c:minorTickMark val="none"/>
        <c:tickLblPos val="nextTo"/>
        <c:spPr>
          <a:ln>
            <a:solidFill>
              <a:schemeClr val="bg1">
                <a:lumMod val="65000"/>
              </a:schemeClr>
            </a:solidFill>
          </a:ln>
        </c:spPr>
        <c:crossAx val="246246472"/>
        <c:crosses val="autoZero"/>
        <c:auto val="1"/>
        <c:lblAlgn val="ctr"/>
        <c:lblOffset val="100"/>
        <c:noMultiLvlLbl val="0"/>
      </c:catAx>
      <c:valAx>
        <c:axId val="246246472"/>
        <c:scaling>
          <c:orientation val="minMax"/>
          <c:max val="100"/>
          <c:min val="0"/>
        </c:scaling>
        <c:delete val="0"/>
        <c:axPos val="b"/>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6246080"/>
        <c:crosses val="autoZero"/>
        <c:crossBetween val="between"/>
        <c:majorUnit val="20"/>
      </c:valAx>
      <c:spPr>
        <a:solidFill>
          <a:schemeClr val="bg1">
            <a:lumMod val="95000"/>
          </a:schemeClr>
        </a:solidFill>
        <a:ln>
          <a:solidFill>
            <a:schemeClr val="bg1">
              <a:lumMod val="65000"/>
            </a:schemeClr>
          </a:solidFill>
        </a:ln>
      </c:spPr>
    </c:plotArea>
    <c:legend>
      <c:legendPos val="r"/>
      <c:layout>
        <c:manualLayout>
          <c:xMode val="edge"/>
          <c:yMode val="edge"/>
          <c:x val="0.8084833081747288"/>
          <c:y val="0"/>
          <c:w val="0.18180829041421492"/>
          <c:h val="0.93463724523421343"/>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9530388042812"/>
          <c:y val="8.7268594119185097E-2"/>
          <c:w val="0.59089501751267404"/>
          <c:h val="0.82318287301971926"/>
        </c:manualLayout>
      </c:layout>
      <c:barChart>
        <c:barDir val="col"/>
        <c:grouping val="stacked"/>
        <c:varyColors val="0"/>
        <c:ser>
          <c:idx val="0"/>
          <c:order val="0"/>
          <c:tx>
            <c:strRef>
              <c:f>kap_4.4.2!$B$23</c:f>
              <c:strCache>
                <c:ptCount val="1"/>
                <c:pt idx="0">
                  <c:v>Průměrné náklady na živobytí</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kap_4.4.2!$A$24:$A$25</c:f>
              <c:strCache>
                <c:ptCount val="2"/>
                <c:pt idx="0">
                  <c:v>Veřejná</c:v>
                </c:pt>
                <c:pt idx="1">
                  <c:v>Soukromá</c:v>
                </c:pt>
              </c:strCache>
            </c:strRef>
          </c:cat>
          <c:val>
            <c:numRef>
              <c:f>kap_4.4.2!$B$24:$B$25</c:f>
              <c:numCache>
                <c:formatCode>0</c:formatCode>
                <c:ptCount val="2"/>
                <c:pt idx="0">
                  <c:v>8197.349810417727</c:v>
                </c:pt>
                <c:pt idx="1">
                  <c:v>10615.142566007577</c:v>
                </c:pt>
              </c:numCache>
            </c:numRef>
          </c:val>
        </c:ser>
        <c:ser>
          <c:idx val="1"/>
          <c:order val="1"/>
          <c:tx>
            <c:strRef>
              <c:f>kap_4.4.2!$C$23</c:f>
              <c:strCache>
                <c:ptCount val="1"/>
                <c:pt idx="0">
                  <c:v>Průměrné náklady na studium</c:v>
                </c:pt>
              </c:strCache>
            </c:strRef>
          </c:tx>
          <c:spPr>
            <a:solidFill>
              <a:schemeClr val="accent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kap_4.4.2!$A$24:$A$25</c:f>
              <c:strCache>
                <c:ptCount val="2"/>
                <c:pt idx="0">
                  <c:v>Veřejná</c:v>
                </c:pt>
                <c:pt idx="1">
                  <c:v>Soukromá</c:v>
                </c:pt>
              </c:strCache>
            </c:strRef>
          </c:cat>
          <c:val>
            <c:numRef>
              <c:f>kap_4.4.2!$C$24:$C$25</c:f>
              <c:numCache>
                <c:formatCode>0</c:formatCode>
                <c:ptCount val="2"/>
                <c:pt idx="0">
                  <c:v>425.30820886841639</c:v>
                </c:pt>
                <c:pt idx="1">
                  <c:v>7465.7094533171612</c:v>
                </c:pt>
              </c:numCache>
            </c:numRef>
          </c:val>
        </c:ser>
        <c:dLbls>
          <c:showLegendKey val="0"/>
          <c:showVal val="1"/>
          <c:showCatName val="0"/>
          <c:showSerName val="0"/>
          <c:showPercent val="0"/>
          <c:showBubbleSize val="0"/>
        </c:dLbls>
        <c:gapWidth val="30"/>
        <c:overlap val="100"/>
        <c:axId val="246247256"/>
        <c:axId val="246247648"/>
      </c:barChart>
      <c:catAx>
        <c:axId val="246247256"/>
        <c:scaling>
          <c:orientation val="minMax"/>
        </c:scaling>
        <c:delete val="0"/>
        <c:axPos val="b"/>
        <c:numFmt formatCode="General" sourceLinked="0"/>
        <c:majorTickMark val="none"/>
        <c:minorTickMark val="none"/>
        <c:tickLblPos val="nextTo"/>
        <c:crossAx val="246247648"/>
        <c:crosses val="autoZero"/>
        <c:auto val="1"/>
        <c:lblAlgn val="ctr"/>
        <c:lblOffset val="100"/>
        <c:noMultiLvlLbl val="0"/>
      </c:catAx>
      <c:valAx>
        <c:axId val="246247648"/>
        <c:scaling>
          <c:orientation val="minMax"/>
          <c:max val="20000"/>
          <c:min val="0"/>
        </c:scaling>
        <c:delete val="0"/>
        <c:axPos val="l"/>
        <c:majorGridlines>
          <c:spPr>
            <a:ln>
              <a:solidFill>
                <a:schemeClr val="bg1">
                  <a:lumMod val="65000"/>
                </a:schemeClr>
              </a:solidFill>
            </a:ln>
          </c:spPr>
        </c:majorGridlines>
        <c:numFmt formatCode="#,##0" sourceLinked="0"/>
        <c:majorTickMark val="none"/>
        <c:minorTickMark val="none"/>
        <c:tickLblPos val="nextTo"/>
        <c:spPr>
          <a:ln>
            <a:solidFill>
              <a:schemeClr val="bg1">
                <a:lumMod val="65000"/>
              </a:schemeClr>
            </a:solidFill>
          </a:ln>
        </c:spPr>
        <c:crossAx val="246247256"/>
        <c:crosses val="autoZero"/>
        <c:crossBetween val="between"/>
        <c:majorUnit val="2000"/>
      </c:valAx>
      <c:spPr>
        <a:solidFill>
          <a:schemeClr val="bg1">
            <a:lumMod val="95000"/>
          </a:schemeClr>
        </a:solidFill>
        <a:ln>
          <a:solidFill>
            <a:schemeClr val="bg1">
              <a:lumMod val="65000"/>
            </a:schemeClr>
          </a:solidFill>
        </a:ln>
      </c:spPr>
    </c:plotArea>
    <c:legend>
      <c:legendPos val="r"/>
      <c:layout>
        <c:manualLayout>
          <c:xMode val="edge"/>
          <c:yMode val="edge"/>
          <c:x val="0.77449482737212205"/>
          <c:y val="0.26719575801101464"/>
          <c:w val="0.21513050837488648"/>
          <c:h val="0.3585271279381656"/>
        </c:manualLayout>
      </c:layout>
      <c:overlay val="0"/>
      <c:spPr>
        <a:ln>
          <a:noFill/>
        </a:ln>
      </c:sp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kap_4.4.2!$B$29</c:f>
              <c:strCache>
                <c:ptCount val="1"/>
                <c:pt idx="0">
                  <c:v>Hradím si sám/sama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kap_4.4.2!$A$30:$A$38</c:f>
              <c:strCache>
                <c:ptCount val="9"/>
                <c:pt idx="0">
                  <c:v>Umělecké</c:v>
                </c:pt>
                <c:pt idx="1">
                  <c:v>Právnické</c:v>
                </c:pt>
                <c:pt idx="2">
                  <c:v>Ekonomické</c:v>
                </c:pt>
                <c:pt idx="3">
                  <c:v>Pedagogické</c:v>
                </c:pt>
                <c:pt idx="4">
                  <c:v>Ostatní humanitní a společensko-vědní</c:v>
                </c:pt>
                <c:pt idx="5">
                  <c:v>Přírodovědné</c:v>
                </c:pt>
                <c:pt idx="6">
                  <c:v>Technické</c:v>
                </c:pt>
                <c:pt idx="7">
                  <c:v>Zemědělsko-lesnické a veterinární</c:v>
                </c:pt>
                <c:pt idx="8">
                  <c:v>Zdravotnické, lékařské a farmaceutické</c:v>
                </c:pt>
              </c:strCache>
            </c:strRef>
          </c:cat>
          <c:val>
            <c:numRef>
              <c:f>kap_4.4.2!$B$30:$B$38</c:f>
              <c:numCache>
                <c:formatCode>#,##0</c:formatCode>
                <c:ptCount val="9"/>
                <c:pt idx="0">
                  <c:v>5796.066631157486</c:v>
                </c:pt>
                <c:pt idx="1">
                  <c:v>5621.7635091687507</c:v>
                </c:pt>
                <c:pt idx="2">
                  <c:v>4967.4348496375924</c:v>
                </c:pt>
                <c:pt idx="3">
                  <c:v>4690.4809790103736</c:v>
                </c:pt>
                <c:pt idx="4">
                  <c:v>4684.0937712834702</c:v>
                </c:pt>
                <c:pt idx="5">
                  <c:v>4671.7774131813931</c:v>
                </c:pt>
                <c:pt idx="6">
                  <c:v>4518.9884763853652</c:v>
                </c:pt>
                <c:pt idx="7">
                  <c:v>4413.0127577502062</c:v>
                </c:pt>
                <c:pt idx="8">
                  <c:v>4062.0786787592169</c:v>
                </c:pt>
              </c:numCache>
            </c:numRef>
          </c:val>
        </c:ser>
        <c:ser>
          <c:idx val="1"/>
          <c:order val="1"/>
          <c:tx>
            <c:strRef>
              <c:f>kap_4.4.2!$C$29</c:f>
              <c:strCache>
                <c:ptCount val="1"/>
                <c:pt idx="0">
                  <c:v>Hradí mi někdo jiný</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kap_4.4.2!$A$30:$A$38</c:f>
              <c:strCache>
                <c:ptCount val="9"/>
                <c:pt idx="0">
                  <c:v>Umělecké</c:v>
                </c:pt>
                <c:pt idx="1">
                  <c:v>Právnické</c:v>
                </c:pt>
                <c:pt idx="2">
                  <c:v>Ekonomické</c:v>
                </c:pt>
                <c:pt idx="3">
                  <c:v>Pedagogické</c:v>
                </c:pt>
                <c:pt idx="4">
                  <c:v>Ostatní humanitní a společensko-vědní</c:v>
                </c:pt>
                <c:pt idx="5">
                  <c:v>Přírodovědné</c:v>
                </c:pt>
                <c:pt idx="6">
                  <c:v>Technické</c:v>
                </c:pt>
                <c:pt idx="7">
                  <c:v>Zemědělsko-lesnické a veterinární</c:v>
                </c:pt>
                <c:pt idx="8">
                  <c:v>Zdravotnické, lékařské a farmaceutické</c:v>
                </c:pt>
              </c:strCache>
            </c:strRef>
          </c:cat>
          <c:val>
            <c:numRef>
              <c:f>kap_4.4.2!$C$30:$C$38</c:f>
              <c:numCache>
                <c:formatCode>#,##0</c:formatCode>
                <c:ptCount val="9"/>
                <c:pt idx="0">
                  <c:v>3914.7099243244861</c:v>
                </c:pt>
                <c:pt idx="1">
                  <c:v>3641.3853886727948</c:v>
                </c:pt>
                <c:pt idx="2">
                  <c:v>3928.9161724775568</c:v>
                </c:pt>
                <c:pt idx="3">
                  <c:v>3854.6137107961335</c:v>
                </c:pt>
                <c:pt idx="4">
                  <c:v>3835.6610138673918</c:v>
                </c:pt>
                <c:pt idx="5">
                  <c:v>3339.0972634734676</c:v>
                </c:pt>
                <c:pt idx="6">
                  <c:v>3088.3570933549604</c:v>
                </c:pt>
                <c:pt idx="7">
                  <c:v>3597.1271555400131</c:v>
                </c:pt>
                <c:pt idx="8">
                  <c:v>3713.3967267400103</c:v>
                </c:pt>
              </c:numCache>
            </c:numRef>
          </c:val>
        </c:ser>
        <c:dLbls>
          <c:showLegendKey val="0"/>
          <c:showVal val="1"/>
          <c:showCatName val="0"/>
          <c:showSerName val="0"/>
          <c:showPercent val="0"/>
          <c:showBubbleSize val="0"/>
        </c:dLbls>
        <c:gapWidth val="30"/>
        <c:overlap val="100"/>
        <c:axId val="246248432"/>
        <c:axId val="247486208"/>
      </c:barChart>
      <c:catAx>
        <c:axId val="246248432"/>
        <c:scaling>
          <c:orientation val="maxMin"/>
        </c:scaling>
        <c:delete val="0"/>
        <c:axPos val="l"/>
        <c:numFmt formatCode="General" sourceLinked="0"/>
        <c:majorTickMark val="none"/>
        <c:minorTickMark val="none"/>
        <c:tickLblPos val="high"/>
        <c:spPr>
          <a:ln>
            <a:solidFill>
              <a:schemeClr val="bg1">
                <a:lumMod val="65000"/>
              </a:schemeClr>
            </a:solidFill>
          </a:ln>
        </c:spPr>
        <c:crossAx val="247486208"/>
        <c:crosses val="autoZero"/>
        <c:auto val="1"/>
        <c:lblAlgn val="ctr"/>
        <c:lblOffset val="100"/>
        <c:noMultiLvlLbl val="0"/>
      </c:catAx>
      <c:valAx>
        <c:axId val="247486208"/>
        <c:scaling>
          <c:orientation val="minMax"/>
        </c:scaling>
        <c:delete val="0"/>
        <c:axPos val="b"/>
        <c:majorGridlines>
          <c:spPr>
            <a:ln>
              <a:solidFill>
                <a:schemeClr val="bg1">
                  <a:lumMod val="65000"/>
                </a:schemeClr>
              </a:solidFill>
            </a:ln>
          </c:spPr>
        </c:majorGridlines>
        <c:numFmt formatCode="#,##0" sourceLinked="1"/>
        <c:majorTickMark val="none"/>
        <c:minorTickMark val="none"/>
        <c:tickLblPos val="nextTo"/>
        <c:spPr>
          <a:ln>
            <a:solidFill>
              <a:schemeClr val="bg1">
                <a:lumMod val="65000"/>
              </a:schemeClr>
            </a:solidFill>
          </a:ln>
        </c:spPr>
        <c:crossAx val="246248432"/>
        <c:crosses val="max"/>
        <c:crossBetween val="between"/>
      </c:valAx>
      <c:spPr>
        <a:solidFill>
          <a:schemeClr val="bg1">
            <a:lumMod val="95000"/>
          </a:schemeClr>
        </a:solidFill>
        <a:ln>
          <a:solidFill>
            <a:schemeClr val="bg1">
              <a:lumMod val="65000"/>
            </a:schemeClr>
          </a:solidFill>
        </a:ln>
      </c:spPr>
    </c:plotArea>
    <c:legend>
      <c:legendPos val="b"/>
      <c:layout>
        <c:manualLayout>
          <c:xMode val="edge"/>
          <c:yMode val="edge"/>
          <c:x val="5.4544478607288407E-2"/>
          <c:y val="0.92765007497161622"/>
          <c:w val="0.58389121723555026"/>
          <c:h val="7.119477130862599E-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kap_4.4.2!$M$41</c:f>
              <c:strCache>
                <c:ptCount val="1"/>
                <c:pt idx="0">
                  <c:v>Hradím si sám/sama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kap_4.4.2!$L$42:$L$50</c:f>
              <c:strCache>
                <c:ptCount val="9"/>
                <c:pt idx="0">
                  <c:v>Umělecké</c:v>
                </c:pt>
                <c:pt idx="1">
                  <c:v>Právnické</c:v>
                </c:pt>
                <c:pt idx="2">
                  <c:v>Zdravotnické, lékařské a farmaceutické</c:v>
                </c:pt>
                <c:pt idx="3">
                  <c:v>Zemědělsko-lesnické a veterinární</c:v>
                </c:pt>
                <c:pt idx="4">
                  <c:v>Pedagogické</c:v>
                </c:pt>
                <c:pt idx="5">
                  <c:v>Ostatní humanitní a společensko-vědní</c:v>
                </c:pt>
                <c:pt idx="6">
                  <c:v>Ekonomické</c:v>
                </c:pt>
                <c:pt idx="7">
                  <c:v>Přírodovědné</c:v>
                </c:pt>
                <c:pt idx="8">
                  <c:v>Technické</c:v>
                </c:pt>
              </c:strCache>
            </c:strRef>
          </c:cat>
          <c:val>
            <c:numRef>
              <c:f>kap_4.4.2!$M$42:$M$50</c:f>
              <c:numCache>
                <c:formatCode>0</c:formatCode>
                <c:ptCount val="9"/>
                <c:pt idx="0">
                  <c:v>1376.8388757266819</c:v>
                </c:pt>
                <c:pt idx="1">
                  <c:v>1147.6040185221964</c:v>
                </c:pt>
                <c:pt idx="2">
                  <c:v>1011.0767160960565</c:v>
                </c:pt>
                <c:pt idx="3">
                  <c:v>890.47917733455165</c:v>
                </c:pt>
                <c:pt idx="4">
                  <c:v>947.11002502047086</c:v>
                </c:pt>
                <c:pt idx="5">
                  <c:v>731.03874784148093</c:v>
                </c:pt>
                <c:pt idx="6">
                  <c:v>604.35535036237729</c:v>
                </c:pt>
                <c:pt idx="7">
                  <c:v>635.26469592127989</c:v>
                </c:pt>
                <c:pt idx="8">
                  <c:v>603.42034443450075</c:v>
                </c:pt>
              </c:numCache>
            </c:numRef>
          </c:val>
        </c:ser>
        <c:ser>
          <c:idx val="1"/>
          <c:order val="1"/>
          <c:tx>
            <c:strRef>
              <c:f>kap_4.4.2!$N$41</c:f>
              <c:strCache>
                <c:ptCount val="1"/>
                <c:pt idx="0">
                  <c:v>Hradí mi někdo jiný</c:v>
                </c:pt>
              </c:strCache>
            </c:strRef>
          </c:tx>
          <c:spPr>
            <a:solidFill>
              <a:schemeClr val="accent4"/>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kap_4.4.2!$L$42:$L$50</c:f>
              <c:strCache>
                <c:ptCount val="9"/>
                <c:pt idx="0">
                  <c:v>Umělecké</c:v>
                </c:pt>
                <c:pt idx="1">
                  <c:v>Právnické</c:v>
                </c:pt>
                <c:pt idx="2">
                  <c:v>Zdravotnické, lékařské a farmaceutické</c:v>
                </c:pt>
                <c:pt idx="3">
                  <c:v>Zemědělsko-lesnické a veterinární</c:v>
                </c:pt>
                <c:pt idx="4">
                  <c:v>Pedagogické</c:v>
                </c:pt>
                <c:pt idx="5">
                  <c:v>Ostatní humanitní a společensko-vědní</c:v>
                </c:pt>
                <c:pt idx="6">
                  <c:v>Ekonomické</c:v>
                </c:pt>
                <c:pt idx="7">
                  <c:v>Přírodovědné</c:v>
                </c:pt>
                <c:pt idx="8">
                  <c:v>Technické</c:v>
                </c:pt>
              </c:strCache>
            </c:strRef>
          </c:cat>
          <c:val>
            <c:numRef>
              <c:f>kap_4.4.2!$N$42:$N$50</c:f>
              <c:numCache>
                <c:formatCode>0</c:formatCode>
                <c:ptCount val="9"/>
                <c:pt idx="0">
                  <c:v>953.29203385617575</c:v>
                </c:pt>
                <c:pt idx="1">
                  <c:v>836.51396374973774</c:v>
                </c:pt>
                <c:pt idx="2">
                  <c:v>892.96120165838352</c:v>
                </c:pt>
                <c:pt idx="3">
                  <c:v>634.13825025062897</c:v>
                </c:pt>
                <c:pt idx="4">
                  <c:v>553.10338956366161</c:v>
                </c:pt>
                <c:pt idx="5">
                  <c:v>466.63747354184051</c:v>
                </c:pt>
                <c:pt idx="6">
                  <c:v>459.20392574296494</c:v>
                </c:pt>
                <c:pt idx="7">
                  <c:v>344.56369989634453</c:v>
                </c:pt>
                <c:pt idx="8">
                  <c:v>325.9962322195085</c:v>
                </c:pt>
              </c:numCache>
            </c:numRef>
          </c:val>
        </c:ser>
        <c:dLbls>
          <c:dLblPos val="inEnd"/>
          <c:showLegendKey val="0"/>
          <c:showVal val="1"/>
          <c:showCatName val="0"/>
          <c:showSerName val="0"/>
          <c:showPercent val="0"/>
          <c:showBubbleSize val="0"/>
        </c:dLbls>
        <c:gapWidth val="30"/>
        <c:overlap val="100"/>
        <c:axId val="247486992"/>
        <c:axId val="247487384"/>
      </c:barChart>
      <c:catAx>
        <c:axId val="247486992"/>
        <c:scaling>
          <c:orientation val="maxMin"/>
        </c:scaling>
        <c:delete val="0"/>
        <c:axPos val="l"/>
        <c:numFmt formatCode="General" sourceLinked="0"/>
        <c:majorTickMark val="none"/>
        <c:minorTickMark val="none"/>
        <c:tickLblPos val="high"/>
        <c:crossAx val="247487384"/>
        <c:crosses val="autoZero"/>
        <c:auto val="1"/>
        <c:lblAlgn val="ctr"/>
        <c:lblOffset val="100"/>
        <c:noMultiLvlLbl val="0"/>
      </c:catAx>
      <c:valAx>
        <c:axId val="247487384"/>
        <c:scaling>
          <c:orientation val="minMax"/>
          <c:max val="2500"/>
          <c:min val="0"/>
        </c:scaling>
        <c:delete val="0"/>
        <c:axPos val="b"/>
        <c:majorGridlines/>
        <c:numFmt formatCode="0" sourceLinked="1"/>
        <c:majorTickMark val="none"/>
        <c:minorTickMark val="none"/>
        <c:tickLblPos val="nextTo"/>
        <c:crossAx val="247486992"/>
        <c:crosses val="max"/>
        <c:crossBetween val="between"/>
        <c:majorUnit val="500"/>
      </c:valAx>
      <c:spPr>
        <a:solidFill>
          <a:schemeClr val="bg1">
            <a:lumMod val="95000"/>
          </a:schemeClr>
        </a:solidFill>
        <a:ln>
          <a:solidFill>
            <a:schemeClr val="bg1">
              <a:lumMod val="65000"/>
            </a:schemeClr>
          </a:solidFill>
        </a:ln>
      </c:spPr>
    </c:plotArea>
    <c:legend>
      <c:legendPos val="b"/>
      <c:layout>
        <c:manualLayout>
          <c:xMode val="edge"/>
          <c:yMode val="edge"/>
          <c:x val="6.2757644981248764E-2"/>
          <c:y val="0.95217451391846997"/>
          <c:w val="0.60040822239271308"/>
          <c:h val="4.6670411079361783E-2"/>
        </c:manualLayout>
      </c:layout>
      <c:overlay val="0"/>
      <c:spPr>
        <a:ln>
          <a:noFill/>
        </a:ln>
      </c:sp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kap_4.4.3!$A$4</c:f>
              <c:strCache>
                <c:ptCount val="1"/>
                <c:pt idx="0">
                  <c:v>1 = Vůbec žádné</c:v>
                </c:pt>
              </c:strCache>
            </c:strRef>
          </c:tx>
          <c:spPr>
            <a:solidFill>
              <a:schemeClr val="accent1"/>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dLbl>
              <c:idx val="1"/>
              <c:tx>
                <c:rich>
                  <a:bodyPr/>
                  <a:lstStyle/>
                  <a:p>
                    <a:r>
                      <a:rPr lang="en-US"/>
                      <a:t>34,5</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kap_4.4.3!$B$3:$C$3</c:f>
              <c:strCache>
                <c:ptCount val="2"/>
                <c:pt idx="0">
                  <c:v>Prezenční</c:v>
                </c:pt>
                <c:pt idx="1">
                  <c:v>Kombinovaná</c:v>
                </c:pt>
              </c:strCache>
            </c:strRef>
          </c:cat>
          <c:val>
            <c:numRef>
              <c:f>kap_4.4.3!$B$4:$C$4</c:f>
              <c:numCache>
                <c:formatCode>###0.0</c:formatCode>
                <c:ptCount val="2"/>
                <c:pt idx="0">
                  <c:v>30.9</c:v>
                </c:pt>
                <c:pt idx="1">
                  <c:v>34.299999999999997</c:v>
                </c:pt>
              </c:numCache>
            </c:numRef>
          </c:val>
        </c:ser>
        <c:ser>
          <c:idx val="1"/>
          <c:order val="1"/>
          <c:tx>
            <c:strRef>
              <c:f>kap_4.4.3!$A$5</c:f>
              <c:strCache>
                <c:ptCount val="1"/>
                <c:pt idx="0">
                  <c:v>2</c:v>
                </c:pt>
              </c:strCache>
            </c:strRef>
          </c:tx>
          <c:spPr>
            <a:solidFill>
              <a:schemeClr val="accent4"/>
            </a:solidFill>
          </c:spPr>
          <c:invertIfNegative val="0"/>
          <c:dLbls>
            <c:dLbl>
              <c:idx val="1"/>
              <c:tx>
                <c:rich>
                  <a:bodyPr/>
                  <a:lstStyle/>
                  <a:p>
                    <a:r>
                      <a:rPr lang="en-US"/>
                      <a:t>24,0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kap_4.4.3!$B$3:$C$3</c:f>
              <c:strCache>
                <c:ptCount val="2"/>
                <c:pt idx="0">
                  <c:v>Prezenční</c:v>
                </c:pt>
                <c:pt idx="1">
                  <c:v>Kombinovaná</c:v>
                </c:pt>
              </c:strCache>
            </c:strRef>
          </c:cat>
          <c:val>
            <c:numRef>
              <c:f>kap_4.4.3!$B$5:$C$5</c:f>
              <c:numCache>
                <c:formatCode>###0.0</c:formatCode>
                <c:ptCount val="2"/>
                <c:pt idx="0">
                  <c:v>25.5</c:v>
                </c:pt>
                <c:pt idx="1">
                  <c:v>23.5</c:v>
                </c:pt>
              </c:numCache>
            </c:numRef>
          </c:val>
        </c:ser>
        <c:ser>
          <c:idx val="2"/>
          <c:order val="2"/>
          <c:tx>
            <c:strRef>
              <c:f>kap_4.4.3!$A$6</c:f>
              <c:strCache>
                <c:ptCount val="1"/>
                <c:pt idx="0">
                  <c:v>3</c:v>
                </c:pt>
              </c:strCache>
            </c:strRef>
          </c:tx>
          <c:spPr>
            <a:solidFill>
              <a:srgbClr val="418E96"/>
            </a:solidFill>
          </c:spPr>
          <c:invertIfNegative val="0"/>
          <c:dLbls>
            <c:dLbl>
              <c:idx val="1"/>
              <c:tx>
                <c:rich>
                  <a:bodyPr/>
                  <a:lstStyle/>
                  <a:p>
                    <a:r>
                      <a:rPr lang="en-US"/>
                      <a:t>24,7</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kap_4.4.3!$B$3:$C$3</c:f>
              <c:strCache>
                <c:ptCount val="2"/>
                <c:pt idx="0">
                  <c:v>Prezenční</c:v>
                </c:pt>
                <c:pt idx="1">
                  <c:v>Kombinovaná</c:v>
                </c:pt>
              </c:strCache>
            </c:strRef>
          </c:cat>
          <c:val>
            <c:numRef>
              <c:f>kap_4.4.3!$B$6:$C$6</c:f>
              <c:numCache>
                <c:formatCode>###0.0</c:formatCode>
                <c:ptCount val="2"/>
                <c:pt idx="0">
                  <c:v>27</c:v>
                </c:pt>
                <c:pt idx="1">
                  <c:v>24.2</c:v>
                </c:pt>
              </c:numCache>
            </c:numRef>
          </c:val>
        </c:ser>
        <c:ser>
          <c:idx val="3"/>
          <c:order val="3"/>
          <c:tx>
            <c:strRef>
              <c:f>kap_4.4.3!$A$7</c:f>
              <c:strCache>
                <c:ptCount val="1"/>
                <c:pt idx="0">
                  <c:v>4</c:v>
                </c:pt>
              </c:strCache>
            </c:strRef>
          </c:tx>
          <c:spPr>
            <a:solidFill>
              <a:schemeClr val="accent3"/>
            </a:solidFill>
          </c:spPr>
          <c:invertIfNegative val="0"/>
          <c:dLbls>
            <c:dLbl>
              <c:idx val="1"/>
              <c:tx>
                <c:rich>
                  <a:bodyPr/>
                  <a:lstStyle/>
                  <a:p>
                    <a:r>
                      <a:rPr lang="en-US"/>
                      <a:t>11,0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kap_4.4.3!$B$3:$C$3</c:f>
              <c:strCache>
                <c:ptCount val="2"/>
                <c:pt idx="0">
                  <c:v>Prezenční</c:v>
                </c:pt>
                <c:pt idx="1">
                  <c:v>Kombinovaná</c:v>
                </c:pt>
              </c:strCache>
            </c:strRef>
          </c:cat>
          <c:val>
            <c:numRef>
              <c:f>kap_4.4.3!$B$7:$C$7</c:f>
              <c:numCache>
                <c:formatCode>###0.0</c:formatCode>
                <c:ptCount val="2"/>
                <c:pt idx="0">
                  <c:v>12.6</c:v>
                </c:pt>
                <c:pt idx="1">
                  <c:v>11.6</c:v>
                </c:pt>
              </c:numCache>
            </c:numRef>
          </c:val>
        </c:ser>
        <c:ser>
          <c:idx val="4"/>
          <c:order val="4"/>
          <c:tx>
            <c:strRef>
              <c:f>kap_4.4.3!$A$8</c:f>
              <c:strCache>
                <c:ptCount val="1"/>
                <c:pt idx="0">
                  <c:v>5 = Velmi vážné</c:v>
                </c:pt>
              </c:strCache>
            </c:strRef>
          </c:tx>
          <c:spPr>
            <a:solidFill>
              <a:schemeClr val="accent2"/>
            </a:solidFill>
          </c:spPr>
          <c:invertIfNegative val="0"/>
          <c:dLbls>
            <c:dLbl>
              <c:idx val="1"/>
              <c:tx>
                <c:rich>
                  <a:bodyPr/>
                  <a:lstStyle/>
                  <a:p>
                    <a:r>
                      <a:rPr lang="en-US"/>
                      <a:t>5,8</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kap_4.4.3!$B$3:$C$3</c:f>
              <c:strCache>
                <c:ptCount val="2"/>
                <c:pt idx="0">
                  <c:v>Prezenční</c:v>
                </c:pt>
                <c:pt idx="1">
                  <c:v>Kombinovaná</c:v>
                </c:pt>
              </c:strCache>
            </c:strRef>
          </c:cat>
          <c:val>
            <c:numRef>
              <c:f>kap_4.4.3!$B$8:$C$8</c:f>
              <c:numCache>
                <c:formatCode>###0.0</c:formatCode>
                <c:ptCount val="2"/>
                <c:pt idx="0">
                  <c:v>4</c:v>
                </c:pt>
                <c:pt idx="1">
                  <c:v>6.4</c:v>
                </c:pt>
              </c:numCache>
            </c:numRef>
          </c:val>
        </c:ser>
        <c:dLbls>
          <c:dLblPos val="ctr"/>
          <c:showLegendKey val="0"/>
          <c:showVal val="1"/>
          <c:showCatName val="0"/>
          <c:showSerName val="0"/>
          <c:showPercent val="0"/>
          <c:showBubbleSize val="0"/>
        </c:dLbls>
        <c:gapWidth val="30"/>
        <c:overlap val="100"/>
        <c:axId val="247488560"/>
        <c:axId val="247488168"/>
      </c:barChart>
      <c:valAx>
        <c:axId val="247488168"/>
        <c:scaling>
          <c:orientation val="minMax"/>
          <c:max val="100"/>
          <c:min val="0"/>
        </c:scaling>
        <c:delete val="0"/>
        <c:axPos val="b"/>
        <c:majorGridlines/>
        <c:numFmt formatCode="#,##0" sourceLinked="0"/>
        <c:majorTickMark val="none"/>
        <c:minorTickMark val="none"/>
        <c:tickLblPos val="nextTo"/>
        <c:crossAx val="247488560"/>
        <c:crosses val="max"/>
        <c:crossBetween val="between"/>
        <c:majorUnit val="20"/>
      </c:valAx>
      <c:catAx>
        <c:axId val="247488560"/>
        <c:scaling>
          <c:orientation val="maxMin"/>
        </c:scaling>
        <c:delete val="0"/>
        <c:axPos val="l"/>
        <c:numFmt formatCode="General" sourceLinked="0"/>
        <c:majorTickMark val="none"/>
        <c:minorTickMark val="none"/>
        <c:tickLblPos val="nextTo"/>
        <c:crossAx val="247488168"/>
        <c:crosses val="autoZero"/>
        <c:auto val="1"/>
        <c:lblAlgn val="ctr"/>
        <c:lblOffset val="100"/>
        <c:noMultiLvlLbl val="0"/>
      </c:catAx>
      <c:spPr>
        <a:solidFill>
          <a:schemeClr val="bg1">
            <a:lumMod val="95000"/>
          </a:schemeClr>
        </a:solidFill>
        <a:ln>
          <a:solidFill>
            <a:schemeClr val="bg1">
              <a:lumMod val="50000"/>
            </a:schemeClr>
          </a:solidFill>
        </a:ln>
      </c:spPr>
    </c:plotArea>
    <c:legend>
      <c:legendPos val="r"/>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kap_4.4.3!$A$12</c:f>
              <c:strCache>
                <c:ptCount val="1"/>
                <c:pt idx="0">
                  <c:v>1 = Vůbec žádné</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kap_4.4.3!$B$11:$J$11</c:f>
              <c:strCache>
                <c:ptCount val="9"/>
                <c:pt idx="0">
                  <c:v>Umělecké</c:v>
                </c:pt>
                <c:pt idx="1">
                  <c:v>Zemědělsko-lesnické a veterinární</c:v>
                </c:pt>
                <c:pt idx="2">
                  <c:v>Pedagogické</c:v>
                </c:pt>
                <c:pt idx="3">
                  <c:v>Ostatní humanitní a společensko-vědní</c:v>
                </c:pt>
                <c:pt idx="4">
                  <c:v>Zdravotnické, lékařské a farmaceutické</c:v>
                </c:pt>
                <c:pt idx="5">
                  <c:v>Přírodovědné</c:v>
                </c:pt>
                <c:pt idx="6">
                  <c:v>Technické</c:v>
                </c:pt>
                <c:pt idx="7">
                  <c:v>Právnické</c:v>
                </c:pt>
                <c:pt idx="8">
                  <c:v>Ekonomické</c:v>
                </c:pt>
              </c:strCache>
            </c:strRef>
          </c:cat>
          <c:val>
            <c:numRef>
              <c:f>kap_4.4.3!$B$12:$J$12</c:f>
              <c:numCache>
                <c:formatCode>0.0</c:formatCode>
                <c:ptCount val="9"/>
                <c:pt idx="0">
                  <c:v>16.2</c:v>
                </c:pt>
                <c:pt idx="1">
                  <c:v>26.4</c:v>
                </c:pt>
                <c:pt idx="2">
                  <c:v>26.1</c:v>
                </c:pt>
                <c:pt idx="3">
                  <c:v>25.6</c:v>
                </c:pt>
                <c:pt idx="4">
                  <c:v>30.2</c:v>
                </c:pt>
                <c:pt idx="5">
                  <c:v>32.6</c:v>
                </c:pt>
                <c:pt idx="6">
                  <c:v>32.700000000000003</c:v>
                </c:pt>
                <c:pt idx="7">
                  <c:v>35.200000000000003</c:v>
                </c:pt>
                <c:pt idx="8">
                  <c:v>36.4</c:v>
                </c:pt>
              </c:numCache>
            </c:numRef>
          </c:val>
        </c:ser>
        <c:ser>
          <c:idx val="1"/>
          <c:order val="1"/>
          <c:tx>
            <c:strRef>
              <c:f>kap_4.4.3!$A$13</c:f>
              <c:strCache>
                <c:ptCount val="1"/>
                <c:pt idx="0">
                  <c:v>2</c:v>
                </c:pt>
              </c:strCache>
            </c:strRef>
          </c:tx>
          <c:spPr>
            <a:solidFill>
              <a:schemeClr val="accent4"/>
            </a:solidFill>
          </c:spPr>
          <c:invertIfNegative val="0"/>
          <c:dLbls>
            <c:dLbl>
              <c:idx val="1"/>
              <c:tx>
                <c:rich>
                  <a:bodyPr/>
                  <a:lstStyle/>
                  <a:p>
                    <a:r>
                      <a:rPr lang="en-US"/>
                      <a:t>22,1</a:t>
                    </a:r>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a:t>24,5</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kap_4.4.3!$B$11:$J$11</c:f>
              <c:strCache>
                <c:ptCount val="9"/>
                <c:pt idx="0">
                  <c:v>Umělecké</c:v>
                </c:pt>
                <c:pt idx="1">
                  <c:v>Zemědělsko-lesnické a veterinární</c:v>
                </c:pt>
                <c:pt idx="2">
                  <c:v>Pedagogické</c:v>
                </c:pt>
                <c:pt idx="3">
                  <c:v>Ostatní humanitní a společensko-vědní</c:v>
                </c:pt>
                <c:pt idx="4">
                  <c:v>Zdravotnické, lékařské a farmaceutické</c:v>
                </c:pt>
                <c:pt idx="5">
                  <c:v>Přírodovědné</c:v>
                </c:pt>
                <c:pt idx="6">
                  <c:v>Technické</c:v>
                </c:pt>
                <c:pt idx="7">
                  <c:v>Právnické</c:v>
                </c:pt>
                <c:pt idx="8">
                  <c:v>Ekonomické</c:v>
                </c:pt>
              </c:strCache>
            </c:strRef>
          </c:cat>
          <c:val>
            <c:numRef>
              <c:f>kap_4.4.3!$B$13:$J$13</c:f>
              <c:numCache>
                <c:formatCode>0.0</c:formatCode>
                <c:ptCount val="9"/>
                <c:pt idx="0">
                  <c:v>18.3</c:v>
                </c:pt>
                <c:pt idx="1">
                  <c:v>22</c:v>
                </c:pt>
                <c:pt idx="2">
                  <c:v>26</c:v>
                </c:pt>
                <c:pt idx="3">
                  <c:v>26</c:v>
                </c:pt>
                <c:pt idx="4">
                  <c:v>26.4</c:v>
                </c:pt>
                <c:pt idx="5">
                  <c:v>26.8</c:v>
                </c:pt>
                <c:pt idx="6">
                  <c:v>26.7</c:v>
                </c:pt>
                <c:pt idx="7">
                  <c:v>24.6</c:v>
                </c:pt>
                <c:pt idx="8">
                  <c:v>24.1</c:v>
                </c:pt>
              </c:numCache>
            </c:numRef>
          </c:val>
        </c:ser>
        <c:ser>
          <c:idx val="2"/>
          <c:order val="2"/>
          <c:tx>
            <c:strRef>
              <c:f>kap_4.4.3!$A$14</c:f>
              <c:strCache>
                <c:ptCount val="1"/>
                <c:pt idx="0">
                  <c:v>3</c:v>
                </c:pt>
              </c:strCache>
            </c:strRef>
          </c:tx>
          <c:spPr>
            <a:solidFill>
              <a:srgbClr val="418E96"/>
            </a:solidFill>
          </c:spPr>
          <c:invertIfNegative val="0"/>
          <c:dLbls>
            <c:dLbl>
              <c:idx val="0"/>
              <c:tx>
                <c:rich>
                  <a:bodyPr/>
                  <a:lstStyle/>
                  <a:p>
                    <a:r>
                      <a:rPr lang="en-US"/>
                      <a:t>36,7</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kap_4.4.3!$B$11:$J$11</c:f>
              <c:strCache>
                <c:ptCount val="9"/>
                <c:pt idx="0">
                  <c:v>Umělecké</c:v>
                </c:pt>
                <c:pt idx="1">
                  <c:v>Zemědělsko-lesnické a veterinární</c:v>
                </c:pt>
                <c:pt idx="2">
                  <c:v>Pedagogické</c:v>
                </c:pt>
                <c:pt idx="3">
                  <c:v>Ostatní humanitní a společensko-vědní</c:v>
                </c:pt>
                <c:pt idx="4">
                  <c:v>Zdravotnické, lékařské a farmaceutické</c:v>
                </c:pt>
                <c:pt idx="5">
                  <c:v>Přírodovědné</c:v>
                </c:pt>
                <c:pt idx="6">
                  <c:v>Technické</c:v>
                </c:pt>
                <c:pt idx="7">
                  <c:v>Právnické</c:v>
                </c:pt>
                <c:pt idx="8">
                  <c:v>Ekonomické</c:v>
                </c:pt>
              </c:strCache>
            </c:strRef>
          </c:cat>
          <c:val>
            <c:numRef>
              <c:f>kap_4.4.3!$B$14:$J$14</c:f>
              <c:numCache>
                <c:formatCode>0.0</c:formatCode>
                <c:ptCount val="9"/>
                <c:pt idx="0">
                  <c:v>36.6</c:v>
                </c:pt>
                <c:pt idx="1">
                  <c:v>28.2</c:v>
                </c:pt>
                <c:pt idx="2">
                  <c:v>28.1</c:v>
                </c:pt>
                <c:pt idx="3">
                  <c:v>31</c:v>
                </c:pt>
                <c:pt idx="4">
                  <c:v>26.5</c:v>
                </c:pt>
                <c:pt idx="5">
                  <c:v>24.8</c:v>
                </c:pt>
                <c:pt idx="6">
                  <c:v>25.1</c:v>
                </c:pt>
                <c:pt idx="7">
                  <c:v>25.9</c:v>
                </c:pt>
                <c:pt idx="8">
                  <c:v>25.8</c:v>
                </c:pt>
              </c:numCache>
            </c:numRef>
          </c:val>
        </c:ser>
        <c:ser>
          <c:idx val="3"/>
          <c:order val="3"/>
          <c:tx>
            <c:strRef>
              <c:f>kap_4.4.3!$A$15</c:f>
              <c:strCache>
                <c:ptCount val="1"/>
                <c:pt idx="0">
                  <c:v>4</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kap_4.4.3!$B$11:$J$11</c:f>
              <c:strCache>
                <c:ptCount val="9"/>
                <c:pt idx="0">
                  <c:v>Umělecké</c:v>
                </c:pt>
                <c:pt idx="1">
                  <c:v>Zemědělsko-lesnické a veterinární</c:v>
                </c:pt>
                <c:pt idx="2">
                  <c:v>Pedagogické</c:v>
                </c:pt>
                <c:pt idx="3">
                  <c:v>Ostatní humanitní a společensko-vědní</c:v>
                </c:pt>
                <c:pt idx="4">
                  <c:v>Zdravotnické, lékařské a farmaceutické</c:v>
                </c:pt>
                <c:pt idx="5">
                  <c:v>Přírodovědné</c:v>
                </c:pt>
                <c:pt idx="6">
                  <c:v>Technické</c:v>
                </c:pt>
                <c:pt idx="7">
                  <c:v>Právnické</c:v>
                </c:pt>
                <c:pt idx="8">
                  <c:v>Ekonomické</c:v>
                </c:pt>
              </c:strCache>
            </c:strRef>
          </c:cat>
          <c:val>
            <c:numRef>
              <c:f>kap_4.4.3!$B$15:$J$15</c:f>
              <c:numCache>
                <c:formatCode>0.0</c:formatCode>
                <c:ptCount val="9"/>
                <c:pt idx="0">
                  <c:v>21.6</c:v>
                </c:pt>
                <c:pt idx="1">
                  <c:v>17.600000000000001</c:v>
                </c:pt>
                <c:pt idx="2">
                  <c:v>15</c:v>
                </c:pt>
                <c:pt idx="3">
                  <c:v>13.2</c:v>
                </c:pt>
                <c:pt idx="4">
                  <c:v>12.3</c:v>
                </c:pt>
                <c:pt idx="5">
                  <c:v>12.9</c:v>
                </c:pt>
                <c:pt idx="6">
                  <c:v>11.8</c:v>
                </c:pt>
                <c:pt idx="7">
                  <c:v>10.6</c:v>
                </c:pt>
                <c:pt idx="8">
                  <c:v>10.9</c:v>
                </c:pt>
              </c:numCache>
            </c:numRef>
          </c:val>
        </c:ser>
        <c:ser>
          <c:idx val="4"/>
          <c:order val="4"/>
          <c:tx>
            <c:strRef>
              <c:f>kap_4.4.3!$A$16</c:f>
              <c:strCache>
                <c:ptCount val="1"/>
                <c:pt idx="0">
                  <c:v>5 = Velmi vážné</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kap_4.4.3!$B$11:$J$11</c:f>
              <c:strCache>
                <c:ptCount val="9"/>
                <c:pt idx="0">
                  <c:v>Umělecké</c:v>
                </c:pt>
                <c:pt idx="1">
                  <c:v>Zemědělsko-lesnické a veterinární</c:v>
                </c:pt>
                <c:pt idx="2">
                  <c:v>Pedagogické</c:v>
                </c:pt>
                <c:pt idx="3">
                  <c:v>Ostatní humanitní a společensko-vědní</c:v>
                </c:pt>
                <c:pt idx="4">
                  <c:v>Zdravotnické, lékařské a farmaceutické</c:v>
                </c:pt>
                <c:pt idx="5">
                  <c:v>Přírodovědné</c:v>
                </c:pt>
                <c:pt idx="6">
                  <c:v>Technické</c:v>
                </c:pt>
                <c:pt idx="7">
                  <c:v>Právnické</c:v>
                </c:pt>
                <c:pt idx="8">
                  <c:v>Ekonomické</c:v>
                </c:pt>
              </c:strCache>
            </c:strRef>
          </c:cat>
          <c:val>
            <c:numRef>
              <c:f>kap_4.4.3!$B$16:$J$16</c:f>
              <c:numCache>
                <c:formatCode>0.0</c:formatCode>
                <c:ptCount val="9"/>
                <c:pt idx="0">
                  <c:v>7.2</c:v>
                </c:pt>
                <c:pt idx="1">
                  <c:v>5.7</c:v>
                </c:pt>
                <c:pt idx="2">
                  <c:v>4.8</c:v>
                </c:pt>
                <c:pt idx="3">
                  <c:v>4.2</c:v>
                </c:pt>
                <c:pt idx="4">
                  <c:v>4.5999999999999996</c:v>
                </c:pt>
                <c:pt idx="5">
                  <c:v>2.9</c:v>
                </c:pt>
                <c:pt idx="6">
                  <c:v>3.7</c:v>
                </c:pt>
                <c:pt idx="7">
                  <c:v>3.8</c:v>
                </c:pt>
                <c:pt idx="8">
                  <c:v>2.8</c:v>
                </c:pt>
              </c:numCache>
            </c:numRef>
          </c:val>
        </c:ser>
        <c:dLbls>
          <c:dLblPos val="ctr"/>
          <c:showLegendKey val="0"/>
          <c:showVal val="1"/>
          <c:showCatName val="0"/>
          <c:showSerName val="0"/>
          <c:showPercent val="0"/>
          <c:showBubbleSize val="0"/>
        </c:dLbls>
        <c:gapWidth val="30"/>
        <c:overlap val="100"/>
        <c:axId val="247489344"/>
        <c:axId val="247489736"/>
      </c:barChart>
      <c:catAx>
        <c:axId val="247489344"/>
        <c:scaling>
          <c:orientation val="maxMin"/>
        </c:scaling>
        <c:delete val="0"/>
        <c:axPos val="l"/>
        <c:numFmt formatCode="General" sourceLinked="0"/>
        <c:majorTickMark val="none"/>
        <c:minorTickMark val="none"/>
        <c:tickLblPos val="high"/>
        <c:spPr>
          <a:ln>
            <a:solidFill>
              <a:schemeClr val="bg1">
                <a:lumMod val="65000"/>
              </a:schemeClr>
            </a:solidFill>
          </a:ln>
        </c:spPr>
        <c:crossAx val="247489736"/>
        <c:crosses val="autoZero"/>
        <c:auto val="1"/>
        <c:lblAlgn val="ctr"/>
        <c:lblOffset val="100"/>
        <c:noMultiLvlLbl val="0"/>
      </c:catAx>
      <c:valAx>
        <c:axId val="247489736"/>
        <c:scaling>
          <c:orientation val="minMax"/>
          <c:max val="100"/>
          <c:min val="0"/>
        </c:scaling>
        <c:delete val="0"/>
        <c:axPos val="b"/>
        <c:majorGridlines/>
        <c:numFmt formatCode="0" sourceLinked="0"/>
        <c:majorTickMark val="none"/>
        <c:minorTickMark val="none"/>
        <c:tickLblPos val="nextTo"/>
        <c:spPr>
          <a:ln>
            <a:solidFill>
              <a:schemeClr val="bg1">
                <a:lumMod val="65000"/>
              </a:schemeClr>
            </a:solidFill>
          </a:ln>
        </c:spPr>
        <c:crossAx val="247489344"/>
        <c:crosses val="max"/>
        <c:crossBetween val="between"/>
        <c:majorUnit val="20"/>
      </c:valAx>
      <c:spPr>
        <a:ln>
          <a:solidFill>
            <a:schemeClr val="bg1">
              <a:lumMod val="65000"/>
            </a:schemeClr>
          </a:solidFill>
        </a:ln>
      </c:spPr>
    </c:plotArea>
    <c:legend>
      <c:legendPos val="b"/>
      <c:layout>
        <c:manualLayout>
          <c:xMode val="edge"/>
          <c:yMode val="edge"/>
          <c:x val="0"/>
          <c:y val="0.92811403625051914"/>
          <c:w val="0.65966739885126058"/>
          <c:h val="7.1885963749480808E-2"/>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95809644339036"/>
          <c:y val="0.10965641163327532"/>
          <c:w val="0.2588480506996807"/>
          <c:h val="0.82687571751286892"/>
        </c:manualLayout>
      </c:layout>
      <c:pieChart>
        <c:varyColors val="1"/>
        <c:ser>
          <c:idx val="0"/>
          <c:order val="0"/>
          <c:tx>
            <c:strRef>
              <c:f>kap_4.4.3!#REF!</c:f>
              <c:strCache>
                <c:ptCount val="1"/>
                <c:pt idx="0">
                  <c:v>#REF!</c:v>
                </c:pt>
              </c:strCache>
            </c:strRef>
          </c:tx>
          <c:dPt>
            <c:idx val="1"/>
            <c:bubble3D val="0"/>
            <c:spPr>
              <a:solidFill>
                <a:schemeClr val="accent4"/>
              </a:solidFill>
            </c:spPr>
          </c:dPt>
          <c:dPt>
            <c:idx val="3"/>
            <c:bubble3D val="0"/>
            <c:spPr>
              <a:solidFill>
                <a:schemeClr val="accent2"/>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kap_4.4.3!$A$44:$A$47</c:f>
              <c:strCache>
                <c:ptCount val="4"/>
                <c:pt idx="0">
                  <c:v>20 000 Kč</c:v>
                </c:pt>
                <c:pt idx="1">
                  <c:v>10 000 Kč</c:v>
                </c:pt>
                <c:pt idx="2">
                  <c:v>5 000 Kč</c:v>
                </c:pt>
                <c:pt idx="3">
                  <c:v>Nejsem schopen/schopna uhradit mimořádný výdaj ani ve výši 5 000 Kč </c:v>
                </c:pt>
              </c:strCache>
            </c:strRef>
          </c:cat>
          <c:val>
            <c:numRef>
              <c:f>kap_4.4.3!$B$44:$B$47</c:f>
              <c:numCache>
                <c:formatCode>###0.0</c:formatCode>
                <c:ptCount val="4"/>
                <c:pt idx="0">
                  <c:v>25.9</c:v>
                </c:pt>
                <c:pt idx="1">
                  <c:v>18.600000000000001</c:v>
                </c:pt>
                <c:pt idx="2">
                  <c:v>26.6</c:v>
                </c:pt>
                <c:pt idx="3">
                  <c:v>28.9</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206812769595649"/>
          <c:y val="0.22069770025552721"/>
          <c:w val="0.46127712862822012"/>
          <c:h val="0.69499839524003504"/>
        </c:manualLayout>
      </c:layout>
      <c:overlay val="0"/>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9086870062348E-2"/>
          <c:y val="7.4907250667972131E-2"/>
          <c:w val="0.22361378807043866"/>
          <c:h val="0.86267004044205109"/>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C888-4152-BE45-0CF6A69B53DE}"/>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C888-4152-BE45-0CF6A69B53DE}"/>
              </c:ext>
            </c:extLst>
          </c:dPt>
          <c:dPt>
            <c:idx val="2"/>
            <c:bubble3D val="0"/>
            <c:extLst xmlns:c16r2="http://schemas.microsoft.com/office/drawing/2015/06/chart">
              <c:ext xmlns:c16="http://schemas.microsoft.com/office/drawing/2014/chart" uri="{C3380CC4-5D6E-409C-BE32-E72D297353CC}">
                <c16:uniqueId val="{00000005-C888-4152-BE45-0CF6A69B53DE}"/>
              </c:ext>
            </c:extLst>
          </c:dPt>
          <c:dLbls>
            <c:dLbl>
              <c:idx val="0"/>
              <c:layout>
                <c:manualLayout>
                  <c:x val="-3.7034262609065761E-2"/>
                  <c:y val="0.170093251995377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65,3</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cs-CZ"/>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'5.1'!$H$3:$H$5</c:f>
              <c:strCache>
                <c:ptCount val="3"/>
                <c:pt idx="0">
                  <c:v>Ano, byl/a</c:v>
                </c:pt>
                <c:pt idx="1">
                  <c:v>Ne, ale mám to v plánu</c:v>
                </c:pt>
                <c:pt idx="2">
                  <c:v>Ne, neplánuji se studijního pobytu v zahraničí účastnit</c:v>
                </c:pt>
              </c:strCache>
            </c:strRef>
          </c:cat>
          <c:val>
            <c:numRef>
              <c:f>'5.1'!$I$3:$I$5</c:f>
              <c:numCache>
                <c:formatCode>_-* #,##0.0\ _K_č_-;\-* #,##0.0\ _K_č_-;_-* "-"??\ _K_č_-;_-@_-</c:formatCode>
                <c:ptCount val="3"/>
                <c:pt idx="0">
                  <c:v>8.1999999999999993</c:v>
                </c:pt>
                <c:pt idx="1">
                  <c:v>26.5</c:v>
                </c:pt>
                <c:pt idx="2">
                  <c:v>65.099999999999994</c:v>
                </c:pt>
              </c:numCache>
            </c:numRef>
          </c:val>
          <c:extLst xmlns:c16r2="http://schemas.microsoft.com/office/drawing/2015/06/chart">
            <c:ext xmlns:c16="http://schemas.microsoft.com/office/drawing/2014/chart" uri="{C3380CC4-5D6E-409C-BE32-E72D297353CC}">
              <c16:uniqueId val="{00000006-C888-4152-BE45-0CF6A69B53D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34809396815236637"/>
          <c:y val="0.45866584484958584"/>
          <c:w val="0.60818267898877698"/>
          <c:h val="0.4384782424910888"/>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'5.3'!$H$3</c:f>
              <c:strCache>
                <c:ptCount val="1"/>
                <c:pt idx="0">
                  <c:v>Ano, byl/a</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'5.3'!$I$2:$K$2</c:f>
              <c:strCache>
                <c:ptCount val="3"/>
                <c:pt idx="0">
                  <c:v>Třetina nejhorších</c:v>
                </c:pt>
                <c:pt idx="1">
                  <c:v>Třetina průměrných</c:v>
                </c:pt>
                <c:pt idx="2">
                  <c:v>Třetina nejlepších</c:v>
                </c:pt>
              </c:strCache>
            </c:strRef>
          </c:cat>
          <c:val>
            <c:numRef>
              <c:f>'5.3'!$I$3:$K$3</c:f>
              <c:numCache>
                <c:formatCode>0.0</c:formatCode>
                <c:ptCount val="3"/>
                <c:pt idx="0">
                  <c:v>4.4000000000000004</c:v>
                </c:pt>
                <c:pt idx="1">
                  <c:v>6.5</c:v>
                </c:pt>
                <c:pt idx="2">
                  <c:v>11.4</c:v>
                </c:pt>
              </c:numCache>
            </c:numRef>
          </c:val>
          <c:extLst xmlns:c16r2="http://schemas.microsoft.com/office/drawing/2015/06/chart">
            <c:ext xmlns:c16="http://schemas.microsoft.com/office/drawing/2014/chart" uri="{C3380CC4-5D6E-409C-BE32-E72D297353CC}">
              <c16:uniqueId val="{00000000-489B-4FF9-9BBF-CCBD8E6362B0}"/>
            </c:ext>
          </c:extLst>
        </c:ser>
        <c:ser>
          <c:idx val="1"/>
          <c:order val="1"/>
          <c:tx>
            <c:strRef>
              <c:f>'5.3'!$H$4</c:f>
              <c:strCache>
                <c:ptCount val="1"/>
                <c:pt idx="0">
                  <c:v>Ne, ale mám to v plánu</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'5.3'!$I$2:$K$2</c:f>
              <c:strCache>
                <c:ptCount val="3"/>
                <c:pt idx="0">
                  <c:v>Třetina nejhorších</c:v>
                </c:pt>
                <c:pt idx="1">
                  <c:v>Třetina průměrných</c:v>
                </c:pt>
                <c:pt idx="2">
                  <c:v>Třetina nejlepších</c:v>
                </c:pt>
              </c:strCache>
            </c:strRef>
          </c:cat>
          <c:val>
            <c:numRef>
              <c:f>'5.3'!$I$4:$K$4</c:f>
              <c:numCache>
                <c:formatCode>0.0</c:formatCode>
                <c:ptCount val="3"/>
                <c:pt idx="0">
                  <c:v>24.5</c:v>
                </c:pt>
                <c:pt idx="1">
                  <c:v>25.5</c:v>
                </c:pt>
                <c:pt idx="2">
                  <c:v>28.6</c:v>
                </c:pt>
              </c:numCache>
            </c:numRef>
          </c:val>
          <c:extLst xmlns:c16r2="http://schemas.microsoft.com/office/drawing/2015/06/chart">
            <c:ext xmlns:c16="http://schemas.microsoft.com/office/drawing/2014/chart" uri="{C3380CC4-5D6E-409C-BE32-E72D297353CC}">
              <c16:uniqueId val="{00000001-489B-4FF9-9BBF-CCBD8E6362B0}"/>
            </c:ext>
          </c:extLst>
        </c:ser>
        <c:ser>
          <c:idx val="0"/>
          <c:order val="2"/>
          <c:tx>
            <c:strRef>
              <c:f>'5.3'!$H$5</c:f>
              <c:strCache>
                <c:ptCount val="1"/>
                <c:pt idx="0">
                  <c:v>Ne, neplánuji se studijního pobytu v zahraničí účastnit</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'5.3'!$I$2:$K$2</c:f>
              <c:strCache>
                <c:ptCount val="3"/>
                <c:pt idx="0">
                  <c:v>Třetina nejhorších</c:v>
                </c:pt>
                <c:pt idx="1">
                  <c:v>Třetina průměrných</c:v>
                </c:pt>
                <c:pt idx="2">
                  <c:v>Třetina nejlepších</c:v>
                </c:pt>
              </c:strCache>
            </c:strRef>
          </c:cat>
          <c:val>
            <c:numRef>
              <c:f>'5.3'!$I$5:$K$5</c:f>
              <c:numCache>
                <c:formatCode>0.0</c:formatCode>
                <c:ptCount val="3"/>
                <c:pt idx="0">
                  <c:v>71.099999999999994</c:v>
                </c:pt>
                <c:pt idx="1">
                  <c:v>68</c:v>
                </c:pt>
                <c:pt idx="2">
                  <c:v>60</c:v>
                </c:pt>
              </c:numCache>
            </c:numRef>
          </c:val>
          <c:extLst xmlns:c16r2="http://schemas.microsoft.com/office/drawing/2015/06/chart">
            <c:ext xmlns:c16="http://schemas.microsoft.com/office/drawing/2014/chart" uri="{C3380CC4-5D6E-409C-BE32-E72D297353CC}">
              <c16:uniqueId val="{00000002-489B-4FF9-9BBF-CCBD8E6362B0}"/>
            </c:ext>
          </c:extLst>
        </c:ser>
        <c:dLbls>
          <c:showLegendKey val="0"/>
          <c:showVal val="0"/>
          <c:showCatName val="0"/>
          <c:showSerName val="0"/>
          <c:showPercent val="0"/>
          <c:showBubbleSize val="0"/>
        </c:dLbls>
        <c:gapWidth val="30"/>
        <c:overlap val="100"/>
        <c:axId val="247491304"/>
        <c:axId val="247491696"/>
      </c:barChart>
      <c:catAx>
        <c:axId val="247491304"/>
        <c:scaling>
          <c:orientation val="minMax"/>
        </c:scaling>
        <c:delete val="0"/>
        <c:axPos val="l"/>
        <c:numFmt formatCode="General" sourceLinked="1"/>
        <c:majorTickMark val="none"/>
        <c:minorTickMark val="none"/>
        <c:tickLblPos val="nextTo"/>
        <c:txPr>
          <a:bodyPr rot="-60000000" vert="horz"/>
          <a:lstStyle/>
          <a:p>
            <a:pPr>
              <a:defRPr/>
            </a:pPr>
            <a:endParaRPr lang="cs-CZ"/>
          </a:p>
        </c:txPr>
        <c:crossAx val="247491696"/>
        <c:crosses val="autoZero"/>
        <c:auto val="1"/>
        <c:lblAlgn val="ctr"/>
        <c:lblOffset val="100"/>
        <c:noMultiLvlLbl val="0"/>
      </c:catAx>
      <c:valAx>
        <c:axId val="247491696"/>
        <c:scaling>
          <c:orientation val="minMax"/>
          <c:max val="100"/>
        </c:scaling>
        <c:delete val="0"/>
        <c:axPos val="b"/>
        <c:majorGridlines/>
        <c:numFmt formatCode="0" sourceLinked="0"/>
        <c:majorTickMark val="none"/>
        <c:minorTickMark val="none"/>
        <c:tickLblPos val="nextTo"/>
        <c:spPr>
          <a:ln>
            <a:solidFill>
              <a:schemeClr val="bg1">
                <a:lumMod val="65000"/>
              </a:schemeClr>
            </a:solidFill>
          </a:ln>
        </c:spPr>
        <c:txPr>
          <a:bodyPr rot="-60000000" vert="horz"/>
          <a:lstStyle/>
          <a:p>
            <a:pPr>
              <a:defRPr/>
            </a:pPr>
            <a:endParaRPr lang="cs-CZ"/>
          </a:p>
        </c:txPr>
        <c:crossAx val="247491304"/>
        <c:crosses val="autoZero"/>
        <c:crossBetween val="between"/>
        <c:majorUnit val="2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91062540553733E-2"/>
          <c:y val="2.5543536593862451E-2"/>
          <c:w val="0.90249251685668519"/>
          <c:h val="0.70438148115369481"/>
        </c:manualLayout>
      </c:layout>
      <c:barChart>
        <c:barDir val="col"/>
        <c:grouping val="stacked"/>
        <c:varyColors val="0"/>
        <c:ser>
          <c:idx val="2"/>
          <c:order val="0"/>
          <c:tx>
            <c:strRef>
              <c:f>'5.2'!$I$3</c:f>
              <c:strCache>
                <c:ptCount val="1"/>
                <c:pt idx="0">
                  <c:v>Ano, byl/a</c:v>
                </c:pt>
              </c:strCache>
            </c:strRef>
          </c:tx>
          <c:spPr>
            <a:solidFill>
              <a:schemeClr val="accent1"/>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'5.2'!$J$1:$P$2</c:f>
              <c:multiLvlStrCache>
                <c:ptCount val="7"/>
                <c:lvl>
                  <c:pt idx="0">
                    <c:v>Bc.</c:v>
                  </c:pt>
                  <c:pt idx="1">
                    <c:v>Mgr.</c:v>
                  </c:pt>
                  <c:pt idx="2">
                    <c:v>NMgr.</c:v>
                  </c:pt>
                  <c:pt idx="3">
                    <c:v>Prezenční</c:v>
                  </c:pt>
                  <c:pt idx="4">
                    <c:v>Kombinovaná</c:v>
                  </c:pt>
                  <c:pt idx="5">
                    <c:v>Veřejná</c:v>
                  </c:pt>
                  <c:pt idx="6">
                    <c:v>Soukromá</c:v>
                  </c:pt>
                </c:lvl>
                <c:lvl>
                  <c:pt idx="0">
                    <c:v>Typ programu</c:v>
                  </c:pt>
                  <c:pt idx="3">
                    <c:v>Forma studia</c:v>
                  </c:pt>
                  <c:pt idx="5">
                    <c:v>Typ školy</c:v>
                  </c:pt>
                </c:lvl>
              </c:multiLvlStrCache>
            </c:multiLvlStrRef>
          </c:cat>
          <c:val>
            <c:numRef>
              <c:f>'5.2'!$J$3:$P$3</c:f>
              <c:numCache>
                <c:formatCode>0.0</c:formatCode>
                <c:ptCount val="7"/>
                <c:pt idx="0">
                  <c:v>4.8</c:v>
                </c:pt>
                <c:pt idx="1">
                  <c:v>9.1</c:v>
                </c:pt>
                <c:pt idx="2">
                  <c:v>15.4</c:v>
                </c:pt>
                <c:pt idx="3">
                  <c:v>9.1999999999999993</c:v>
                </c:pt>
                <c:pt idx="4">
                  <c:v>4.0999999999999996</c:v>
                </c:pt>
                <c:pt idx="5">
                  <c:v>8.6</c:v>
                </c:pt>
                <c:pt idx="6">
                  <c:v>5.0999999999999996</c:v>
                </c:pt>
              </c:numCache>
            </c:numRef>
          </c:val>
          <c:extLst xmlns:c16r2="http://schemas.microsoft.com/office/drawing/2015/06/chart">
            <c:ext xmlns:c16="http://schemas.microsoft.com/office/drawing/2014/chart" uri="{C3380CC4-5D6E-409C-BE32-E72D297353CC}">
              <c16:uniqueId val="{00000000-FAE3-489C-BDE1-01251467A3D4}"/>
            </c:ext>
          </c:extLst>
        </c:ser>
        <c:ser>
          <c:idx val="1"/>
          <c:order val="1"/>
          <c:tx>
            <c:strRef>
              <c:f>'5.2'!$I$4</c:f>
              <c:strCache>
                <c:ptCount val="1"/>
                <c:pt idx="0">
                  <c:v>Ne, ale mám to v plánu</c:v>
                </c:pt>
              </c:strCache>
            </c:strRef>
          </c:tx>
          <c:spPr>
            <a:solidFill>
              <a:schemeClr val="accent4"/>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'5.2'!$J$1:$P$2</c:f>
              <c:multiLvlStrCache>
                <c:ptCount val="7"/>
                <c:lvl>
                  <c:pt idx="0">
                    <c:v>Bc.</c:v>
                  </c:pt>
                  <c:pt idx="1">
                    <c:v>Mgr.</c:v>
                  </c:pt>
                  <c:pt idx="2">
                    <c:v>NMgr.</c:v>
                  </c:pt>
                  <c:pt idx="3">
                    <c:v>Prezenční</c:v>
                  </c:pt>
                  <c:pt idx="4">
                    <c:v>Kombinovaná</c:v>
                  </c:pt>
                  <c:pt idx="5">
                    <c:v>Veřejná</c:v>
                  </c:pt>
                  <c:pt idx="6">
                    <c:v>Soukromá</c:v>
                  </c:pt>
                </c:lvl>
                <c:lvl>
                  <c:pt idx="0">
                    <c:v>Typ programu</c:v>
                  </c:pt>
                  <c:pt idx="3">
                    <c:v>Forma studia</c:v>
                  </c:pt>
                  <c:pt idx="5">
                    <c:v>Typ školy</c:v>
                  </c:pt>
                </c:lvl>
              </c:multiLvlStrCache>
            </c:multiLvlStrRef>
          </c:cat>
          <c:val>
            <c:numRef>
              <c:f>'5.2'!$J$4:$P$4</c:f>
              <c:numCache>
                <c:formatCode>0.0</c:formatCode>
                <c:ptCount val="7"/>
                <c:pt idx="0">
                  <c:v>31.4</c:v>
                </c:pt>
                <c:pt idx="1">
                  <c:v>32.799999999999997</c:v>
                </c:pt>
                <c:pt idx="2">
                  <c:v>13.5</c:v>
                </c:pt>
                <c:pt idx="3">
                  <c:v>31.4</c:v>
                </c:pt>
                <c:pt idx="4">
                  <c:v>6.2</c:v>
                </c:pt>
                <c:pt idx="5">
                  <c:v>27.8</c:v>
                </c:pt>
                <c:pt idx="6">
                  <c:v>17.100000000000001</c:v>
                </c:pt>
              </c:numCache>
            </c:numRef>
          </c:val>
          <c:extLst xmlns:c16r2="http://schemas.microsoft.com/office/drawing/2015/06/chart">
            <c:ext xmlns:c16="http://schemas.microsoft.com/office/drawing/2014/chart" uri="{C3380CC4-5D6E-409C-BE32-E72D297353CC}">
              <c16:uniqueId val="{00000001-FAE3-489C-BDE1-01251467A3D4}"/>
            </c:ext>
          </c:extLst>
        </c:ser>
        <c:ser>
          <c:idx val="0"/>
          <c:order val="2"/>
          <c:tx>
            <c:strRef>
              <c:f>'5.2'!$I$5</c:f>
              <c:strCache>
                <c:ptCount val="1"/>
                <c:pt idx="0">
                  <c:v>Ne, neplánuji se studijního pobytu v zahraničí účastnit</c:v>
                </c:pt>
              </c:strCache>
            </c:strRef>
          </c:tx>
          <c:spPr>
            <a:solidFill>
              <a:schemeClr val="accent3"/>
            </a:solidFill>
            <a:ln>
              <a:noFill/>
            </a:ln>
            <a:effectLst/>
          </c:spPr>
          <c:invertIfNegative val="0"/>
          <c:dLbls>
            <c:numFmt formatCode="#,##0.0" sourceLinked="0"/>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'5.2'!$J$1:$P$2</c:f>
              <c:multiLvlStrCache>
                <c:ptCount val="7"/>
                <c:lvl>
                  <c:pt idx="0">
                    <c:v>Bc.</c:v>
                  </c:pt>
                  <c:pt idx="1">
                    <c:v>Mgr.</c:v>
                  </c:pt>
                  <c:pt idx="2">
                    <c:v>NMgr.</c:v>
                  </c:pt>
                  <c:pt idx="3">
                    <c:v>Prezenční</c:v>
                  </c:pt>
                  <c:pt idx="4">
                    <c:v>Kombinovaná</c:v>
                  </c:pt>
                  <c:pt idx="5">
                    <c:v>Veřejná</c:v>
                  </c:pt>
                  <c:pt idx="6">
                    <c:v>Soukromá</c:v>
                  </c:pt>
                </c:lvl>
                <c:lvl>
                  <c:pt idx="0">
                    <c:v>Typ programu</c:v>
                  </c:pt>
                  <c:pt idx="3">
                    <c:v>Forma studia</c:v>
                  </c:pt>
                  <c:pt idx="5">
                    <c:v>Typ školy</c:v>
                  </c:pt>
                </c:lvl>
              </c:multiLvlStrCache>
            </c:multiLvlStrRef>
          </c:cat>
          <c:val>
            <c:numRef>
              <c:f>'5.2'!$J$5:$P$5</c:f>
              <c:numCache>
                <c:formatCode>0.0</c:formatCode>
                <c:ptCount val="7"/>
                <c:pt idx="0">
                  <c:v>63.8</c:v>
                </c:pt>
                <c:pt idx="1">
                  <c:v>58.1</c:v>
                </c:pt>
                <c:pt idx="2">
                  <c:v>71.099999999999994</c:v>
                </c:pt>
                <c:pt idx="3">
                  <c:v>59.4</c:v>
                </c:pt>
                <c:pt idx="4">
                  <c:v>89.7</c:v>
                </c:pt>
                <c:pt idx="5">
                  <c:v>63.6</c:v>
                </c:pt>
                <c:pt idx="6">
                  <c:v>77.8</c:v>
                </c:pt>
              </c:numCache>
            </c:numRef>
          </c:val>
          <c:extLst xmlns:c16r2="http://schemas.microsoft.com/office/drawing/2015/06/chart">
            <c:ext xmlns:c16="http://schemas.microsoft.com/office/drawing/2014/chart" uri="{C3380CC4-5D6E-409C-BE32-E72D297353CC}">
              <c16:uniqueId val="{00000002-FAE3-489C-BDE1-01251467A3D4}"/>
            </c:ext>
          </c:extLst>
        </c:ser>
        <c:dLbls>
          <c:showLegendKey val="0"/>
          <c:showVal val="0"/>
          <c:showCatName val="0"/>
          <c:showSerName val="0"/>
          <c:showPercent val="0"/>
          <c:showBubbleSize val="0"/>
        </c:dLbls>
        <c:gapWidth val="30"/>
        <c:overlap val="100"/>
        <c:axId val="247492480"/>
        <c:axId val="247492872"/>
      </c:barChart>
      <c:catAx>
        <c:axId val="24749248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vert="horz"/>
          <a:lstStyle/>
          <a:p>
            <a:pPr>
              <a:defRPr/>
            </a:pPr>
            <a:endParaRPr lang="cs-CZ"/>
          </a:p>
        </c:txPr>
        <c:crossAx val="247492872"/>
        <c:crosses val="autoZero"/>
        <c:auto val="1"/>
        <c:lblAlgn val="ctr"/>
        <c:lblOffset val="100"/>
        <c:noMultiLvlLbl val="0"/>
      </c:catAx>
      <c:valAx>
        <c:axId val="247492872"/>
        <c:scaling>
          <c:orientation val="minMax"/>
          <c:max val="10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cs-CZ"/>
          </a:p>
        </c:txPr>
        <c:crossAx val="247492480"/>
        <c:crosses val="autoZero"/>
        <c:crossBetween val="between"/>
        <c:majorUnit val="20"/>
      </c:valAx>
      <c:spPr>
        <a:solidFill>
          <a:schemeClr val="bg1">
            <a:lumMod val="85000"/>
            <a:alpha val="50000"/>
          </a:schemeClr>
        </a:solidFill>
        <a:ln w="0">
          <a:solidFill>
            <a:schemeClr val="bg1">
              <a:lumMod val="65000"/>
            </a:schemeClr>
          </a:solidFill>
        </a:ln>
        <a:effectLst/>
      </c:spPr>
    </c:plotArea>
    <c:legend>
      <c:legendPos val="b"/>
      <c:layout>
        <c:manualLayout>
          <c:xMode val="edge"/>
          <c:yMode val="edge"/>
          <c:x val="5.3213955644724552E-2"/>
          <c:y val="0.93148807382983811"/>
          <c:w val="0.89999994938692385"/>
          <c:h val="6.8511926170161885E-2"/>
        </c:manualLayout>
      </c:layout>
      <c:overlay val="0"/>
      <c:spPr>
        <a:noFill/>
        <a:ln>
          <a:noFill/>
        </a:ln>
        <a:effectLst/>
      </c:spPr>
      <c:txPr>
        <a:bodyPr rot="0" vert="horz"/>
        <a:lstStyle/>
        <a:p>
          <a:pPr>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031574152404501"/>
          <c:y val="6.8693795433290392E-2"/>
          <c:w val="0.58807557319797832"/>
          <c:h val="0.79991022489506181"/>
        </c:manualLayout>
      </c:layout>
      <c:barChart>
        <c:barDir val="bar"/>
        <c:grouping val="stacked"/>
        <c:varyColors val="0"/>
        <c:ser>
          <c:idx val="1"/>
          <c:order val="0"/>
          <c:tx>
            <c:strRef>
              <c:f>'ea2.15'!$D$23</c:f>
              <c:strCache>
                <c:ptCount val="1"/>
                <c:pt idx="0">
                  <c:v>Ano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'ea2.15'!$B$24:$B$26</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'ea2.15'!$D$24:$D$26</c:f>
              <c:numCache>
                <c:formatCode>0.0</c:formatCode>
                <c:ptCount val="3"/>
                <c:pt idx="0">
                  <c:v>33.799999999999997</c:v>
                </c:pt>
                <c:pt idx="1">
                  <c:v>33.700000000000003</c:v>
                </c:pt>
                <c:pt idx="2">
                  <c:v>22.9</c:v>
                </c:pt>
              </c:numCache>
            </c:numRef>
          </c:val>
        </c:ser>
        <c:ser>
          <c:idx val="0"/>
          <c:order val="1"/>
          <c:tx>
            <c:strRef>
              <c:f>'ea2.15'!$C$23</c:f>
              <c:strCache>
                <c:ptCount val="1"/>
                <c:pt idx="0">
                  <c:v>Ne</c:v>
                </c:pt>
              </c:strCache>
            </c:strRef>
          </c:tx>
          <c:invertIfNegative val="0"/>
          <c:dLbls>
            <c:dLbl>
              <c:idx val="0"/>
              <c:layout>
                <c:manualLayout>
                  <c:x val="0"/>
                  <c:y val="6.650041562759773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'ea2.15'!$B$24:$B$26</c:f>
              <c:strCache>
                <c:ptCount val="3"/>
                <c:pt idx="0">
                  <c:v>Jsem především zaneprázdněn dalšími povinnostmi/aktivitami mimo práci a studium</c:v>
                </c:pt>
                <c:pt idx="1">
                  <c:v>Především pracuji a vedle toho studuji</c:v>
                </c:pt>
                <c:pt idx="2">
                  <c:v>Jsem především student, který má i další aktivity</c:v>
                </c:pt>
              </c:strCache>
            </c:strRef>
          </c:cat>
          <c:val>
            <c:numRef>
              <c:f>'ea2.15'!$C$24:$C$26</c:f>
              <c:numCache>
                <c:formatCode>0.0</c:formatCode>
                <c:ptCount val="3"/>
                <c:pt idx="0">
                  <c:v>66.2</c:v>
                </c:pt>
                <c:pt idx="1">
                  <c:v>66.3</c:v>
                </c:pt>
                <c:pt idx="2">
                  <c:v>77.099999999999994</c:v>
                </c:pt>
              </c:numCache>
            </c:numRef>
          </c:val>
        </c:ser>
        <c:dLbls>
          <c:showLegendKey val="0"/>
          <c:showVal val="1"/>
          <c:showCatName val="0"/>
          <c:showSerName val="0"/>
          <c:showPercent val="0"/>
          <c:showBubbleSize val="0"/>
        </c:dLbls>
        <c:gapWidth val="30"/>
        <c:overlap val="100"/>
        <c:axId val="217365944"/>
        <c:axId val="217366336"/>
      </c:barChart>
      <c:catAx>
        <c:axId val="217365944"/>
        <c:scaling>
          <c:orientation val="minMax"/>
        </c:scaling>
        <c:delete val="0"/>
        <c:axPos val="l"/>
        <c:numFmt formatCode="General" sourceLinked="0"/>
        <c:majorTickMark val="none"/>
        <c:minorTickMark val="none"/>
        <c:tickLblPos val="nextTo"/>
        <c:crossAx val="217366336"/>
        <c:crosses val="autoZero"/>
        <c:auto val="1"/>
        <c:lblAlgn val="ctr"/>
        <c:lblOffset val="100"/>
        <c:noMultiLvlLbl val="0"/>
      </c:catAx>
      <c:valAx>
        <c:axId val="217366336"/>
        <c:scaling>
          <c:orientation val="minMax"/>
          <c:max val="100"/>
        </c:scaling>
        <c:delete val="0"/>
        <c:axPos val="t"/>
        <c:majorGridlines>
          <c:spPr>
            <a:ln>
              <a:solidFill>
                <a:schemeClr val="bg1">
                  <a:lumMod val="65000"/>
                </a:schemeClr>
              </a:solidFill>
            </a:ln>
          </c:spPr>
        </c:majorGridlines>
        <c:numFmt formatCode="0" sourceLinked="0"/>
        <c:majorTickMark val="none"/>
        <c:minorTickMark val="none"/>
        <c:tickLblPos val="low"/>
        <c:spPr>
          <a:ln>
            <a:solidFill>
              <a:schemeClr val="bg1">
                <a:lumMod val="65000"/>
              </a:schemeClr>
            </a:solidFill>
          </a:ln>
        </c:spPr>
        <c:crossAx val="217365944"/>
        <c:crosses val="max"/>
        <c:crossBetween val="between"/>
        <c:majorUnit val="2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'G_5.4'!$O$13</c:f>
              <c:strCache>
                <c:ptCount val="1"/>
                <c:pt idx="0">
                  <c:v>Ano, byl/a</c:v>
                </c:pt>
              </c:strCache>
            </c:strRef>
          </c:tx>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'G_5.4'!$N$14:$N$22</c:f>
              <c:strCache>
                <c:ptCount val="9"/>
                <c:pt idx="0">
                  <c:v>Umělecké</c:v>
                </c:pt>
                <c:pt idx="1">
                  <c:v>Ostatní humanitní a společensko-vědní</c:v>
                </c:pt>
                <c:pt idx="2">
                  <c:v>Ekonomické</c:v>
                </c:pt>
                <c:pt idx="3">
                  <c:v>Přírodovědné</c:v>
                </c:pt>
                <c:pt idx="4">
                  <c:v>Právnické</c:v>
                </c:pt>
                <c:pt idx="5">
                  <c:v>Pedagogické</c:v>
                </c:pt>
                <c:pt idx="6">
                  <c:v>Zdravotnické, lékařské a farmaceutické</c:v>
                </c:pt>
                <c:pt idx="7">
                  <c:v>Technické</c:v>
                </c:pt>
                <c:pt idx="8">
                  <c:v>Zemědělsko-lesnické a veterinární</c:v>
                </c:pt>
              </c:strCache>
            </c:strRef>
          </c:cat>
          <c:val>
            <c:numRef>
              <c:f>'G_5.4'!$O$14:$O$22</c:f>
              <c:numCache>
                <c:formatCode>0.0</c:formatCode>
                <c:ptCount val="9"/>
                <c:pt idx="0">
                  <c:v>18</c:v>
                </c:pt>
                <c:pt idx="1">
                  <c:v>15.4</c:v>
                </c:pt>
                <c:pt idx="2">
                  <c:v>8.6999999999999993</c:v>
                </c:pt>
                <c:pt idx="3">
                  <c:v>7.9</c:v>
                </c:pt>
                <c:pt idx="4">
                  <c:v>8.4</c:v>
                </c:pt>
                <c:pt idx="5">
                  <c:v>7.8</c:v>
                </c:pt>
                <c:pt idx="6">
                  <c:v>6.1</c:v>
                </c:pt>
                <c:pt idx="7">
                  <c:v>5.3</c:v>
                </c:pt>
                <c:pt idx="8">
                  <c:v>3</c:v>
                </c:pt>
              </c:numCache>
            </c:numRef>
          </c:val>
          <c:extLst xmlns:c16r2="http://schemas.microsoft.com/office/drawing/2015/06/chart">
            <c:ext xmlns:c16="http://schemas.microsoft.com/office/drawing/2014/chart" uri="{C3380CC4-5D6E-409C-BE32-E72D297353CC}">
              <c16:uniqueId val="{00000000-AFB3-4B6D-AAA8-3E1BD68ECC81}"/>
            </c:ext>
          </c:extLst>
        </c:ser>
        <c:ser>
          <c:idx val="1"/>
          <c:order val="1"/>
          <c:tx>
            <c:strRef>
              <c:f>'G_5.4'!$P$13</c:f>
              <c:strCache>
                <c:ptCount val="1"/>
                <c:pt idx="0">
                  <c:v>Ne, ale mám to v plánu</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'G_5.4'!$N$14:$N$22</c:f>
              <c:strCache>
                <c:ptCount val="9"/>
                <c:pt idx="0">
                  <c:v>Umělecké</c:v>
                </c:pt>
                <c:pt idx="1">
                  <c:v>Ostatní humanitní a společensko-vědní</c:v>
                </c:pt>
                <c:pt idx="2">
                  <c:v>Ekonomické</c:v>
                </c:pt>
                <c:pt idx="3">
                  <c:v>Přírodovědné</c:v>
                </c:pt>
                <c:pt idx="4">
                  <c:v>Právnické</c:v>
                </c:pt>
                <c:pt idx="5">
                  <c:v>Pedagogické</c:v>
                </c:pt>
                <c:pt idx="6">
                  <c:v>Zdravotnické, lékařské a farmaceutické</c:v>
                </c:pt>
                <c:pt idx="7">
                  <c:v>Technické</c:v>
                </c:pt>
                <c:pt idx="8">
                  <c:v>Zemědělsko-lesnické a veterinární</c:v>
                </c:pt>
              </c:strCache>
            </c:strRef>
          </c:cat>
          <c:val>
            <c:numRef>
              <c:f>'G_5.4'!$P$14:$P$22</c:f>
              <c:numCache>
                <c:formatCode>0.0</c:formatCode>
                <c:ptCount val="9"/>
                <c:pt idx="0">
                  <c:v>42</c:v>
                </c:pt>
                <c:pt idx="1">
                  <c:v>29.2</c:v>
                </c:pt>
                <c:pt idx="2">
                  <c:v>25.5</c:v>
                </c:pt>
                <c:pt idx="3">
                  <c:v>31.6</c:v>
                </c:pt>
                <c:pt idx="4">
                  <c:v>34</c:v>
                </c:pt>
                <c:pt idx="5">
                  <c:v>17.8</c:v>
                </c:pt>
                <c:pt idx="6">
                  <c:v>25.5</c:v>
                </c:pt>
                <c:pt idx="7">
                  <c:v>28.2</c:v>
                </c:pt>
                <c:pt idx="8">
                  <c:v>27.4</c:v>
                </c:pt>
              </c:numCache>
            </c:numRef>
          </c:val>
          <c:extLst xmlns:c16r2="http://schemas.microsoft.com/office/drawing/2015/06/chart">
            <c:ext xmlns:c16="http://schemas.microsoft.com/office/drawing/2014/chart" uri="{C3380CC4-5D6E-409C-BE32-E72D297353CC}">
              <c16:uniqueId val="{00000001-AFB3-4B6D-AAA8-3E1BD68ECC81}"/>
            </c:ext>
          </c:extLst>
        </c:ser>
        <c:ser>
          <c:idx val="2"/>
          <c:order val="2"/>
          <c:tx>
            <c:strRef>
              <c:f>'G_5.4'!$Q$13</c:f>
              <c:strCache>
                <c:ptCount val="1"/>
                <c:pt idx="0">
                  <c:v>Ne, neplánuji se studijního pobytu v zahraničí účastnit</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'G_5.4'!$N$14:$N$22</c:f>
              <c:strCache>
                <c:ptCount val="9"/>
                <c:pt idx="0">
                  <c:v>Umělecké</c:v>
                </c:pt>
                <c:pt idx="1">
                  <c:v>Ostatní humanitní a společensko-vědní</c:v>
                </c:pt>
                <c:pt idx="2">
                  <c:v>Ekonomické</c:v>
                </c:pt>
                <c:pt idx="3">
                  <c:v>Přírodovědné</c:v>
                </c:pt>
                <c:pt idx="4">
                  <c:v>Právnické</c:v>
                </c:pt>
                <c:pt idx="5">
                  <c:v>Pedagogické</c:v>
                </c:pt>
                <c:pt idx="6">
                  <c:v>Zdravotnické, lékařské a farmaceutické</c:v>
                </c:pt>
                <c:pt idx="7">
                  <c:v>Technické</c:v>
                </c:pt>
                <c:pt idx="8">
                  <c:v>Zemědělsko-lesnické a veterinární</c:v>
                </c:pt>
              </c:strCache>
            </c:strRef>
          </c:cat>
          <c:val>
            <c:numRef>
              <c:f>'G_5.4'!$Q$14:$Q$22</c:f>
              <c:numCache>
                <c:formatCode>0.0</c:formatCode>
                <c:ptCount val="9"/>
                <c:pt idx="0">
                  <c:v>40</c:v>
                </c:pt>
                <c:pt idx="1">
                  <c:v>55.4</c:v>
                </c:pt>
                <c:pt idx="2">
                  <c:v>65.8</c:v>
                </c:pt>
                <c:pt idx="3">
                  <c:v>60.5</c:v>
                </c:pt>
                <c:pt idx="4">
                  <c:v>57.6</c:v>
                </c:pt>
                <c:pt idx="5">
                  <c:v>74.400000000000006</c:v>
                </c:pt>
                <c:pt idx="6">
                  <c:v>68.400000000000006</c:v>
                </c:pt>
                <c:pt idx="7">
                  <c:v>66.5</c:v>
                </c:pt>
                <c:pt idx="8">
                  <c:v>69.599999999999994</c:v>
                </c:pt>
              </c:numCache>
            </c:numRef>
          </c:val>
          <c:extLst xmlns:c16r2="http://schemas.microsoft.com/office/drawing/2015/06/chart">
            <c:ext xmlns:c16="http://schemas.microsoft.com/office/drawing/2014/chart" uri="{C3380CC4-5D6E-409C-BE32-E72D297353CC}">
              <c16:uniqueId val="{00000002-AFB3-4B6D-AAA8-3E1BD68ECC81}"/>
            </c:ext>
          </c:extLst>
        </c:ser>
        <c:dLbls>
          <c:showLegendKey val="0"/>
          <c:showVal val="0"/>
          <c:showCatName val="0"/>
          <c:showSerName val="0"/>
          <c:showPercent val="0"/>
          <c:showBubbleSize val="0"/>
        </c:dLbls>
        <c:gapWidth val="30"/>
        <c:overlap val="100"/>
        <c:axId val="247493656"/>
        <c:axId val="248080160"/>
      </c:barChart>
      <c:catAx>
        <c:axId val="247493656"/>
        <c:scaling>
          <c:orientation val="minMax"/>
        </c:scaling>
        <c:delete val="0"/>
        <c:axPos val="l"/>
        <c:numFmt formatCode="General" sourceLinked="1"/>
        <c:majorTickMark val="none"/>
        <c:minorTickMark val="none"/>
        <c:tickLblPos val="nextTo"/>
        <c:txPr>
          <a:bodyPr rot="-60000000" vert="horz"/>
          <a:lstStyle/>
          <a:p>
            <a:pPr>
              <a:defRPr/>
            </a:pPr>
            <a:endParaRPr lang="cs-CZ"/>
          </a:p>
        </c:txPr>
        <c:crossAx val="248080160"/>
        <c:crosses val="autoZero"/>
        <c:auto val="1"/>
        <c:lblAlgn val="ctr"/>
        <c:lblOffset val="100"/>
        <c:noMultiLvlLbl val="0"/>
      </c:catAx>
      <c:valAx>
        <c:axId val="248080160"/>
        <c:scaling>
          <c:orientation val="minMax"/>
          <c:max val="100"/>
        </c:scaling>
        <c:delete val="0"/>
        <c:axPos val="b"/>
        <c:majorGridlines/>
        <c:numFmt formatCode="0" sourceLinked="0"/>
        <c:majorTickMark val="none"/>
        <c:minorTickMark val="none"/>
        <c:tickLblPos val="low"/>
        <c:txPr>
          <a:bodyPr rot="-60000000" vert="horz"/>
          <a:lstStyle/>
          <a:p>
            <a:pPr>
              <a:defRPr/>
            </a:pPr>
            <a:endParaRPr lang="cs-CZ"/>
          </a:p>
        </c:txPr>
        <c:crossAx val="247493656"/>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4.9999956572681262E-2"/>
          <c:y val="0.90823191668591541"/>
          <c:w val="0.9500000434273187"/>
          <c:h val="9.1768159341813843E-2"/>
        </c:manualLayout>
      </c:layout>
      <c:overlay val="0"/>
      <c:txPr>
        <a:bodyPr rot="0" vert="horz"/>
        <a:lstStyle/>
        <a:p>
          <a:pPr>
            <a:defRPr/>
          </a:pPr>
          <a:endParaRPr lang="cs-CZ"/>
        </a:p>
      </c:txPr>
    </c:legend>
    <c:plotVisOnly val="1"/>
    <c:dispBlanksAs val="gap"/>
    <c:showDLblsOverMax val="0"/>
  </c:chart>
  <c:spPr>
    <a:solidFill>
      <a:schemeClr val="bg1"/>
    </a:solidFill>
    <a:ln>
      <a:noFill/>
    </a:ln>
  </c:spPr>
  <c:txPr>
    <a:bodyPr/>
    <a:lstStyle/>
    <a:p>
      <a:pPr>
        <a:defRPr sz="1400">
          <a:latin typeface="+mn-lt"/>
        </a:defRPr>
      </a:pPr>
      <a:endParaRPr lang="cs-CZ"/>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03902216777139E-2"/>
          <c:y val="3.8300627958409911E-2"/>
          <c:w val="0.91222891646086224"/>
          <c:h val="0.43168207004777254"/>
        </c:manualLayout>
      </c:layout>
      <c:barChart>
        <c:barDir val="col"/>
        <c:grouping val="stacked"/>
        <c:varyColors val="0"/>
        <c:ser>
          <c:idx val="0"/>
          <c:order val="0"/>
          <c:tx>
            <c:strRef>
              <c:f>'5.6'!$H$5</c:f>
              <c:strCache>
                <c:ptCount val="1"/>
                <c:pt idx="0">
                  <c:v>Ano, uznali mi všechny získané kredity</c:v>
                </c:pt>
              </c:strCache>
            </c:strRef>
          </c:tx>
          <c:spPr>
            <a:solidFill>
              <a:schemeClr val="accent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'5.6'!$I$5:$L$5</c:f>
              <c:numCache>
                <c:formatCode>###0.0</c:formatCode>
                <c:ptCount val="4"/>
                <c:pt idx="0">
                  <c:v>59.4</c:v>
                </c:pt>
                <c:pt idx="1">
                  <c:v>45.4</c:v>
                </c:pt>
                <c:pt idx="2">
                  <c:v>60</c:v>
                </c:pt>
                <c:pt idx="3">
                  <c:v>42.1</c:v>
                </c:pt>
              </c:numCache>
            </c:numRef>
          </c:val>
          <c:extLst xmlns:c16r2="http://schemas.microsoft.com/office/drawing/2015/06/chart">
            <c:ext xmlns:c16="http://schemas.microsoft.com/office/drawing/2014/chart" uri="{C3380CC4-5D6E-409C-BE32-E72D297353CC}">
              <c16:uniqueId val="{00000000-FD17-48C5-96FC-FA6466E330B4}"/>
            </c:ext>
          </c:extLst>
        </c:ser>
        <c:ser>
          <c:idx val="1"/>
          <c:order val="1"/>
          <c:tx>
            <c:strRef>
              <c:f>'5.6'!$H$6</c:f>
              <c:strCache>
                <c:ptCount val="1"/>
                <c:pt idx="0">
                  <c:v>Ano, uznali mi polovinu či více získaných kreditů</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'5.6'!$I$6:$L$6</c:f>
              <c:numCache>
                <c:formatCode>###0.0</c:formatCode>
                <c:ptCount val="4"/>
                <c:pt idx="0">
                  <c:v>10.7</c:v>
                </c:pt>
                <c:pt idx="1">
                  <c:v>21.3</c:v>
                </c:pt>
                <c:pt idx="2">
                  <c:v>12.1</c:v>
                </c:pt>
                <c:pt idx="3">
                  <c:v>5.3</c:v>
                </c:pt>
              </c:numCache>
            </c:numRef>
          </c:val>
          <c:extLst xmlns:c16r2="http://schemas.microsoft.com/office/drawing/2015/06/chart">
            <c:ext xmlns:c16="http://schemas.microsoft.com/office/drawing/2014/chart" uri="{C3380CC4-5D6E-409C-BE32-E72D297353CC}">
              <c16:uniqueId val="{00000001-FD17-48C5-96FC-FA6466E330B4}"/>
            </c:ext>
          </c:extLst>
        </c:ser>
        <c:ser>
          <c:idx val="2"/>
          <c:order val="2"/>
          <c:tx>
            <c:strRef>
              <c:f>'5.6'!$H$7</c:f>
              <c:strCache>
                <c:ptCount val="1"/>
                <c:pt idx="0">
                  <c:v>Ano, uznali mi méně než polovinu získaných kreditů</c:v>
                </c:pt>
              </c:strCache>
            </c:strRef>
          </c:tx>
          <c:spPr>
            <a:solidFill>
              <a:schemeClr val="accent1">
                <a:lumMod val="60000"/>
                <a:lumOff val="40000"/>
              </a:schemeClr>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'5.6'!$I$7:$L$7</c:f>
              <c:numCache>
                <c:formatCode>###0.0</c:formatCode>
                <c:ptCount val="4"/>
                <c:pt idx="0">
                  <c:v>6.8</c:v>
                </c:pt>
                <c:pt idx="1">
                  <c:v>12</c:v>
                </c:pt>
                <c:pt idx="2">
                  <c:v>6.1</c:v>
                </c:pt>
                <c:pt idx="3">
                  <c:v>17.3</c:v>
                </c:pt>
              </c:numCache>
            </c:numRef>
          </c:val>
          <c:extLst xmlns:c16r2="http://schemas.microsoft.com/office/drawing/2015/06/chart">
            <c:ext xmlns:c16="http://schemas.microsoft.com/office/drawing/2014/chart" uri="{C3380CC4-5D6E-409C-BE32-E72D297353CC}">
              <c16:uniqueId val="{00000002-FD17-48C5-96FC-FA6466E330B4}"/>
            </c:ext>
          </c:extLst>
        </c:ser>
        <c:ser>
          <c:idx val="3"/>
          <c:order val="3"/>
          <c:tx>
            <c:strRef>
              <c:f>'5.6'!$H$8</c:f>
              <c:strCache>
                <c:ptCount val="1"/>
                <c:pt idx="0">
                  <c:v>Ne, neuznali mi žádný získaný kredit.</c:v>
                </c:pt>
              </c:strCache>
            </c:strRef>
          </c:tx>
          <c:spPr>
            <a:solidFill>
              <a:schemeClr val="accent4">
                <a:lumMod val="40000"/>
                <a:lumOff val="60000"/>
              </a:schemeClr>
            </a:solidFill>
          </c:spPr>
          <c:invertIfNegative val="0"/>
          <c:dLbls>
            <c:dLbl>
              <c:idx val="0"/>
              <c:layout>
                <c:manualLayout>
                  <c:x val="-4.1352032375059675E-2"/>
                  <c:y val="0"/>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4.6521036421942136E-2"/>
                  <c:y val="-3.449723940595210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359852630473599E-2"/>
                  <c:y val="-3.449723940595210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'5.6'!$I$8:$L$8</c:f>
              <c:numCache>
                <c:formatCode>###0.0</c:formatCode>
                <c:ptCount val="4"/>
                <c:pt idx="0">
                  <c:v>5.7</c:v>
                </c:pt>
                <c:pt idx="1">
                  <c:v>0</c:v>
                </c:pt>
                <c:pt idx="2">
                  <c:v>5.4</c:v>
                </c:pt>
                <c:pt idx="3">
                  <c:v>5.3</c:v>
                </c:pt>
              </c:numCache>
            </c:numRef>
          </c:val>
          <c:extLst xmlns:c16r2="http://schemas.microsoft.com/office/drawing/2015/06/chart">
            <c:ext xmlns:c16="http://schemas.microsoft.com/office/drawing/2014/chart" uri="{C3380CC4-5D6E-409C-BE32-E72D297353CC}">
              <c16:uniqueId val="{00000003-FD17-48C5-96FC-FA6466E330B4}"/>
            </c:ext>
          </c:extLst>
        </c:ser>
        <c:ser>
          <c:idx val="4"/>
          <c:order val="4"/>
          <c:tx>
            <c:strRef>
              <c:f>'5.6'!$H$9</c:f>
              <c:strCache>
                <c:ptCount val="1"/>
                <c:pt idx="0">
                  <c:v>Nezískal/a jsem žádné kredity</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'5.6'!$I$9:$L$9</c:f>
              <c:numCache>
                <c:formatCode>###0.0</c:formatCode>
                <c:ptCount val="4"/>
                <c:pt idx="0">
                  <c:v>5.0999999999999996</c:v>
                </c:pt>
                <c:pt idx="1">
                  <c:v>9.3000000000000007</c:v>
                </c:pt>
                <c:pt idx="2">
                  <c:v>4.8</c:v>
                </c:pt>
                <c:pt idx="3">
                  <c:v>11.3</c:v>
                </c:pt>
              </c:numCache>
            </c:numRef>
          </c:val>
          <c:extLst xmlns:c16r2="http://schemas.microsoft.com/office/drawing/2015/06/chart">
            <c:ext xmlns:c16="http://schemas.microsoft.com/office/drawing/2014/chart" uri="{C3380CC4-5D6E-409C-BE32-E72D297353CC}">
              <c16:uniqueId val="{00000004-FD17-48C5-96FC-FA6466E330B4}"/>
            </c:ext>
          </c:extLst>
        </c:ser>
        <c:ser>
          <c:idx val="5"/>
          <c:order val="5"/>
          <c:tx>
            <c:strRef>
              <c:f>'5.6'!$H$10</c:f>
              <c:strCache>
                <c:ptCount val="1"/>
                <c:pt idx="0">
                  <c:v>Ještě nevím</c:v>
                </c:pt>
              </c:strCache>
            </c:strRef>
          </c:tx>
          <c:spPr>
            <a:solidFill>
              <a:srgbClr val="0070C0"/>
            </a:solidFill>
          </c:spPr>
          <c:invertIfNegative val="0"/>
          <c:dLbls>
            <c:dLbl>
              <c:idx val="0"/>
              <c:layout>
                <c:manualLayout>
                  <c:x val="3.8767530351618451E-2"/>
                  <c:y val="3.4497239405952185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521036421942136E-2"/>
                  <c:y val="7.9055260385526213E-1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3936534398500905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1690040468824597E-2"/>
                  <c:y val="-3.449723940595210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'5.6'!$I$10:$L$10</c:f>
              <c:numCache>
                <c:formatCode>###0.0</c:formatCode>
                <c:ptCount val="4"/>
                <c:pt idx="0">
                  <c:v>6.6</c:v>
                </c:pt>
                <c:pt idx="1">
                  <c:v>4.5999999999999996</c:v>
                </c:pt>
                <c:pt idx="2">
                  <c:v>6.8</c:v>
                </c:pt>
                <c:pt idx="3">
                  <c:v>3.8</c:v>
                </c:pt>
              </c:numCache>
            </c:numRef>
          </c:val>
          <c:extLst xmlns:c16r2="http://schemas.microsoft.com/office/drawing/2015/06/chart">
            <c:ext xmlns:c16="http://schemas.microsoft.com/office/drawing/2014/chart" uri="{C3380CC4-5D6E-409C-BE32-E72D297353CC}">
              <c16:uniqueId val="{00000005-FD17-48C5-96FC-FA6466E330B4}"/>
            </c:ext>
          </c:extLst>
        </c:ser>
        <c:ser>
          <c:idx val="6"/>
          <c:order val="6"/>
          <c:tx>
            <c:strRef>
              <c:f>'5.6'!$H$11</c:f>
              <c:strCache>
                <c:ptCount val="1"/>
                <c:pt idx="0">
                  <c:v>Nikdy jsem neplánoval/a získat kredity, které by mi byly uznány</c:v>
                </c:pt>
              </c:strCache>
            </c:strRef>
          </c:tx>
          <c:spPr>
            <a:solidFill>
              <a:schemeClr val="accent5"/>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'5.6'!$I$3:$L$4</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'5.6'!$I$11:$L$11</c:f>
              <c:numCache>
                <c:formatCode>###0.0</c:formatCode>
                <c:ptCount val="4"/>
                <c:pt idx="0">
                  <c:v>5.7000000000000171</c:v>
                </c:pt>
                <c:pt idx="1">
                  <c:v>7.4000000000000057</c:v>
                </c:pt>
                <c:pt idx="2">
                  <c:v>4.8000000000000114</c:v>
                </c:pt>
                <c:pt idx="3">
                  <c:v>14.900000000000006</c:v>
                </c:pt>
              </c:numCache>
            </c:numRef>
          </c:val>
          <c:extLst xmlns:c16r2="http://schemas.microsoft.com/office/drawing/2015/06/chart">
            <c:ext xmlns:c16="http://schemas.microsoft.com/office/drawing/2014/chart" uri="{C3380CC4-5D6E-409C-BE32-E72D297353CC}">
              <c16:uniqueId val="{00000006-FD17-48C5-96FC-FA6466E330B4}"/>
            </c:ext>
          </c:extLst>
        </c:ser>
        <c:dLbls>
          <c:showLegendKey val="0"/>
          <c:showVal val="0"/>
          <c:showCatName val="0"/>
          <c:showSerName val="0"/>
          <c:showPercent val="0"/>
          <c:showBubbleSize val="0"/>
        </c:dLbls>
        <c:gapWidth val="30"/>
        <c:overlap val="100"/>
        <c:axId val="248080944"/>
        <c:axId val="248081336"/>
      </c:barChart>
      <c:catAx>
        <c:axId val="248080944"/>
        <c:scaling>
          <c:orientation val="minMax"/>
        </c:scaling>
        <c:delete val="0"/>
        <c:axPos val="b"/>
        <c:numFmt formatCode="General" sourceLinked="1"/>
        <c:majorTickMark val="none"/>
        <c:minorTickMark val="none"/>
        <c:tickLblPos val="nextTo"/>
        <c:txPr>
          <a:bodyPr rot="-60000000" vert="horz"/>
          <a:lstStyle/>
          <a:p>
            <a:pPr>
              <a:defRPr/>
            </a:pPr>
            <a:endParaRPr lang="cs-CZ"/>
          </a:p>
        </c:txPr>
        <c:crossAx val="248081336"/>
        <c:crosses val="autoZero"/>
        <c:auto val="1"/>
        <c:lblAlgn val="ctr"/>
        <c:lblOffset val="100"/>
        <c:noMultiLvlLbl val="0"/>
      </c:catAx>
      <c:valAx>
        <c:axId val="248081336"/>
        <c:scaling>
          <c:orientation val="minMax"/>
          <c:max val="100"/>
        </c:scaling>
        <c:delete val="0"/>
        <c:axPos val="l"/>
        <c:majorGridlines/>
        <c:numFmt formatCode="###0" sourceLinked="0"/>
        <c:majorTickMark val="none"/>
        <c:minorTickMark val="none"/>
        <c:tickLblPos val="nextTo"/>
        <c:txPr>
          <a:bodyPr rot="-60000000" vert="horz"/>
          <a:lstStyle/>
          <a:p>
            <a:pPr>
              <a:defRPr/>
            </a:pPr>
            <a:endParaRPr lang="cs-CZ"/>
          </a:p>
        </c:txPr>
        <c:crossAx val="248080944"/>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65510841677313636"/>
          <c:w val="0.8056658332560398"/>
          <c:h val="0.33045113042995222"/>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76989594724061E-2"/>
          <c:y val="3.8277664037737337E-2"/>
          <c:w val="0.90022779500575101"/>
          <c:h val="0.41742970313850841"/>
        </c:manualLayout>
      </c:layout>
      <c:barChart>
        <c:barDir val="col"/>
        <c:grouping val="stacked"/>
        <c:varyColors val="0"/>
        <c:ser>
          <c:idx val="0"/>
          <c:order val="0"/>
          <c:tx>
            <c:strRef>
              <c:f>'5.8'!$G$3</c:f>
              <c:strCache>
                <c:ptCount val="1"/>
                <c:pt idx="0">
                  <c:v>Příspěvek od rodičů/rodiny/partnera</c:v>
                </c:pt>
              </c:strCache>
            </c:strRef>
          </c:tx>
          <c:spPr>
            <a:solidFill>
              <a:schemeClr val="accent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'5.8'!$H$3:$K$3</c:f>
              <c:numCache>
                <c:formatCode>0.0</c:formatCode>
                <c:ptCount val="4"/>
                <c:pt idx="0">
                  <c:v>17.2</c:v>
                </c:pt>
                <c:pt idx="1">
                  <c:v>31.7</c:v>
                </c:pt>
                <c:pt idx="2">
                  <c:v>17.7</c:v>
                </c:pt>
                <c:pt idx="3">
                  <c:v>23.8</c:v>
                </c:pt>
              </c:numCache>
            </c:numRef>
          </c:val>
          <c:extLst xmlns:c16r2="http://schemas.microsoft.com/office/drawing/2015/06/chart">
            <c:ext xmlns:c16="http://schemas.microsoft.com/office/drawing/2014/chart" uri="{C3380CC4-5D6E-409C-BE32-E72D297353CC}">
              <c16:uniqueId val="{00000000-AEFB-4019-A075-532BEA1A116D}"/>
            </c:ext>
          </c:extLst>
        </c:ser>
        <c:ser>
          <c:idx val="1"/>
          <c:order val="1"/>
          <c:tx>
            <c:strRef>
              <c:f>'5.8'!$G$4</c:f>
              <c:strCache>
                <c:ptCount val="1"/>
                <c:pt idx="0">
                  <c:v>Vlastní výdělek z předešlého zaměstnání</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'5.8'!$H$4:$K$4</c:f>
              <c:numCache>
                <c:formatCode>0.0</c:formatCode>
                <c:ptCount val="4"/>
                <c:pt idx="0">
                  <c:v>5.2</c:v>
                </c:pt>
                <c:pt idx="1">
                  <c:v>6.1</c:v>
                </c:pt>
                <c:pt idx="2">
                  <c:v>4.5999999999999996</c:v>
                </c:pt>
                <c:pt idx="3">
                  <c:v>13.3</c:v>
                </c:pt>
              </c:numCache>
            </c:numRef>
          </c:val>
          <c:extLst xmlns:c16r2="http://schemas.microsoft.com/office/drawing/2015/06/chart">
            <c:ext xmlns:c16="http://schemas.microsoft.com/office/drawing/2014/chart" uri="{C3380CC4-5D6E-409C-BE32-E72D297353CC}">
              <c16:uniqueId val="{00000001-AEFB-4019-A075-532BEA1A116D}"/>
            </c:ext>
          </c:extLst>
        </c:ser>
        <c:ser>
          <c:idx val="2"/>
          <c:order val="2"/>
          <c:tx>
            <c:strRef>
              <c:f>'5.8'!$G$5</c:f>
              <c:strCache>
                <c:ptCount val="1"/>
                <c:pt idx="0">
                  <c:v>Z příjmů z práce během tohoto zahraničního studia</c:v>
                </c:pt>
              </c:strCache>
            </c:strRef>
          </c:tx>
          <c:spPr>
            <a:solidFill>
              <a:schemeClr val="accent1">
                <a:lumMod val="60000"/>
                <a:lumOff val="40000"/>
              </a:schemeClr>
            </a:solidFill>
          </c:spPr>
          <c:invertIfNegative val="0"/>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'5.8'!$H$5:$K$5</c:f>
              <c:numCache>
                <c:formatCode>0.0</c:formatCode>
                <c:ptCount val="4"/>
                <c:pt idx="0">
                  <c:v>1.5</c:v>
                </c:pt>
                <c:pt idx="1">
                  <c:v>0</c:v>
                </c:pt>
                <c:pt idx="2">
                  <c:v>0.7</c:v>
                </c:pt>
                <c:pt idx="3">
                  <c:v>7.6</c:v>
                </c:pt>
              </c:numCache>
            </c:numRef>
          </c:val>
          <c:extLst xmlns:c16r2="http://schemas.microsoft.com/office/drawing/2015/06/chart">
            <c:ext xmlns:c16="http://schemas.microsoft.com/office/drawing/2014/chart" uri="{C3380CC4-5D6E-409C-BE32-E72D297353CC}">
              <c16:uniqueId val="{00000002-AEFB-4019-A075-532BEA1A116D}"/>
            </c:ext>
          </c:extLst>
        </c:ser>
        <c:ser>
          <c:idx val="3"/>
          <c:order val="3"/>
          <c:tx>
            <c:strRef>
              <c:f>'5.8'!$G$6</c:f>
              <c:strCache>
                <c:ptCount val="1"/>
                <c:pt idx="0">
                  <c:v>Stipendium od hostitelské země</c:v>
                </c:pt>
              </c:strCache>
            </c:strRef>
          </c:tx>
          <c:spPr>
            <a:solidFill>
              <a:schemeClr val="accent4">
                <a:lumMod val="40000"/>
                <a:lumOff val="60000"/>
              </a:schemeClr>
            </a:solidFill>
          </c:spPr>
          <c:invertIfNegative val="0"/>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'5.8'!$H$6:$K$6</c:f>
              <c:numCache>
                <c:formatCode>0.0</c:formatCode>
                <c:ptCount val="4"/>
                <c:pt idx="0">
                  <c:v>2.6</c:v>
                </c:pt>
                <c:pt idx="1">
                  <c:v>0</c:v>
                </c:pt>
                <c:pt idx="2">
                  <c:v>2.1</c:v>
                </c:pt>
                <c:pt idx="3">
                  <c:v>4.8</c:v>
                </c:pt>
              </c:numCache>
            </c:numRef>
          </c:val>
          <c:extLst xmlns:c16r2="http://schemas.microsoft.com/office/drawing/2015/06/chart">
            <c:ext xmlns:c16="http://schemas.microsoft.com/office/drawing/2014/chart" uri="{C3380CC4-5D6E-409C-BE32-E72D297353CC}">
              <c16:uniqueId val="{00000003-AEFB-4019-A075-532BEA1A116D}"/>
            </c:ext>
          </c:extLst>
        </c:ser>
        <c:ser>
          <c:idx val="4"/>
          <c:order val="4"/>
          <c:tx>
            <c:strRef>
              <c:f>'5.8'!$G$7</c:f>
              <c:strCache>
                <c:ptCount val="1"/>
                <c:pt idx="0">
                  <c:v>Stipendium od vlastní školy</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'5.8'!$H$7:$K$7</c:f>
              <c:numCache>
                <c:formatCode>0.0</c:formatCode>
                <c:ptCount val="4"/>
                <c:pt idx="0">
                  <c:v>9.5</c:v>
                </c:pt>
                <c:pt idx="1">
                  <c:v>6.1</c:v>
                </c:pt>
                <c:pt idx="2">
                  <c:v>8.9</c:v>
                </c:pt>
                <c:pt idx="3">
                  <c:v>12.4</c:v>
                </c:pt>
              </c:numCache>
            </c:numRef>
          </c:val>
          <c:extLst xmlns:c16r2="http://schemas.microsoft.com/office/drawing/2015/06/chart">
            <c:ext xmlns:c16="http://schemas.microsoft.com/office/drawing/2014/chart" uri="{C3380CC4-5D6E-409C-BE32-E72D297353CC}">
              <c16:uniqueId val="{00000004-AEFB-4019-A075-532BEA1A116D}"/>
            </c:ext>
          </c:extLst>
        </c:ser>
        <c:ser>
          <c:idx val="5"/>
          <c:order val="5"/>
          <c:tx>
            <c:strRef>
              <c:f>'5.8'!$G$8</c:f>
              <c:strCache>
                <c:ptCount val="1"/>
                <c:pt idx="0">
                  <c:v>Stipendium z EU (např. Erasmus)</c:v>
                </c:pt>
              </c:strCache>
            </c:strRef>
          </c:tx>
          <c:spPr>
            <a:solidFill>
              <a:srgbClr val="0070C0"/>
            </a:solidFill>
          </c:spPr>
          <c:invertIfNegative val="0"/>
          <c:dLbls>
            <c:spPr>
              <a:noFill/>
              <a:ln>
                <a:noFill/>
              </a:ln>
              <a:effectLst/>
            </c:spPr>
            <c:txPr>
              <a:bodyPr rot="0" vert="horz"/>
              <a:lstStyle/>
              <a:p>
                <a:pPr>
                  <a:defRPr>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'5.8'!$H$8:$K$8</c:f>
              <c:numCache>
                <c:formatCode>0.0</c:formatCode>
                <c:ptCount val="4"/>
                <c:pt idx="0">
                  <c:v>63.8</c:v>
                </c:pt>
                <c:pt idx="1">
                  <c:v>56.1</c:v>
                </c:pt>
                <c:pt idx="2">
                  <c:v>65.7</c:v>
                </c:pt>
                <c:pt idx="3">
                  <c:v>38.1</c:v>
                </c:pt>
              </c:numCache>
            </c:numRef>
          </c:val>
          <c:extLst xmlns:c16r2="http://schemas.microsoft.com/office/drawing/2015/06/chart">
            <c:ext xmlns:c16="http://schemas.microsoft.com/office/drawing/2014/chart" uri="{C3380CC4-5D6E-409C-BE32-E72D297353CC}">
              <c16:uniqueId val="{00000005-AEFB-4019-A075-532BEA1A116D}"/>
            </c:ext>
          </c:extLst>
        </c:ser>
        <c:ser>
          <c:idx val="6"/>
          <c:order val="6"/>
          <c:tx>
            <c:strRef>
              <c:f>'5.8'!$G$9</c:f>
              <c:strCache>
                <c:ptCount val="1"/>
                <c:pt idx="0">
                  <c:v>Stipendium od soukromých firem a nestátních neziskových organizací</c:v>
                </c:pt>
              </c:strCache>
            </c:strRef>
          </c:tx>
          <c:spPr>
            <a:solidFill>
              <a:schemeClr val="accent5"/>
            </a:solidFill>
          </c:spPr>
          <c:invertIfNegative val="0"/>
          <c:cat>
            <c:multiLvlStrRef>
              <c:f>'5.8'!$H$1:$K$2</c:f>
              <c:multiLvlStrCache>
                <c:ptCount val="4"/>
                <c:lvl>
                  <c:pt idx="0">
                    <c:v>Veřejná</c:v>
                  </c:pt>
                  <c:pt idx="1">
                    <c:v>Soukromá</c:v>
                  </c:pt>
                  <c:pt idx="2">
                    <c:v>Prezenční</c:v>
                  </c:pt>
                  <c:pt idx="3">
                    <c:v>Kombinovaná</c:v>
                  </c:pt>
                </c:lvl>
                <c:lvl>
                  <c:pt idx="0">
                    <c:v>Typ školy</c:v>
                  </c:pt>
                  <c:pt idx="2">
                    <c:v>Forma studia</c:v>
                  </c:pt>
                </c:lvl>
              </c:multiLvlStrCache>
            </c:multiLvlStrRef>
          </c:cat>
          <c:val>
            <c:numRef>
              <c:f>'5.8'!$H$9:$K$9</c:f>
              <c:numCache>
                <c:formatCode>0.0</c:formatCode>
                <c:ptCount val="4"/>
                <c:pt idx="0">
                  <c:v>0.20000000000000284</c:v>
                </c:pt>
                <c:pt idx="1">
                  <c:v>0</c:v>
                </c:pt>
                <c:pt idx="2">
                  <c:v>0.29999999999999716</c:v>
                </c:pt>
                <c:pt idx="3">
                  <c:v>0</c:v>
                </c:pt>
              </c:numCache>
            </c:numRef>
          </c:val>
          <c:extLst xmlns:c16r2="http://schemas.microsoft.com/office/drawing/2015/06/chart">
            <c:ext xmlns:c16="http://schemas.microsoft.com/office/drawing/2014/chart" uri="{C3380CC4-5D6E-409C-BE32-E72D297353CC}">
              <c16:uniqueId val="{00000006-AEFB-4019-A075-532BEA1A116D}"/>
            </c:ext>
          </c:extLst>
        </c:ser>
        <c:dLbls>
          <c:showLegendKey val="0"/>
          <c:showVal val="0"/>
          <c:showCatName val="0"/>
          <c:showSerName val="0"/>
          <c:showPercent val="0"/>
          <c:showBubbleSize val="0"/>
        </c:dLbls>
        <c:gapWidth val="30"/>
        <c:overlap val="100"/>
        <c:axId val="248082120"/>
        <c:axId val="248082512"/>
      </c:barChart>
      <c:catAx>
        <c:axId val="248082120"/>
        <c:scaling>
          <c:orientation val="minMax"/>
        </c:scaling>
        <c:delete val="0"/>
        <c:axPos val="b"/>
        <c:numFmt formatCode="General" sourceLinked="1"/>
        <c:majorTickMark val="none"/>
        <c:minorTickMark val="none"/>
        <c:tickLblPos val="nextTo"/>
        <c:txPr>
          <a:bodyPr rot="-60000000" vert="horz"/>
          <a:lstStyle/>
          <a:p>
            <a:pPr>
              <a:defRPr/>
            </a:pPr>
            <a:endParaRPr lang="cs-CZ"/>
          </a:p>
        </c:txPr>
        <c:crossAx val="248082512"/>
        <c:crosses val="autoZero"/>
        <c:auto val="1"/>
        <c:lblAlgn val="ctr"/>
        <c:lblOffset val="100"/>
        <c:noMultiLvlLbl val="0"/>
      </c:catAx>
      <c:valAx>
        <c:axId val="248082512"/>
        <c:scaling>
          <c:orientation val="minMax"/>
          <c:max val="100"/>
        </c:scaling>
        <c:delete val="0"/>
        <c:axPos val="l"/>
        <c:majorGridlines/>
        <c:numFmt formatCode="0" sourceLinked="0"/>
        <c:majorTickMark val="none"/>
        <c:minorTickMark val="none"/>
        <c:tickLblPos val="nextTo"/>
        <c:txPr>
          <a:bodyPr rot="-60000000" vert="horz"/>
          <a:lstStyle/>
          <a:p>
            <a:pPr>
              <a:defRPr/>
            </a:pPr>
            <a:endParaRPr lang="cs-CZ"/>
          </a:p>
        </c:txPr>
        <c:crossAx val="248082120"/>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2.7685472054467745E-2"/>
          <c:y val="0.63116854008934564"/>
          <c:w val="0.75488677358700174"/>
          <c:h val="0.36883139303080414"/>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'5.9'!$A$10:$A$14</c:f>
              <c:strCache>
                <c:ptCount val="5"/>
                <c:pt idx="0">
                  <c:v>Pracovní praxe, stáž</c:v>
                </c:pt>
                <c:pt idx="1">
                  <c:v>Jazykový kurz</c:v>
                </c:pt>
                <c:pt idx="2">
                  <c:v>Letní/zimní škola</c:v>
                </c:pt>
                <c:pt idx="3">
                  <c:v>Výzkumný pobyt pro přípravu diplomové/bakalářské práce</c:v>
                </c:pt>
                <c:pt idx="4">
                  <c:v>Jiné</c:v>
                </c:pt>
              </c:strCache>
            </c:strRef>
          </c:cat>
          <c:val>
            <c:numRef>
              <c:f>'5.9'!$B$10:$B$14</c:f>
              <c:numCache>
                <c:formatCode>General</c:formatCode>
                <c:ptCount val="5"/>
                <c:pt idx="0">
                  <c:v>36.1</c:v>
                </c:pt>
                <c:pt idx="1">
                  <c:v>23.4</c:v>
                </c:pt>
                <c:pt idx="2">
                  <c:v>11.2</c:v>
                </c:pt>
                <c:pt idx="3">
                  <c:v>5.2</c:v>
                </c:pt>
                <c:pt idx="4">
                  <c:v>37.5</c:v>
                </c:pt>
              </c:numCache>
            </c:numRef>
          </c:val>
        </c:ser>
        <c:dLbls>
          <c:dLblPos val="inEnd"/>
          <c:showLegendKey val="0"/>
          <c:showVal val="1"/>
          <c:showCatName val="0"/>
          <c:showSerName val="0"/>
          <c:showPercent val="0"/>
          <c:showBubbleSize val="0"/>
        </c:dLbls>
        <c:gapWidth val="30"/>
        <c:axId val="248083296"/>
        <c:axId val="248083688"/>
      </c:barChart>
      <c:catAx>
        <c:axId val="248083296"/>
        <c:scaling>
          <c:orientation val="maxMin"/>
        </c:scaling>
        <c:delete val="0"/>
        <c:axPos val="l"/>
        <c:numFmt formatCode="General" sourceLinked="1"/>
        <c:majorTickMark val="none"/>
        <c:minorTickMark val="none"/>
        <c:tickLblPos val="nextTo"/>
        <c:txPr>
          <a:bodyPr rot="-60000000" vert="horz"/>
          <a:lstStyle/>
          <a:p>
            <a:pPr>
              <a:defRPr/>
            </a:pPr>
            <a:endParaRPr lang="cs-CZ"/>
          </a:p>
        </c:txPr>
        <c:crossAx val="248083688"/>
        <c:crosses val="autoZero"/>
        <c:auto val="1"/>
        <c:lblAlgn val="ctr"/>
        <c:lblOffset val="100"/>
        <c:noMultiLvlLbl val="0"/>
      </c:catAx>
      <c:valAx>
        <c:axId val="248083688"/>
        <c:scaling>
          <c:orientation val="minMax"/>
        </c:scaling>
        <c:delete val="0"/>
        <c:axPos val="b"/>
        <c:majorGridlines>
          <c:spPr>
            <a:ln>
              <a:solidFill>
                <a:schemeClr val="bg1">
                  <a:lumMod val="65000"/>
                </a:schemeClr>
              </a:solidFill>
            </a:ln>
          </c:spPr>
        </c:majorGridlines>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48083296"/>
        <c:crosses val="max"/>
        <c:crossBetween val="between"/>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'5.12'!$P$3</c:f>
              <c:strCache>
                <c:ptCount val="1"/>
                <c:pt idx="0">
                  <c:v>Mateřský</c:v>
                </c:pt>
              </c:strCache>
            </c:strRef>
          </c:tx>
          <c:spPr>
            <a:solidFill>
              <a:schemeClr val="accent6"/>
            </a:solidFill>
          </c:spPr>
          <c:invertIfNegative val="0"/>
          <c:cat>
            <c:strRef>
              <c:f>'5.12'!$Q$2:$R$2</c:f>
              <c:strCache>
                <c:ptCount val="2"/>
                <c:pt idx="0">
                  <c:v>Veřejná</c:v>
                </c:pt>
                <c:pt idx="1">
                  <c:v>Soukromá</c:v>
                </c:pt>
              </c:strCache>
            </c:strRef>
          </c:cat>
          <c:val>
            <c:numRef>
              <c:f>'5.12'!$Q$3:$R$3</c:f>
              <c:numCache>
                <c:formatCode>0.0</c:formatCode>
                <c:ptCount val="2"/>
                <c:pt idx="0">
                  <c:v>0.20459660369637864</c:v>
                </c:pt>
                <c:pt idx="1">
                  <c:v>0.2</c:v>
                </c:pt>
              </c:numCache>
            </c:numRef>
          </c:val>
          <c:extLst xmlns:c15="http://schemas.microsoft.com/office/drawing/2012/chart" xmlns:c16r2="http://schemas.microsoft.com/office/drawing/2015/06/chart">
            <c:ext xmlns:c16="http://schemas.microsoft.com/office/drawing/2014/chart" uri="{C3380CC4-5D6E-409C-BE32-E72D297353CC}">
              <c16:uniqueId val="{00000005-86D2-4137-AA0F-1B69257FCD61}"/>
            </c:ext>
          </c:extLst>
        </c:ser>
        <c:ser>
          <c:idx val="1"/>
          <c:order val="1"/>
          <c:tx>
            <c:strRef>
              <c:f>'5.12'!$P$4</c:f>
              <c:strCache>
                <c:ptCount val="1"/>
                <c:pt idx="0">
                  <c:v>Velmi dobře</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'5.12'!$Q$2:$R$2</c:f>
              <c:strCache>
                <c:ptCount val="2"/>
                <c:pt idx="0">
                  <c:v>Veřejná</c:v>
                </c:pt>
                <c:pt idx="1">
                  <c:v>Soukromá</c:v>
                </c:pt>
              </c:strCache>
            </c:strRef>
          </c:cat>
          <c:val>
            <c:numRef>
              <c:f>'5.12'!$Q$4:$R$4</c:f>
              <c:numCache>
                <c:formatCode>0.0</c:formatCode>
                <c:ptCount val="2"/>
                <c:pt idx="0">
                  <c:v>38.6</c:v>
                </c:pt>
                <c:pt idx="1">
                  <c:v>31.7</c:v>
                </c:pt>
              </c:numCache>
            </c:numRef>
          </c:val>
          <c:extLst xmlns:c16r2="http://schemas.microsoft.com/office/drawing/2015/06/chart">
            <c:ext xmlns:c16="http://schemas.microsoft.com/office/drawing/2014/chart" uri="{C3380CC4-5D6E-409C-BE32-E72D297353CC}">
              <c16:uniqueId val="{00000000-86D2-4137-AA0F-1B69257FCD61}"/>
            </c:ext>
          </c:extLst>
        </c:ser>
        <c:ser>
          <c:idx val="2"/>
          <c:order val="2"/>
          <c:tx>
            <c:strRef>
              <c:f>'5.12'!$P$5</c:f>
              <c:strCache>
                <c:ptCount val="1"/>
                <c:pt idx="0">
                  <c:v>Dobře</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'5.12'!$Q$2:$R$2</c:f>
              <c:strCache>
                <c:ptCount val="2"/>
                <c:pt idx="0">
                  <c:v>Veřejná</c:v>
                </c:pt>
                <c:pt idx="1">
                  <c:v>Soukromá</c:v>
                </c:pt>
              </c:strCache>
            </c:strRef>
          </c:cat>
          <c:val>
            <c:numRef>
              <c:f>'5.12'!$Q$5:$R$5</c:f>
              <c:numCache>
                <c:formatCode>0.0</c:formatCode>
                <c:ptCount val="2"/>
                <c:pt idx="0">
                  <c:v>44.8</c:v>
                </c:pt>
                <c:pt idx="1">
                  <c:v>45.3</c:v>
                </c:pt>
              </c:numCache>
            </c:numRef>
          </c:val>
          <c:extLst xmlns:c16r2="http://schemas.microsoft.com/office/drawing/2015/06/chart">
            <c:ext xmlns:c16="http://schemas.microsoft.com/office/drawing/2014/chart" uri="{C3380CC4-5D6E-409C-BE32-E72D297353CC}">
              <c16:uniqueId val="{00000001-86D2-4137-AA0F-1B69257FCD61}"/>
            </c:ext>
          </c:extLst>
        </c:ser>
        <c:ser>
          <c:idx val="3"/>
          <c:order val="3"/>
          <c:tx>
            <c:strRef>
              <c:f>'5.12'!$P$6</c:f>
              <c:strCache>
                <c:ptCount val="1"/>
                <c:pt idx="0">
                  <c:v>Spíše špatně</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'5.12'!$Q$2:$R$2</c:f>
              <c:strCache>
                <c:ptCount val="2"/>
                <c:pt idx="0">
                  <c:v>Veřejná</c:v>
                </c:pt>
                <c:pt idx="1">
                  <c:v>Soukromá</c:v>
                </c:pt>
              </c:strCache>
            </c:strRef>
          </c:cat>
          <c:val>
            <c:numRef>
              <c:f>'5.12'!$Q$6:$R$6</c:f>
              <c:numCache>
                <c:formatCode>0.0</c:formatCode>
                <c:ptCount val="2"/>
                <c:pt idx="0">
                  <c:v>12.7</c:v>
                </c:pt>
                <c:pt idx="1">
                  <c:v>15.8</c:v>
                </c:pt>
              </c:numCache>
            </c:numRef>
          </c:val>
          <c:extLst xmlns:c16r2="http://schemas.microsoft.com/office/drawing/2015/06/chart">
            <c:ext xmlns:c16="http://schemas.microsoft.com/office/drawing/2014/chart" uri="{C3380CC4-5D6E-409C-BE32-E72D297353CC}">
              <c16:uniqueId val="{00000002-86D2-4137-AA0F-1B69257FCD61}"/>
            </c:ext>
          </c:extLst>
        </c:ser>
        <c:ser>
          <c:idx val="4"/>
          <c:order val="4"/>
          <c:tx>
            <c:strRef>
              <c:f>'5.12'!$P$7</c:f>
              <c:strCache>
                <c:ptCount val="1"/>
                <c:pt idx="0">
                  <c:v>Velmi špatně</c:v>
                </c:pt>
              </c:strCache>
            </c:strRef>
          </c:tx>
          <c:spPr>
            <a:solidFill>
              <a:schemeClr val="accent2"/>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'5.12'!$Q$2:$R$2</c:f>
              <c:strCache>
                <c:ptCount val="2"/>
                <c:pt idx="0">
                  <c:v>Veřejná</c:v>
                </c:pt>
                <c:pt idx="1">
                  <c:v>Soukromá</c:v>
                </c:pt>
              </c:strCache>
            </c:strRef>
          </c:cat>
          <c:val>
            <c:numRef>
              <c:f>'5.12'!$Q$7:$R$7</c:f>
              <c:numCache>
                <c:formatCode>0.0</c:formatCode>
                <c:ptCount val="2"/>
                <c:pt idx="0">
                  <c:v>2.9</c:v>
                </c:pt>
                <c:pt idx="1">
                  <c:v>5</c:v>
                </c:pt>
              </c:numCache>
            </c:numRef>
          </c:val>
          <c:extLst xmlns:c16r2="http://schemas.microsoft.com/office/drawing/2015/06/chart">
            <c:ext xmlns:c16="http://schemas.microsoft.com/office/drawing/2014/chart" uri="{C3380CC4-5D6E-409C-BE32-E72D297353CC}">
              <c16:uniqueId val="{00000003-86D2-4137-AA0F-1B69257FCD61}"/>
            </c:ext>
          </c:extLst>
        </c:ser>
        <c:ser>
          <c:idx val="5"/>
          <c:order val="5"/>
          <c:tx>
            <c:strRef>
              <c:f>'5.12'!$P$8</c:f>
              <c:strCache>
                <c:ptCount val="1"/>
                <c:pt idx="0">
                  <c:v>Vůbec neovládám</c:v>
                </c:pt>
              </c:strCache>
            </c:strRef>
          </c:tx>
          <c:spPr>
            <a:solidFill>
              <a:srgbClr val="418E96"/>
            </a:solidFill>
          </c:spPr>
          <c:invertIfNegative val="0"/>
          <c:cat>
            <c:strRef>
              <c:f>'5.12'!$Q$2:$R$2</c:f>
              <c:strCache>
                <c:ptCount val="2"/>
                <c:pt idx="0">
                  <c:v>Veřejná</c:v>
                </c:pt>
                <c:pt idx="1">
                  <c:v>Soukromá</c:v>
                </c:pt>
              </c:strCache>
            </c:strRef>
          </c:cat>
          <c:val>
            <c:numRef>
              <c:f>'5.12'!$Q$8:$R$8</c:f>
              <c:numCache>
                <c:formatCode>0.0</c:formatCode>
                <c:ptCount val="2"/>
                <c:pt idx="0">
                  <c:v>0.79540339630361245</c:v>
                </c:pt>
                <c:pt idx="1">
                  <c:v>2.0000000000000142</c:v>
                </c:pt>
              </c:numCache>
            </c:numRef>
          </c:val>
          <c:extLst xmlns:c16r2="http://schemas.microsoft.com/office/drawing/2015/06/chart">
            <c:ext xmlns:c16="http://schemas.microsoft.com/office/drawing/2014/chart" uri="{C3380CC4-5D6E-409C-BE32-E72D297353CC}">
              <c16:uniqueId val="{00000004-86D2-4137-AA0F-1B69257FCD61}"/>
            </c:ext>
          </c:extLst>
        </c:ser>
        <c:dLbls>
          <c:showLegendKey val="0"/>
          <c:showVal val="0"/>
          <c:showCatName val="0"/>
          <c:showSerName val="0"/>
          <c:showPercent val="0"/>
          <c:showBubbleSize val="0"/>
        </c:dLbls>
        <c:gapWidth val="30"/>
        <c:overlap val="100"/>
        <c:axId val="248084472"/>
        <c:axId val="248084864"/>
        <c:extLst xmlns:c16r2="http://schemas.microsoft.com/office/drawing/2015/06/chart"/>
      </c:barChart>
      <c:catAx>
        <c:axId val="248084472"/>
        <c:scaling>
          <c:orientation val="maxMin"/>
        </c:scaling>
        <c:delete val="0"/>
        <c:axPos val="l"/>
        <c:numFmt formatCode="General" sourceLinked="1"/>
        <c:majorTickMark val="none"/>
        <c:minorTickMark val="none"/>
        <c:tickLblPos val="nextTo"/>
        <c:txPr>
          <a:bodyPr rot="-60000000" vert="horz"/>
          <a:lstStyle/>
          <a:p>
            <a:pPr>
              <a:defRPr/>
            </a:pPr>
            <a:endParaRPr lang="cs-CZ"/>
          </a:p>
        </c:txPr>
        <c:crossAx val="248084864"/>
        <c:crosses val="autoZero"/>
        <c:auto val="1"/>
        <c:lblAlgn val="ctr"/>
        <c:lblOffset val="100"/>
        <c:noMultiLvlLbl val="0"/>
      </c:catAx>
      <c:valAx>
        <c:axId val="248084864"/>
        <c:scaling>
          <c:orientation val="minMax"/>
          <c:max val="100"/>
        </c:scaling>
        <c:delete val="0"/>
        <c:axPos val="b"/>
        <c:majorGridlines/>
        <c:numFmt formatCode="#,##0" sourceLinked="0"/>
        <c:majorTickMark val="none"/>
        <c:minorTickMark val="none"/>
        <c:tickLblPos val="nextTo"/>
        <c:txPr>
          <a:bodyPr rot="-60000000" vert="horz"/>
          <a:lstStyle/>
          <a:p>
            <a:pPr>
              <a:defRPr/>
            </a:pPr>
            <a:endParaRPr lang="cs-CZ"/>
          </a:p>
        </c:txPr>
        <c:crossAx val="248084472"/>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86319445443504583"/>
          <c:w val="1"/>
          <c:h val="0.13670042569767119"/>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89793634960595"/>
          <c:y val="4.8804021982421467E-2"/>
          <c:w val="0.57818715024338929"/>
          <c:h val="0.74185606900895695"/>
        </c:manualLayout>
      </c:layout>
      <c:barChart>
        <c:barDir val="bar"/>
        <c:grouping val="stacked"/>
        <c:varyColors val="0"/>
        <c:ser>
          <c:idx val="0"/>
          <c:order val="0"/>
          <c:tx>
            <c:strRef>
              <c:f>'5.12'!$R$11</c:f>
              <c:strCache>
                <c:ptCount val="1"/>
                <c:pt idx="0">
                  <c:v>Mateřský</c:v>
                </c:pt>
              </c:strCache>
            </c:strRef>
          </c:tx>
          <c:spPr>
            <a:solidFill>
              <a:schemeClr val="accent6"/>
            </a:solidFill>
            <a:ln>
              <a:noFill/>
            </a:ln>
            <a:effectLst/>
          </c:spPr>
          <c:invertIfNegative val="0"/>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'5.12'!$S$11:$AA$11</c:f>
              <c:numCache>
                <c:formatCode>0.0</c:formatCode>
                <c:ptCount val="9"/>
                <c:pt idx="0">
                  <c:v>0</c:v>
                </c:pt>
                <c:pt idx="1">
                  <c:v>0.21810250817884408</c:v>
                </c:pt>
                <c:pt idx="2">
                  <c:v>0</c:v>
                </c:pt>
                <c:pt idx="3">
                  <c:v>0.32119914346895073</c:v>
                </c:pt>
                <c:pt idx="4">
                  <c:v>0.2</c:v>
                </c:pt>
                <c:pt idx="5">
                  <c:v>0.2</c:v>
                </c:pt>
                <c:pt idx="6">
                  <c:v>0.3</c:v>
                </c:pt>
                <c:pt idx="7">
                  <c:v>0.3</c:v>
                </c:pt>
                <c:pt idx="8">
                  <c:v>0</c:v>
                </c:pt>
              </c:numCache>
            </c:numRef>
          </c:val>
          <c:extLst xmlns:c16r2="http://schemas.microsoft.com/office/drawing/2015/06/chart" xmlns:c15="http://schemas.microsoft.com/office/drawing/2012/chart">
            <c:ext xmlns:c16="http://schemas.microsoft.com/office/drawing/2014/chart" uri="{C3380CC4-5D6E-409C-BE32-E72D297353CC}">
              <c16:uniqueId val="{00000005-BE55-44A7-830B-2C79DE332CB4}"/>
            </c:ext>
          </c:extLst>
        </c:ser>
        <c:ser>
          <c:idx val="1"/>
          <c:order val="1"/>
          <c:tx>
            <c:strRef>
              <c:f>'5.12'!$R$12</c:f>
              <c:strCache>
                <c:ptCount val="1"/>
                <c:pt idx="0">
                  <c:v>Velmi dobře</c:v>
                </c:pt>
              </c:strCache>
            </c:strRef>
          </c:tx>
          <c:spPr>
            <a:solidFill>
              <a:schemeClr val="accent1"/>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'5.12'!$S$12:$AA$12</c:f>
              <c:numCache>
                <c:formatCode>0.0</c:formatCode>
                <c:ptCount val="9"/>
                <c:pt idx="0">
                  <c:v>52.7</c:v>
                </c:pt>
                <c:pt idx="1">
                  <c:v>49.3</c:v>
                </c:pt>
                <c:pt idx="2">
                  <c:v>48.6</c:v>
                </c:pt>
                <c:pt idx="3">
                  <c:v>42.4</c:v>
                </c:pt>
                <c:pt idx="4">
                  <c:v>40.799999999999997</c:v>
                </c:pt>
                <c:pt idx="5">
                  <c:v>34.6</c:v>
                </c:pt>
                <c:pt idx="6">
                  <c:v>32.4</c:v>
                </c:pt>
                <c:pt idx="7">
                  <c:v>30.8</c:v>
                </c:pt>
                <c:pt idx="8">
                  <c:v>26.4</c:v>
                </c:pt>
              </c:numCache>
            </c:numRef>
          </c:val>
          <c:extLst xmlns:c16r2="http://schemas.microsoft.com/office/drawing/2015/06/chart">
            <c:ext xmlns:c16="http://schemas.microsoft.com/office/drawing/2014/chart" uri="{C3380CC4-5D6E-409C-BE32-E72D297353CC}">
              <c16:uniqueId val="{00000008-BE55-44A7-830B-2C79DE332CB4}"/>
            </c:ext>
          </c:extLst>
        </c:ser>
        <c:ser>
          <c:idx val="2"/>
          <c:order val="2"/>
          <c:tx>
            <c:strRef>
              <c:f>'5.12'!$R$13</c:f>
              <c:strCache>
                <c:ptCount val="1"/>
                <c:pt idx="0">
                  <c:v>Dobře</c:v>
                </c:pt>
              </c:strCache>
            </c:strRef>
          </c:tx>
          <c:spPr>
            <a:solidFill>
              <a:schemeClr val="accent4"/>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'5.12'!$S$13:$AA$13</c:f>
              <c:numCache>
                <c:formatCode>0.0</c:formatCode>
                <c:ptCount val="9"/>
                <c:pt idx="0">
                  <c:v>35.6</c:v>
                </c:pt>
                <c:pt idx="1">
                  <c:v>38.799999999999997</c:v>
                </c:pt>
                <c:pt idx="2">
                  <c:v>39.299999999999997</c:v>
                </c:pt>
                <c:pt idx="3">
                  <c:v>47</c:v>
                </c:pt>
                <c:pt idx="4">
                  <c:v>44.9</c:v>
                </c:pt>
                <c:pt idx="5">
                  <c:v>47.2</c:v>
                </c:pt>
                <c:pt idx="6">
                  <c:v>47.8</c:v>
                </c:pt>
                <c:pt idx="7">
                  <c:v>44.5</c:v>
                </c:pt>
                <c:pt idx="8">
                  <c:v>48.1</c:v>
                </c:pt>
              </c:numCache>
            </c:numRef>
          </c:val>
          <c:extLst xmlns:c16r2="http://schemas.microsoft.com/office/drawing/2015/06/chart">
            <c:ext xmlns:c16="http://schemas.microsoft.com/office/drawing/2014/chart" uri="{C3380CC4-5D6E-409C-BE32-E72D297353CC}">
              <c16:uniqueId val="{00000009-BE55-44A7-830B-2C79DE332CB4}"/>
            </c:ext>
          </c:extLst>
        </c:ser>
        <c:ser>
          <c:idx val="3"/>
          <c:order val="3"/>
          <c:tx>
            <c:strRef>
              <c:f>'5.12'!$R$14</c:f>
              <c:strCache>
                <c:ptCount val="1"/>
                <c:pt idx="0">
                  <c:v>Spíše špatně</c:v>
                </c:pt>
              </c:strCache>
            </c:strRef>
          </c:tx>
          <c:spPr>
            <a:solidFill>
              <a:schemeClr val="accent3"/>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'5.12'!$S$14:$AA$14</c:f>
              <c:numCache>
                <c:formatCode>0.0</c:formatCode>
                <c:ptCount val="9"/>
                <c:pt idx="0">
                  <c:v>10.6</c:v>
                </c:pt>
                <c:pt idx="1">
                  <c:v>7.4</c:v>
                </c:pt>
                <c:pt idx="2">
                  <c:v>10.5</c:v>
                </c:pt>
                <c:pt idx="3">
                  <c:v>8.9</c:v>
                </c:pt>
                <c:pt idx="4">
                  <c:v>11.6</c:v>
                </c:pt>
                <c:pt idx="5">
                  <c:v>13.7</c:v>
                </c:pt>
                <c:pt idx="6">
                  <c:v>16.100000000000001</c:v>
                </c:pt>
                <c:pt idx="7">
                  <c:v>16.5</c:v>
                </c:pt>
                <c:pt idx="8">
                  <c:v>18.100000000000001</c:v>
                </c:pt>
              </c:numCache>
            </c:numRef>
          </c:val>
          <c:extLst xmlns:c16r2="http://schemas.microsoft.com/office/drawing/2015/06/chart">
            <c:ext xmlns:c16="http://schemas.microsoft.com/office/drawing/2014/chart" uri="{C3380CC4-5D6E-409C-BE32-E72D297353CC}">
              <c16:uniqueId val="{0000000A-BE55-44A7-830B-2C79DE332CB4}"/>
            </c:ext>
          </c:extLst>
        </c:ser>
        <c:ser>
          <c:idx val="4"/>
          <c:order val="4"/>
          <c:tx>
            <c:strRef>
              <c:f>'5.12'!$R$15</c:f>
              <c:strCache>
                <c:ptCount val="1"/>
                <c:pt idx="0">
                  <c:v>Velmi špatně</c:v>
                </c:pt>
              </c:strCache>
            </c:strRef>
          </c:tx>
          <c:spPr>
            <a:solidFill>
              <a:schemeClr val="accent2"/>
            </a:solidFill>
            <a:ln>
              <a:noFill/>
            </a:ln>
            <a:effectLst/>
          </c:spPr>
          <c:invertIfNegative val="0"/>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'5.12'!$S$15:$AA$15</c:f>
              <c:numCache>
                <c:formatCode>0.0</c:formatCode>
                <c:ptCount val="9"/>
                <c:pt idx="0">
                  <c:v>1</c:v>
                </c:pt>
                <c:pt idx="1">
                  <c:v>3.1</c:v>
                </c:pt>
                <c:pt idx="2">
                  <c:v>0.8</c:v>
                </c:pt>
                <c:pt idx="3">
                  <c:v>1.4</c:v>
                </c:pt>
                <c:pt idx="4">
                  <c:v>2</c:v>
                </c:pt>
                <c:pt idx="5">
                  <c:v>3.6</c:v>
                </c:pt>
                <c:pt idx="6">
                  <c:v>2.8</c:v>
                </c:pt>
                <c:pt idx="7">
                  <c:v>5.8</c:v>
                </c:pt>
                <c:pt idx="8">
                  <c:v>5.9</c:v>
                </c:pt>
              </c:numCache>
            </c:numRef>
          </c:val>
          <c:extLst xmlns:c16r2="http://schemas.microsoft.com/office/drawing/2015/06/chart">
            <c:ext xmlns:c16="http://schemas.microsoft.com/office/drawing/2014/chart" uri="{C3380CC4-5D6E-409C-BE32-E72D297353CC}">
              <c16:uniqueId val="{0000000B-BE55-44A7-830B-2C79DE332CB4}"/>
            </c:ext>
          </c:extLst>
        </c:ser>
        <c:ser>
          <c:idx val="5"/>
          <c:order val="5"/>
          <c:tx>
            <c:strRef>
              <c:f>'5.12'!$R$16</c:f>
              <c:strCache>
                <c:ptCount val="1"/>
                <c:pt idx="0">
                  <c:v>Vůbec neovládám</c:v>
                </c:pt>
              </c:strCache>
            </c:strRef>
          </c:tx>
          <c:spPr>
            <a:solidFill>
              <a:srgbClr val="418E96"/>
            </a:solidFill>
            <a:ln>
              <a:noFill/>
            </a:ln>
            <a:effectLst/>
          </c:spPr>
          <c:invertIfNegative val="0"/>
          <c:cat>
            <c:strRef>
              <c:f>'5.12'!$S$10:$AA$10</c:f>
              <c:strCache>
                <c:ptCount val="9"/>
                <c:pt idx="0">
                  <c:v>Umělecké</c:v>
                </c:pt>
                <c:pt idx="1">
                  <c:v>Ostatní humanitní a společensko-vědní </c:v>
                </c:pt>
                <c:pt idx="2">
                  <c:v>Právnické</c:v>
                </c:pt>
                <c:pt idx="3">
                  <c:v>Přírodovědné</c:v>
                </c:pt>
                <c:pt idx="4">
                  <c:v>Ekonomické</c:v>
                </c:pt>
                <c:pt idx="5">
                  <c:v>Zdravotnické, lékařské a farmaceutické</c:v>
                </c:pt>
                <c:pt idx="6">
                  <c:v>Technické</c:v>
                </c:pt>
                <c:pt idx="7">
                  <c:v>Pedagogické</c:v>
                </c:pt>
                <c:pt idx="8">
                  <c:v>Zemědělsko-lesnické a veterinární</c:v>
                </c:pt>
              </c:strCache>
            </c:strRef>
          </c:cat>
          <c:val>
            <c:numRef>
              <c:f>'5.12'!$S$16:$AA$16</c:f>
              <c:numCache>
                <c:formatCode>0.0</c:formatCode>
                <c:ptCount val="9"/>
                <c:pt idx="0">
                  <c:v>9.9999999999994316E-2</c:v>
                </c:pt>
                <c:pt idx="1">
                  <c:v>1.1818974918211609</c:v>
                </c:pt>
                <c:pt idx="2">
                  <c:v>0.79999999999999716</c:v>
                </c:pt>
                <c:pt idx="3">
                  <c:v>-2.1199143468962234E-2</c:v>
                </c:pt>
                <c:pt idx="4">
                  <c:v>0.5</c:v>
                </c:pt>
                <c:pt idx="5">
                  <c:v>0.70000000000000284</c:v>
                </c:pt>
                <c:pt idx="6">
                  <c:v>0.60000000000000853</c:v>
                </c:pt>
                <c:pt idx="7">
                  <c:v>2.1000000000000085</c:v>
                </c:pt>
                <c:pt idx="8">
                  <c:v>1.5</c:v>
                </c:pt>
              </c:numCache>
            </c:numRef>
          </c:val>
          <c:extLst xmlns:c16r2="http://schemas.microsoft.com/office/drawing/2015/06/chart">
            <c:ext xmlns:c16="http://schemas.microsoft.com/office/drawing/2014/chart" uri="{C3380CC4-5D6E-409C-BE32-E72D297353CC}">
              <c16:uniqueId val="{0000000C-BE55-44A7-830B-2C79DE332CB4}"/>
            </c:ext>
          </c:extLst>
        </c:ser>
        <c:dLbls>
          <c:showLegendKey val="0"/>
          <c:showVal val="0"/>
          <c:showCatName val="0"/>
          <c:showSerName val="0"/>
          <c:showPercent val="0"/>
          <c:showBubbleSize val="0"/>
        </c:dLbls>
        <c:gapWidth val="30"/>
        <c:overlap val="100"/>
        <c:axId val="248085648"/>
        <c:axId val="248086040"/>
        <c:extLst xmlns:c16r2="http://schemas.microsoft.com/office/drawing/2015/06/chart"/>
      </c:barChart>
      <c:catAx>
        <c:axId val="24808564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cs-CZ"/>
          </a:p>
        </c:txPr>
        <c:crossAx val="248086040"/>
        <c:crosses val="autoZero"/>
        <c:auto val="1"/>
        <c:lblAlgn val="ctr"/>
        <c:lblOffset val="100"/>
        <c:noMultiLvlLbl val="0"/>
      </c:catAx>
      <c:valAx>
        <c:axId val="248086040"/>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cs-CZ"/>
          </a:p>
        </c:txPr>
        <c:crossAx val="248085648"/>
        <c:crosses val="max"/>
        <c:crossBetween val="between"/>
        <c:majorUnit val="20"/>
      </c:valAx>
      <c:spPr>
        <a:solidFill>
          <a:schemeClr val="bg1">
            <a:lumMod val="95000"/>
          </a:schemeClr>
        </a:solidFill>
        <a:ln w="12700">
          <a:solidFill>
            <a:schemeClr val="bg1">
              <a:lumMod val="65000"/>
            </a:schemeClr>
          </a:solidFill>
        </a:ln>
        <a:effectLst/>
      </c:spPr>
    </c:plotArea>
    <c:legend>
      <c:legendPos val="b"/>
      <c:layout>
        <c:manualLayout>
          <c:xMode val="edge"/>
          <c:yMode val="edge"/>
          <c:x val="5.9124557367053777E-2"/>
          <c:y val="0.89701582794433754"/>
          <c:w val="0.9303610407772388"/>
          <c:h val="0.10298415937413193"/>
        </c:manualLayout>
      </c:layout>
      <c:overlay val="0"/>
      <c:spPr>
        <a:noFill/>
        <a:ln>
          <a:noFill/>
        </a:ln>
        <a:effectLst/>
      </c:spPr>
      <c:txPr>
        <a:bodyPr rot="0" vert="horz"/>
        <a:lstStyle/>
        <a:p>
          <a:pPr>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n-lt"/>
        </a:defRPr>
      </a:pPr>
      <a:endParaRPr lang="cs-CZ"/>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'6.1'!$C$1</c:f>
              <c:strCache>
                <c:ptCount val="1"/>
                <c:pt idx="0">
                  <c:v>%</c:v>
                </c:pt>
              </c:strCache>
            </c:strRef>
          </c:tx>
          <c:spPr>
            <a:solidFill>
              <a:schemeClr val="accent1"/>
            </a:solidFill>
          </c:spPr>
          <c:invertIfNegative val="0"/>
          <c:dLbls>
            <c:spPr>
              <a:noFill/>
              <a:ln>
                <a:noFill/>
              </a:ln>
              <a:effectLst/>
            </c:spPr>
            <c:txPr>
              <a:bodyPr rot="0" vert="horz"/>
              <a:lstStyle/>
              <a:p>
                <a:pPr>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'6.1'!$A$2:$A$7</c:f>
              <c:strCache>
                <c:ptCount val="6"/>
                <c:pt idx="0">
                  <c:v>Psychické problémy</c:v>
                </c:pt>
                <c:pt idx="1">
                  <c:v>Poruchy učení</c:v>
                </c:pt>
                <c:pt idx="2">
                  <c:v>Jiné dlouhotrvající problémy</c:v>
                </c:pt>
                <c:pt idx="3">
                  <c:v>Fyzické chronické nemoci</c:v>
                </c:pt>
                <c:pt idx="4">
                  <c:v>Senzorické problémy</c:v>
                </c:pt>
                <c:pt idx="5">
                  <c:v>Pohybové problémy</c:v>
                </c:pt>
              </c:strCache>
            </c:strRef>
          </c:cat>
          <c:val>
            <c:numRef>
              <c:f>'6.1'!$C$2:$C$7</c:f>
              <c:numCache>
                <c:formatCode>0.0</c:formatCode>
                <c:ptCount val="6"/>
                <c:pt idx="0">
                  <c:v>34.200000000000003</c:v>
                </c:pt>
                <c:pt idx="1">
                  <c:v>28.1</c:v>
                </c:pt>
                <c:pt idx="2">
                  <c:v>22.6</c:v>
                </c:pt>
                <c:pt idx="3">
                  <c:v>22.4</c:v>
                </c:pt>
                <c:pt idx="4">
                  <c:v>15.1</c:v>
                </c:pt>
                <c:pt idx="5">
                  <c:v>7</c:v>
                </c:pt>
              </c:numCache>
            </c:numRef>
          </c:val>
          <c:extLst xmlns:c16r2="http://schemas.microsoft.com/office/drawing/2015/06/chart">
            <c:ext xmlns:c16="http://schemas.microsoft.com/office/drawing/2014/chart" uri="{C3380CC4-5D6E-409C-BE32-E72D297353CC}">
              <c16:uniqueId val="{00000000-2FF0-4DB8-A12B-4E02B2B2B4BD}"/>
            </c:ext>
          </c:extLst>
        </c:ser>
        <c:dLbls>
          <c:showLegendKey val="0"/>
          <c:showVal val="0"/>
          <c:showCatName val="0"/>
          <c:showSerName val="0"/>
          <c:showPercent val="0"/>
          <c:showBubbleSize val="0"/>
        </c:dLbls>
        <c:gapWidth val="30"/>
        <c:overlap val="-27"/>
        <c:axId val="248086824"/>
        <c:axId val="248087216"/>
      </c:barChart>
      <c:catAx>
        <c:axId val="248086824"/>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48087216"/>
        <c:crosses val="autoZero"/>
        <c:auto val="1"/>
        <c:lblAlgn val="ctr"/>
        <c:lblOffset val="100"/>
        <c:noMultiLvlLbl val="0"/>
      </c:catAx>
      <c:valAx>
        <c:axId val="248087216"/>
        <c:scaling>
          <c:orientation val="minMax"/>
        </c:scaling>
        <c:delete val="0"/>
        <c:axPos val="l"/>
        <c:majorGridlines>
          <c:spPr>
            <a:ln>
              <a:solidFill>
                <a:schemeClr val="bg1">
                  <a:lumMod val="65000"/>
                </a:schemeClr>
              </a:solidFill>
            </a:ln>
          </c:spPr>
        </c:majorGridlines>
        <c:numFmt formatCode="0" sourceLinked="0"/>
        <c:majorTickMark val="none"/>
        <c:minorTickMark val="none"/>
        <c:tickLblPos val="nextTo"/>
        <c:txPr>
          <a:bodyPr rot="-60000000" vert="horz"/>
          <a:lstStyle/>
          <a:p>
            <a:pPr>
              <a:defRPr/>
            </a:pPr>
            <a:endParaRPr lang="cs-CZ"/>
          </a:p>
        </c:txPr>
        <c:crossAx val="248086824"/>
        <c:crosses val="autoZero"/>
        <c:crossBetween val="between"/>
        <c:majorUnit val="10"/>
      </c:valAx>
      <c:spPr>
        <a:solidFill>
          <a:schemeClr val="bg1">
            <a:lumMod val="95000"/>
          </a:schemeClr>
        </a:solidFill>
        <a:ln>
          <a:solidFill>
            <a:schemeClr val="bg1">
              <a:lumMod val="65000"/>
            </a:schemeClr>
          </a:solidFill>
        </a:ln>
      </c:spPr>
    </c:plotArea>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'6.3'!$J$1</c:f>
              <c:strCache>
                <c:ptCount val="1"/>
                <c:pt idx="0">
                  <c:v>1 = Velmi vážně</c:v>
                </c:pt>
              </c:strCache>
            </c:strRef>
          </c:tx>
          <c:spPr>
            <a:solidFill>
              <a:schemeClr val="accent2"/>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'6.3'!$I$2:$I$7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'6.3'!$J$2:$J$7</c:f>
              <c:numCache>
                <c:formatCode>0.0</c:formatCode>
                <c:ptCount val="6"/>
                <c:pt idx="0">
                  <c:v>12.634088200238381</c:v>
                </c:pt>
                <c:pt idx="1">
                  <c:v>6.6</c:v>
                </c:pt>
                <c:pt idx="2">
                  <c:v>5.7</c:v>
                </c:pt>
                <c:pt idx="3">
                  <c:v>7.9710144927536222</c:v>
                </c:pt>
                <c:pt idx="4">
                  <c:v>7.6923076923076925</c:v>
                </c:pt>
                <c:pt idx="5">
                  <c:v>3.4852546916890081</c:v>
                </c:pt>
              </c:numCache>
            </c:numRef>
          </c:val>
          <c:extLst xmlns:c16r2="http://schemas.microsoft.com/office/drawing/2015/06/chart">
            <c:ext xmlns:c16="http://schemas.microsoft.com/office/drawing/2014/chart" uri="{C3380CC4-5D6E-409C-BE32-E72D297353CC}">
              <c16:uniqueId val="{00000000-A477-4C93-9AA8-72F7AB1E9383}"/>
            </c:ext>
          </c:extLst>
        </c:ser>
        <c:ser>
          <c:idx val="1"/>
          <c:order val="1"/>
          <c:tx>
            <c:strRef>
              <c:f>'6.3'!$K$1</c:f>
              <c:strCache>
                <c:ptCount val="1"/>
                <c:pt idx="0">
                  <c:v>2</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'6.3'!$I$2:$I$7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'6.3'!$K$2:$K$7</c:f>
              <c:numCache>
                <c:formatCode>0.0</c:formatCode>
                <c:ptCount val="6"/>
                <c:pt idx="0">
                  <c:v>37.902264600715135</c:v>
                </c:pt>
                <c:pt idx="1">
                  <c:v>21.081081081081081</c:v>
                </c:pt>
                <c:pt idx="2">
                  <c:v>21.99710564399421</c:v>
                </c:pt>
                <c:pt idx="3">
                  <c:v>22.644927536231883</c:v>
                </c:pt>
                <c:pt idx="4">
                  <c:v>25.443786982248522</c:v>
                </c:pt>
                <c:pt idx="5">
                  <c:v>18.498659517426276</c:v>
                </c:pt>
              </c:numCache>
            </c:numRef>
          </c:val>
          <c:extLst xmlns:c16r2="http://schemas.microsoft.com/office/drawing/2015/06/chart">
            <c:ext xmlns:c16="http://schemas.microsoft.com/office/drawing/2014/chart" uri="{C3380CC4-5D6E-409C-BE32-E72D297353CC}">
              <c16:uniqueId val="{00000001-A477-4C93-9AA8-72F7AB1E9383}"/>
            </c:ext>
          </c:extLst>
        </c:ser>
        <c:ser>
          <c:idx val="2"/>
          <c:order val="2"/>
          <c:tx>
            <c:strRef>
              <c:f>'6.3'!$L$1</c:f>
              <c:strCache>
                <c:ptCount val="1"/>
                <c:pt idx="0">
                  <c:v>3</c:v>
                </c:pt>
              </c:strCache>
            </c:strRef>
          </c:tx>
          <c:spPr>
            <a:solidFill>
              <a:srgbClr val="418E9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'6.3'!$I$2:$I$7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'6.3'!$L$2:$L$7</c:f>
              <c:numCache>
                <c:formatCode>0.0</c:formatCode>
                <c:ptCount val="6"/>
                <c:pt idx="0">
                  <c:v>35.518474374255064</c:v>
                </c:pt>
                <c:pt idx="1">
                  <c:v>36.396396396396398</c:v>
                </c:pt>
                <c:pt idx="2">
                  <c:v>34.732272069464543</c:v>
                </c:pt>
                <c:pt idx="3">
                  <c:v>31.521739130434785</c:v>
                </c:pt>
                <c:pt idx="4">
                  <c:v>21.301775147928996</c:v>
                </c:pt>
                <c:pt idx="5">
                  <c:v>28.686327077747993</c:v>
                </c:pt>
              </c:numCache>
            </c:numRef>
          </c:val>
          <c:extLst xmlns:c16r2="http://schemas.microsoft.com/office/drawing/2015/06/chart">
            <c:ext xmlns:c16="http://schemas.microsoft.com/office/drawing/2014/chart" uri="{C3380CC4-5D6E-409C-BE32-E72D297353CC}">
              <c16:uniqueId val="{00000002-A477-4C93-9AA8-72F7AB1E9383}"/>
            </c:ext>
          </c:extLst>
        </c:ser>
        <c:ser>
          <c:idx val="3"/>
          <c:order val="3"/>
          <c:tx>
            <c:strRef>
              <c:f>'6.3'!$M$1</c:f>
              <c:strCache>
                <c:ptCount val="1"/>
                <c:pt idx="0">
                  <c:v>4</c:v>
                </c:pt>
              </c:strCache>
            </c:strRef>
          </c:tx>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'6.3'!$I$2:$I$7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'6.3'!$M$2:$M$7</c:f>
              <c:numCache>
                <c:formatCode>0.0</c:formatCode>
                <c:ptCount val="6"/>
                <c:pt idx="0">
                  <c:v>11.561382598331345</c:v>
                </c:pt>
                <c:pt idx="1">
                  <c:v>25.765765765765764</c:v>
                </c:pt>
                <c:pt idx="2">
                  <c:v>30.246020260492042</c:v>
                </c:pt>
                <c:pt idx="3">
                  <c:v>29.8</c:v>
                </c:pt>
                <c:pt idx="4">
                  <c:v>26.035502958579883</c:v>
                </c:pt>
                <c:pt idx="5">
                  <c:v>28.686327077747993</c:v>
                </c:pt>
              </c:numCache>
            </c:numRef>
          </c:val>
          <c:extLst xmlns:c16r2="http://schemas.microsoft.com/office/drawing/2015/06/chart">
            <c:ext xmlns:c16="http://schemas.microsoft.com/office/drawing/2014/chart" uri="{C3380CC4-5D6E-409C-BE32-E72D297353CC}">
              <c16:uniqueId val="{00000003-A477-4C93-9AA8-72F7AB1E9383}"/>
            </c:ext>
          </c:extLst>
        </c:ser>
        <c:ser>
          <c:idx val="4"/>
          <c:order val="4"/>
          <c:tx>
            <c:strRef>
              <c:f>'6.3'!$N$1</c:f>
              <c:strCache>
                <c:ptCount val="1"/>
                <c:pt idx="0">
                  <c:v>5 = Vůbec</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'6.3'!$I$2:$I$7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'6.3'!$N$2:$N$7</c:f>
              <c:numCache>
                <c:formatCode>0.0</c:formatCode>
                <c:ptCount val="6"/>
                <c:pt idx="0">
                  <c:v>2.3837902264600785</c:v>
                </c:pt>
                <c:pt idx="1">
                  <c:v>10.1</c:v>
                </c:pt>
                <c:pt idx="2">
                  <c:v>7.4</c:v>
                </c:pt>
                <c:pt idx="3">
                  <c:v>8.0623188405797066</c:v>
                </c:pt>
                <c:pt idx="4">
                  <c:v>19.600000000000001</c:v>
                </c:pt>
                <c:pt idx="5">
                  <c:v>20.643431635388737</c:v>
                </c:pt>
              </c:numCache>
            </c:numRef>
          </c:val>
          <c:extLst xmlns:c16r2="http://schemas.microsoft.com/office/drawing/2015/06/chart">
            <c:ext xmlns:c16="http://schemas.microsoft.com/office/drawing/2014/chart" uri="{C3380CC4-5D6E-409C-BE32-E72D297353CC}">
              <c16:uniqueId val="{00000004-A477-4C93-9AA8-72F7AB1E9383}"/>
            </c:ext>
          </c:extLst>
        </c:ser>
        <c:dLbls>
          <c:showLegendKey val="0"/>
          <c:showVal val="0"/>
          <c:showCatName val="0"/>
          <c:showSerName val="0"/>
          <c:showPercent val="0"/>
          <c:showBubbleSize val="0"/>
        </c:dLbls>
        <c:gapWidth val="30"/>
        <c:overlap val="100"/>
        <c:axId val="248895304"/>
        <c:axId val="248895696"/>
      </c:barChart>
      <c:catAx>
        <c:axId val="248895304"/>
        <c:scaling>
          <c:orientation val="minMax"/>
        </c:scaling>
        <c:delete val="0"/>
        <c:axPos val="b"/>
        <c:numFmt formatCode="General" sourceLinked="1"/>
        <c:majorTickMark val="none"/>
        <c:minorTickMark val="none"/>
        <c:tickLblPos val="nextTo"/>
        <c:txPr>
          <a:bodyPr rot="-60000000" vert="horz"/>
          <a:lstStyle/>
          <a:p>
            <a:pPr>
              <a:defRPr/>
            </a:pPr>
            <a:endParaRPr lang="cs-CZ"/>
          </a:p>
        </c:txPr>
        <c:crossAx val="248895696"/>
        <c:crosses val="autoZero"/>
        <c:auto val="1"/>
        <c:lblAlgn val="ctr"/>
        <c:lblOffset val="100"/>
        <c:noMultiLvlLbl val="0"/>
      </c:catAx>
      <c:valAx>
        <c:axId val="248895696"/>
        <c:scaling>
          <c:orientation val="minMax"/>
          <c:max val="100"/>
        </c:scaling>
        <c:delete val="0"/>
        <c:axPos val="l"/>
        <c:majorGridlines/>
        <c:numFmt formatCode="0" sourceLinked="0"/>
        <c:majorTickMark val="none"/>
        <c:minorTickMark val="none"/>
        <c:tickLblPos val="nextTo"/>
        <c:txPr>
          <a:bodyPr rot="-60000000" vert="horz"/>
          <a:lstStyle/>
          <a:p>
            <a:pPr>
              <a:defRPr/>
            </a:pPr>
            <a:endParaRPr lang="cs-CZ"/>
          </a:p>
        </c:txPr>
        <c:crossAx val="248895304"/>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16318261815447738"/>
          <c:y val="0.90800421299005263"/>
          <c:w val="0.75201272905940453"/>
          <c:h val="9.19094527161535E-2"/>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435455584299"/>
          <c:y val="3.4278225358472712E-2"/>
          <c:w val="0.76878920695319564"/>
          <c:h val="0.36905576799710432"/>
        </c:manualLayout>
      </c:layout>
      <c:barChart>
        <c:barDir val="bar"/>
        <c:grouping val="stacked"/>
        <c:varyColors val="0"/>
        <c:ser>
          <c:idx val="5"/>
          <c:order val="0"/>
          <c:tx>
            <c:strRef>
              <c:f>'6.5'!$K$1</c:f>
              <c:strCache>
                <c:ptCount val="1"/>
                <c:pt idx="0">
                  <c:v>1 = Zcela dostatečná</c:v>
                </c:pt>
              </c:strCache>
            </c:strRef>
          </c:tx>
          <c:spPr>
            <a:solidFill>
              <a:schemeClr val="accent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'6.5'!$K$2:$K$3</c:f>
              <c:numCache>
                <c:formatCode>0.0</c:formatCode>
                <c:ptCount val="2"/>
                <c:pt idx="0">
                  <c:v>6.3</c:v>
                </c:pt>
                <c:pt idx="1">
                  <c:v>16.100000000000001</c:v>
                </c:pt>
              </c:numCache>
            </c:numRef>
          </c:val>
          <c:extLst xmlns:c16r2="http://schemas.microsoft.com/office/drawing/2015/06/chart">
            <c:ext xmlns:c16="http://schemas.microsoft.com/office/drawing/2014/chart" uri="{C3380CC4-5D6E-409C-BE32-E72D297353CC}">
              <c16:uniqueId val="{00000000-5EFB-47B7-98B0-0D70C4D01C77}"/>
            </c:ext>
          </c:extLst>
        </c:ser>
        <c:ser>
          <c:idx val="0"/>
          <c:order val="1"/>
          <c:tx>
            <c:strRef>
              <c:f>'6.5'!$L$1</c:f>
              <c:strCache>
                <c:ptCount val="1"/>
                <c:pt idx="0">
                  <c:v>2</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'6.5'!$L$2:$L$3</c:f>
              <c:numCache>
                <c:formatCode>0.0</c:formatCode>
                <c:ptCount val="2"/>
                <c:pt idx="0">
                  <c:v>9.1</c:v>
                </c:pt>
                <c:pt idx="1">
                  <c:v>19</c:v>
                </c:pt>
              </c:numCache>
            </c:numRef>
          </c:val>
          <c:extLst xmlns:c16r2="http://schemas.microsoft.com/office/drawing/2015/06/chart">
            <c:ext xmlns:c16="http://schemas.microsoft.com/office/drawing/2014/chart" uri="{C3380CC4-5D6E-409C-BE32-E72D297353CC}">
              <c16:uniqueId val="{00000001-5EFB-47B7-98B0-0D70C4D01C77}"/>
            </c:ext>
          </c:extLst>
        </c:ser>
        <c:ser>
          <c:idx val="1"/>
          <c:order val="2"/>
          <c:tx>
            <c:strRef>
              <c:f>'6.5'!$M$1</c:f>
              <c:strCache>
                <c:ptCount val="1"/>
                <c:pt idx="0">
                  <c:v>3</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'6.5'!$M$2:$M$3</c:f>
              <c:numCache>
                <c:formatCode>0.0</c:formatCode>
                <c:ptCount val="2"/>
                <c:pt idx="0">
                  <c:v>10.4</c:v>
                </c:pt>
                <c:pt idx="1">
                  <c:v>12.4</c:v>
                </c:pt>
              </c:numCache>
            </c:numRef>
          </c:val>
          <c:extLst xmlns:c16r2="http://schemas.microsoft.com/office/drawing/2015/06/chart">
            <c:ext xmlns:c16="http://schemas.microsoft.com/office/drawing/2014/chart" uri="{C3380CC4-5D6E-409C-BE32-E72D297353CC}">
              <c16:uniqueId val="{00000000-8AE0-4A13-89A2-B95923ACA4ED}"/>
            </c:ext>
          </c:extLst>
        </c:ser>
        <c:ser>
          <c:idx val="2"/>
          <c:order val="3"/>
          <c:tx>
            <c:strRef>
              <c:f>'6.5'!$N$1</c:f>
              <c:strCache>
                <c:ptCount val="1"/>
                <c:pt idx="0">
                  <c:v>4</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'6.5'!$N$2:$N$3</c:f>
              <c:numCache>
                <c:formatCode>0.0</c:formatCode>
                <c:ptCount val="2"/>
                <c:pt idx="0">
                  <c:v>6.7</c:v>
                </c:pt>
                <c:pt idx="1">
                  <c:v>1.2</c:v>
                </c:pt>
              </c:numCache>
            </c:numRef>
          </c:val>
          <c:extLst xmlns:c16r2="http://schemas.microsoft.com/office/drawing/2015/06/chart">
            <c:ext xmlns:c16="http://schemas.microsoft.com/office/drawing/2014/chart" uri="{C3380CC4-5D6E-409C-BE32-E72D297353CC}">
              <c16:uniqueId val="{00000001-8AE0-4A13-89A2-B95923ACA4ED}"/>
            </c:ext>
          </c:extLst>
        </c:ser>
        <c:ser>
          <c:idx val="3"/>
          <c:order val="4"/>
          <c:tx>
            <c:strRef>
              <c:f>'6.5'!$O$1</c:f>
              <c:strCache>
                <c:ptCount val="1"/>
                <c:pt idx="0">
                  <c:v>5 = Zcela nedostatečná</c:v>
                </c:pt>
              </c:strCache>
            </c:strRef>
          </c:tx>
          <c:spPr>
            <a:solidFill>
              <a:schemeClr val="accent2"/>
            </a:solidFill>
          </c:spPr>
          <c:invertIfNegative val="0"/>
          <c:dLbls>
            <c:dLbl>
              <c:idx val="1"/>
              <c:layout>
                <c:manualLayout>
                  <c:x val="4.7241774723442275E-3"/>
                  <c:y val="2.27573280388201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'6.5'!$O$2:$O$3</c:f>
              <c:numCache>
                <c:formatCode>0.0</c:formatCode>
                <c:ptCount val="2"/>
                <c:pt idx="0">
                  <c:v>7.3</c:v>
                </c:pt>
                <c:pt idx="1">
                  <c:v>6.2</c:v>
                </c:pt>
              </c:numCache>
            </c:numRef>
          </c:val>
          <c:extLst xmlns:c16r2="http://schemas.microsoft.com/office/drawing/2015/06/chart">
            <c:ext xmlns:c16="http://schemas.microsoft.com/office/drawing/2014/chart" uri="{C3380CC4-5D6E-409C-BE32-E72D297353CC}">
              <c16:uniqueId val="{00000002-8AE0-4A13-89A2-B95923ACA4ED}"/>
            </c:ext>
          </c:extLst>
        </c:ser>
        <c:ser>
          <c:idx val="4"/>
          <c:order val="5"/>
          <c:tx>
            <c:strRef>
              <c:f>'6.5'!$P$1</c:f>
              <c:strCache>
                <c:ptCount val="1"/>
                <c:pt idx="0">
                  <c:v>6 = Nepotřebuji/nechni žádnou podporu</c:v>
                </c:pt>
              </c:strCache>
            </c:strRef>
          </c:tx>
          <c:spPr>
            <a:solidFill>
              <a:schemeClr val="accent5"/>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'6.5'!$J$2:$J$3</c:f>
              <c:strCache>
                <c:ptCount val="2"/>
                <c:pt idx="0">
                  <c:v>Veřejná</c:v>
                </c:pt>
                <c:pt idx="1">
                  <c:v>Soukromá</c:v>
                </c:pt>
              </c:strCache>
            </c:strRef>
          </c:cat>
          <c:val>
            <c:numRef>
              <c:f>'6.5'!$P$2:$P$3</c:f>
              <c:numCache>
                <c:formatCode>0.0</c:formatCode>
                <c:ptCount val="2"/>
                <c:pt idx="0">
                  <c:v>60.2</c:v>
                </c:pt>
                <c:pt idx="1">
                  <c:v>45.099999999999994</c:v>
                </c:pt>
              </c:numCache>
            </c:numRef>
          </c:val>
          <c:extLst xmlns:c16r2="http://schemas.microsoft.com/office/drawing/2015/06/chart">
            <c:ext xmlns:c16="http://schemas.microsoft.com/office/drawing/2014/chart" uri="{C3380CC4-5D6E-409C-BE32-E72D297353CC}">
              <c16:uniqueId val="{00000003-8AE0-4A13-89A2-B95923ACA4ED}"/>
            </c:ext>
          </c:extLst>
        </c:ser>
        <c:dLbls>
          <c:showLegendKey val="0"/>
          <c:showVal val="0"/>
          <c:showCatName val="0"/>
          <c:showSerName val="0"/>
          <c:showPercent val="0"/>
          <c:showBubbleSize val="0"/>
        </c:dLbls>
        <c:gapWidth val="30"/>
        <c:overlap val="100"/>
        <c:axId val="248896480"/>
        <c:axId val="248896872"/>
      </c:barChart>
      <c:catAx>
        <c:axId val="248896480"/>
        <c:scaling>
          <c:orientation val="maxMin"/>
        </c:scaling>
        <c:delete val="0"/>
        <c:axPos val="l"/>
        <c:numFmt formatCode="General" sourceLinked="1"/>
        <c:majorTickMark val="none"/>
        <c:minorTickMark val="none"/>
        <c:tickLblPos val="nextTo"/>
        <c:txPr>
          <a:bodyPr rot="-60000000" vert="horz"/>
          <a:lstStyle/>
          <a:p>
            <a:pPr>
              <a:defRPr/>
            </a:pPr>
            <a:endParaRPr lang="cs-CZ"/>
          </a:p>
        </c:txPr>
        <c:crossAx val="248896872"/>
        <c:crosses val="autoZero"/>
        <c:auto val="1"/>
        <c:lblAlgn val="ctr"/>
        <c:lblOffset val="100"/>
        <c:noMultiLvlLbl val="0"/>
      </c:catAx>
      <c:valAx>
        <c:axId val="248896872"/>
        <c:scaling>
          <c:orientation val="minMax"/>
          <c:max val="100"/>
        </c:scaling>
        <c:delete val="0"/>
        <c:axPos val="b"/>
        <c:majorGridlines/>
        <c:numFmt formatCode="0" sourceLinked="0"/>
        <c:majorTickMark val="none"/>
        <c:minorTickMark val="none"/>
        <c:tickLblPos val="nextTo"/>
        <c:txPr>
          <a:bodyPr rot="-60000000" vert="horz"/>
          <a:lstStyle/>
          <a:p>
            <a:pPr>
              <a:defRPr/>
            </a:pPr>
            <a:endParaRPr lang="cs-CZ"/>
          </a:p>
        </c:txPr>
        <c:crossAx val="248896480"/>
        <c:crosses val="max"/>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
          <c:y val="0.61424156276542752"/>
          <c:w val="0.43624815496690844"/>
          <c:h val="0.38575843723457248"/>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'6.7'!$K$1</c:f>
              <c:strCache>
                <c:ptCount val="1"/>
                <c:pt idx="0">
                  <c:v>1 = Velmi dobře připravená</c:v>
                </c:pt>
              </c:strCache>
            </c:strRef>
          </c:tx>
          <c:spPr>
            <a:solidFill>
              <a:schemeClr val="accent4"/>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'6.7'!$J$2:$J$7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'6.7'!$K$2:$K$7</c:f>
              <c:numCache>
                <c:formatCode>0.0</c:formatCode>
                <c:ptCount val="6"/>
                <c:pt idx="0">
                  <c:v>9.6</c:v>
                </c:pt>
                <c:pt idx="1">
                  <c:v>15.7</c:v>
                </c:pt>
                <c:pt idx="2">
                  <c:v>14.9</c:v>
                </c:pt>
                <c:pt idx="3">
                  <c:v>16.5</c:v>
                </c:pt>
                <c:pt idx="4">
                  <c:v>18</c:v>
                </c:pt>
                <c:pt idx="5">
                  <c:v>13.6</c:v>
                </c:pt>
              </c:numCache>
            </c:numRef>
          </c:val>
          <c:extLst xmlns:c16r2="http://schemas.microsoft.com/office/drawing/2015/06/chart">
            <c:ext xmlns:c16="http://schemas.microsoft.com/office/drawing/2014/chart" uri="{C3380CC4-5D6E-409C-BE32-E72D297353CC}">
              <c16:uniqueId val="{00000000-8DD5-4557-8BAF-9E1129D696BC}"/>
            </c:ext>
          </c:extLst>
        </c:ser>
        <c:ser>
          <c:idx val="1"/>
          <c:order val="1"/>
          <c:tx>
            <c:strRef>
              <c:f>'6.7'!$L$1</c:f>
              <c:strCache>
                <c:ptCount val="1"/>
                <c:pt idx="0">
                  <c:v>2</c:v>
                </c:pt>
              </c:strCache>
            </c:strRef>
          </c:tx>
          <c:spPr>
            <a:solidFill>
              <a:schemeClr val="accent1"/>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'6.7'!$J$2:$J$7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'6.7'!$L$2:$L$7</c:f>
              <c:numCache>
                <c:formatCode>0.0</c:formatCode>
                <c:ptCount val="6"/>
                <c:pt idx="0">
                  <c:v>19.7</c:v>
                </c:pt>
                <c:pt idx="1">
                  <c:v>24.2</c:v>
                </c:pt>
                <c:pt idx="2">
                  <c:v>19.2</c:v>
                </c:pt>
                <c:pt idx="3">
                  <c:v>21.9</c:v>
                </c:pt>
                <c:pt idx="4">
                  <c:v>26.3</c:v>
                </c:pt>
                <c:pt idx="5">
                  <c:v>22.3</c:v>
                </c:pt>
              </c:numCache>
            </c:numRef>
          </c:val>
          <c:extLst xmlns:c16r2="http://schemas.microsoft.com/office/drawing/2015/06/chart">
            <c:ext xmlns:c16="http://schemas.microsoft.com/office/drawing/2014/chart" uri="{C3380CC4-5D6E-409C-BE32-E72D297353CC}">
              <c16:uniqueId val="{00000001-8DD5-4557-8BAF-9E1129D696BC}"/>
            </c:ext>
          </c:extLst>
        </c:ser>
        <c:ser>
          <c:idx val="2"/>
          <c:order val="2"/>
          <c:tx>
            <c:strRef>
              <c:f>'6.7'!$M$1</c:f>
              <c:strCache>
                <c:ptCount val="1"/>
                <c:pt idx="0">
                  <c:v>3</c:v>
                </c:pt>
              </c:strCache>
            </c:strRef>
          </c:tx>
          <c:spPr>
            <a:solidFill>
              <a:srgbClr val="418E96"/>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'6.7'!$J$2:$J$7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'6.7'!$M$2:$M$7</c:f>
              <c:numCache>
                <c:formatCode>0.0</c:formatCode>
                <c:ptCount val="6"/>
                <c:pt idx="0">
                  <c:v>42.7</c:v>
                </c:pt>
                <c:pt idx="1">
                  <c:v>35.9</c:v>
                </c:pt>
                <c:pt idx="2">
                  <c:v>38.200000000000003</c:v>
                </c:pt>
                <c:pt idx="3">
                  <c:v>38.200000000000003</c:v>
                </c:pt>
                <c:pt idx="4">
                  <c:v>35.299999999999997</c:v>
                </c:pt>
                <c:pt idx="5">
                  <c:v>41.3</c:v>
                </c:pt>
              </c:numCache>
            </c:numRef>
          </c:val>
          <c:extLst xmlns:c16r2="http://schemas.microsoft.com/office/drawing/2015/06/chart">
            <c:ext xmlns:c16="http://schemas.microsoft.com/office/drawing/2014/chart" uri="{C3380CC4-5D6E-409C-BE32-E72D297353CC}">
              <c16:uniqueId val="{00000002-8DD5-4557-8BAF-9E1129D696BC}"/>
            </c:ext>
          </c:extLst>
        </c:ser>
        <c:ser>
          <c:idx val="3"/>
          <c:order val="3"/>
          <c:tx>
            <c:strRef>
              <c:f>'6.7'!$N$1</c:f>
              <c:strCache>
                <c:ptCount val="1"/>
                <c:pt idx="0">
                  <c:v>4</c:v>
                </c:pt>
              </c:strCache>
            </c:strRef>
          </c:tx>
          <c:spPr>
            <a:solidFill>
              <a:schemeClr val="accent3"/>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'6.7'!$J$2:$J$7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'6.7'!$N$2:$N$7</c:f>
              <c:numCache>
                <c:formatCode>0.0</c:formatCode>
                <c:ptCount val="6"/>
                <c:pt idx="0">
                  <c:v>20</c:v>
                </c:pt>
                <c:pt idx="1">
                  <c:v>17.399999999999999</c:v>
                </c:pt>
                <c:pt idx="2">
                  <c:v>17.5</c:v>
                </c:pt>
                <c:pt idx="3">
                  <c:v>15.5</c:v>
                </c:pt>
                <c:pt idx="4">
                  <c:v>11.4</c:v>
                </c:pt>
                <c:pt idx="5">
                  <c:v>17.399999999999999</c:v>
                </c:pt>
              </c:numCache>
            </c:numRef>
          </c:val>
          <c:extLst xmlns:c16r2="http://schemas.microsoft.com/office/drawing/2015/06/chart">
            <c:ext xmlns:c16="http://schemas.microsoft.com/office/drawing/2014/chart" uri="{C3380CC4-5D6E-409C-BE32-E72D297353CC}">
              <c16:uniqueId val="{00000003-8DD5-4557-8BAF-9E1129D696BC}"/>
            </c:ext>
          </c:extLst>
        </c:ser>
        <c:ser>
          <c:idx val="4"/>
          <c:order val="4"/>
          <c:tx>
            <c:strRef>
              <c:f>'6.7'!$O$1</c:f>
              <c:strCache>
                <c:ptCount val="1"/>
                <c:pt idx="0">
                  <c:v>5 = Zcela nepřipravená</c:v>
                </c:pt>
              </c:strCache>
            </c:strRef>
          </c:tx>
          <c:spPr>
            <a:solidFill>
              <a:schemeClr val="accent2"/>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'6.7'!$J$2:$J$7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'6.7'!$O$2:$O$7</c:f>
              <c:numCache>
                <c:formatCode>0.0</c:formatCode>
                <c:ptCount val="6"/>
                <c:pt idx="0">
                  <c:v>8</c:v>
                </c:pt>
                <c:pt idx="1">
                  <c:v>6.8000000000000114</c:v>
                </c:pt>
                <c:pt idx="2">
                  <c:v>10.199999999999989</c:v>
                </c:pt>
                <c:pt idx="3">
                  <c:v>7.9000000000000057</c:v>
                </c:pt>
                <c:pt idx="4">
                  <c:v>9</c:v>
                </c:pt>
                <c:pt idx="5">
                  <c:v>5.4000000000000057</c:v>
                </c:pt>
              </c:numCache>
            </c:numRef>
          </c:val>
          <c:extLst xmlns:c16r2="http://schemas.microsoft.com/office/drawing/2015/06/chart">
            <c:ext xmlns:c16="http://schemas.microsoft.com/office/drawing/2014/chart" uri="{C3380CC4-5D6E-409C-BE32-E72D297353CC}">
              <c16:uniqueId val="{00000004-8DD5-4557-8BAF-9E1129D696BC}"/>
            </c:ext>
          </c:extLst>
        </c:ser>
        <c:dLbls>
          <c:showLegendKey val="0"/>
          <c:showVal val="0"/>
          <c:showCatName val="0"/>
          <c:showSerName val="0"/>
          <c:showPercent val="0"/>
          <c:showBubbleSize val="0"/>
        </c:dLbls>
        <c:gapWidth val="30"/>
        <c:overlap val="100"/>
        <c:axId val="248897656"/>
        <c:axId val="248898048"/>
      </c:barChart>
      <c:catAx>
        <c:axId val="24889765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vert="horz"/>
          <a:lstStyle/>
          <a:p>
            <a:pPr>
              <a:defRPr/>
            </a:pPr>
            <a:endParaRPr lang="cs-CZ"/>
          </a:p>
        </c:txPr>
        <c:crossAx val="248898048"/>
        <c:crosses val="autoZero"/>
        <c:auto val="1"/>
        <c:lblAlgn val="ctr"/>
        <c:lblOffset val="100"/>
        <c:noMultiLvlLbl val="0"/>
      </c:catAx>
      <c:valAx>
        <c:axId val="248898048"/>
        <c:scaling>
          <c:orientation val="minMax"/>
          <c:max val="10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cs-CZ"/>
          </a:p>
        </c:txPr>
        <c:crossAx val="248897656"/>
        <c:crosses val="autoZero"/>
        <c:crossBetween val="between"/>
        <c:majorUnit val="20"/>
      </c:valAx>
      <c:spPr>
        <a:solidFill>
          <a:schemeClr val="bg1">
            <a:lumMod val="95000"/>
          </a:schemeClr>
        </a:solidFill>
        <a:ln>
          <a:solidFill>
            <a:schemeClr val="bg1">
              <a:lumMod val="65000"/>
            </a:schemeClr>
          </a:solidFill>
        </a:ln>
        <a:effectLst/>
      </c:spPr>
    </c:plotArea>
    <c:legend>
      <c:legendPos val="b"/>
      <c:layout>
        <c:manualLayout>
          <c:xMode val="edge"/>
          <c:yMode val="edge"/>
          <c:x val="4.18986771170169E-4"/>
          <c:y val="0.90144845591109624"/>
          <c:w val="0.99869258349321555"/>
          <c:h val="9.8547408357118157E-2"/>
        </c:manualLayout>
      </c:layout>
      <c:overlay val="0"/>
      <c:spPr>
        <a:noFill/>
        <a:ln>
          <a:noFill/>
        </a:ln>
        <a:effectLst/>
      </c:spPr>
      <c:txPr>
        <a:bodyPr rot="0" vert="horz"/>
        <a:lstStyle/>
        <a:p>
          <a:pPr>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n-lt"/>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640234027205109E-2"/>
          <c:y val="6.5769805680119586E-2"/>
          <c:w val="0.40662920169363898"/>
          <c:h val="0.86846038863976083"/>
        </c:manualLayout>
      </c:layout>
      <c:pieChart>
        <c:varyColors val="1"/>
        <c:ser>
          <c:idx val="0"/>
          <c:order val="0"/>
          <c:dPt>
            <c:idx val="0"/>
            <c:bubble3D val="0"/>
            <c:spPr>
              <a:solidFill>
                <a:schemeClr val="accent1"/>
              </a:solidFill>
            </c:spPr>
          </c:dPt>
          <c:dPt>
            <c:idx val="1"/>
            <c:bubble3D val="0"/>
            <c:spPr>
              <a:solidFill>
                <a:schemeClr val="accent4"/>
              </a:solidFill>
            </c:spPr>
          </c:dPt>
          <c:dPt>
            <c:idx val="2"/>
            <c:bubble3D val="0"/>
            <c:spPr>
              <a:solidFill>
                <a:srgbClr val="418E96"/>
              </a:solidFill>
            </c:spPr>
          </c:dPt>
          <c:dPt>
            <c:idx val="3"/>
            <c:bubble3D val="0"/>
            <c:spPr>
              <a:solidFill>
                <a:srgbClr val="FEB80A"/>
              </a:solidFill>
            </c:spPr>
          </c:dPt>
          <c:dPt>
            <c:idx val="4"/>
            <c:bubble3D val="0"/>
            <c:spPr>
              <a:solidFill>
                <a:srgbClr val="EA157A"/>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'2.16'!$A$3:$A$7</c:f>
              <c:strCache>
                <c:ptCount val="5"/>
                <c:pt idx="0">
                  <c:v>1 = Zcela souhlasím</c:v>
                </c:pt>
                <c:pt idx="1">
                  <c:v>2</c:v>
                </c:pt>
                <c:pt idx="2">
                  <c:v>3</c:v>
                </c:pt>
                <c:pt idx="3">
                  <c:v>4</c:v>
                </c:pt>
                <c:pt idx="4">
                  <c:v>5 = Zcela nesouhlasím</c:v>
                </c:pt>
              </c:strCache>
            </c:strRef>
          </c:cat>
          <c:val>
            <c:numRef>
              <c:f>'2.16'!$B$3:$B$7</c:f>
              <c:numCache>
                <c:formatCode>0.0</c:formatCode>
                <c:ptCount val="5"/>
                <c:pt idx="0">
                  <c:v>25.3</c:v>
                </c:pt>
                <c:pt idx="1">
                  <c:v>26.3</c:v>
                </c:pt>
                <c:pt idx="2">
                  <c:v>18.2</c:v>
                </c:pt>
                <c:pt idx="3">
                  <c:v>16.8</c:v>
                </c:pt>
                <c:pt idx="4">
                  <c:v>13.4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1689395622708578"/>
          <c:y val="9.39614204510828E-2"/>
          <c:w val="0.36449451625875684"/>
          <c:h val="0.84937914150865668"/>
        </c:manualLayout>
      </c:layout>
      <c:overlay val="0"/>
    </c:legend>
    <c:plotVisOnly val="1"/>
    <c:dispBlanksAs val="gap"/>
    <c:showDLblsOverMax val="0"/>
  </c:chart>
  <c:spPr>
    <a:ln>
      <a:noFill/>
    </a:ln>
  </c:spPr>
  <c:txPr>
    <a:bodyPr/>
    <a:lstStyle/>
    <a:p>
      <a:pPr>
        <a:defRPr sz="1400">
          <a:latin typeface="+mn-lt"/>
        </a:defRPr>
      </a:pPr>
      <a:endParaRPr lang="cs-CZ"/>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'6.9'!$K$1</c:f>
              <c:strCache>
                <c:ptCount val="1"/>
                <c:pt idx="0">
                  <c:v>1 = Velmi spokojen/a</c:v>
                </c:pt>
              </c:strCache>
            </c:strRef>
          </c:tx>
          <c:spPr>
            <a:solidFill>
              <a:schemeClr val="accent1"/>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'6.9'!$J$2:$J$7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'6.9'!$K$2:$K$7</c:f>
              <c:numCache>
                <c:formatCode>0.0</c:formatCode>
                <c:ptCount val="6"/>
                <c:pt idx="0">
                  <c:v>16.5</c:v>
                </c:pt>
                <c:pt idx="1">
                  <c:v>26</c:v>
                </c:pt>
                <c:pt idx="2">
                  <c:v>22.4</c:v>
                </c:pt>
                <c:pt idx="3">
                  <c:v>23.4</c:v>
                </c:pt>
                <c:pt idx="4">
                  <c:v>34.5</c:v>
                </c:pt>
                <c:pt idx="5">
                  <c:v>24.3</c:v>
                </c:pt>
              </c:numCache>
            </c:numRef>
          </c:val>
          <c:extLst xmlns:c16r2="http://schemas.microsoft.com/office/drawing/2015/06/chart">
            <c:ext xmlns:c16="http://schemas.microsoft.com/office/drawing/2014/chart" uri="{C3380CC4-5D6E-409C-BE32-E72D297353CC}">
              <c16:uniqueId val="{00000000-996E-45B6-A97B-CADAB9E18D56}"/>
            </c:ext>
          </c:extLst>
        </c:ser>
        <c:ser>
          <c:idx val="1"/>
          <c:order val="1"/>
          <c:tx>
            <c:strRef>
              <c:f>'6.9'!$L$1</c:f>
              <c:strCache>
                <c:ptCount val="1"/>
                <c:pt idx="0">
                  <c:v>2</c:v>
                </c:pt>
              </c:strCache>
            </c:strRef>
          </c:tx>
          <c:spPr>
            <a:solidFill>
              <a:schemeClr val="accent4"/>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'6.9'!$J$2:$J$7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'6.9'!$L$2:$L$7</c:f>
              <c:numCache>
                <c:formatCode>0.0</c:formatCode>
                <c:ptCount val="6"/>
                <c:pt idx="0">
                  <c:v>31.9</c:v>
                </c:pt>
                <c:pt idx="1">
                  <c:v>34.4</c:v>
                </c:pt>
                <c:pt idx="2">
                  <c:v>32.299999999999997</c:v>
                </c:pt>
                <c:pt idx="3">
                  <c:v>36.6</c:v>
                </c:pt>
                <c:pt idx="4">
                  <c:v>27.5</c:v>
                </c:pt>
                <c:pt idx="5">
                  <c:v>38.299999999999997</c:v>
                </c:pt>
              </c:numCache>
            </c:numRef>
          </c:val>
          <c:extLst xmlns:c16r2="http://schemas.microsoft.com/office/drawing/2015/06/chart">
            <c:ext xmlns:c16="http://schemas.microsoft.com/office/drawing/2014/chart" uri="{C3380CC4-5D6E-409C-BE32-E72D297353CC}">
              <c16:uniqueId val="{00000001-996E-45B6-A97B-CADAB9E18D56}"/>
            </c:ext>
          </c:extLst>
        </c:ser>
        <c:ser>
          <c:idx val="2"/>
          <c:order val="2"/>
          <c:tx>
            <c:strRef>
              <c:f>'6.9'!$M$1</c:f>
              <c:strCache>
                <c:ptCount val="1"/>
                <c:pt idx="0">
                  <c:v>3</c:v>
                </c:pt>
              </c:strCache>
            </c:strRef>
          </c:tx>
          <c:spPr>
            <a:solidFill>
              <a:srgbClr val="418E96"/>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'6.9'!$J$2:$J$7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'6.9'!$M$2:$M$7</c:f>
              <c:numCache>
                <c:formatCode>0.0</c:formatCode>
                <c:ptCount val="6"/>
                <c:pt idx="0">
                  <c:v>25.5</c:v>
                </c:pt>
                <c:pt idx="1">
                  <c:v>20.399999999999999</c:v>
                </c:pt>
                <c:pt idx="2">
                  <c:v>22.3</c:v>
                </c:pt>
                <c:pt idx="3">
                  <c:v>17</c:v>
                </c:pt>
                <c:pt idx="4">
                  <c:v>17.5</c:v>
                </c:pt>
                <c:pt idx="5">
                  <c:v>17.3</c:v>
                </c:pt>
              </c:numCache>
            </c:numRef>
          </c:val>
          <c:extLst xmlns:c16r2="http://schemas.microsoft.com/office/drawing/2015/06/chart">
            <c:ext xmlns:c16="http://schemas.microsoft.com/office/drawing/2014/chart" uri="{C3380CC4-5D6E-409C-BE32-E72D297353CC}">
              <c16:uniqueId val="{00000002-996E-45B6-A97B-CADAB9E18D56}"/>
            </c:ext>
          </c:extLst>
        </c:ser>
        <c:ser>
          <c:idx val="3"/>
          <c:order val="3"/>
          <c:tx>
            <c:strRef>
              <c:f>'6.9'!$N$1</c:f>
              <c:strCache>
                <c:ptCount val="1"/>
                <c:pt idx="0">
                  <c:v>4</c:v>
                </c:pt>
              </c:strCache>
            </c:strRef>
          </c:tx>
          <c:spPr>
            <a:solidFill>
              <a:schemeClr val="accent3"/>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'6.9'!$J$2:$J$7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'6.9'!$N$2:$N$7</c:f>
              <c:numCache>
                <c:formatCode>0.0</c:formatCode>
                <c:ptCount val="6"/>
                <c:pt idx="0">
                  <c:v>19.8</c:v>
                </c:pt>
                <c:pt idx="1">
                  <c:v>14.5</c:v>
                </c:pt>
                <c:pt idx="2">
                  <c:v>16.2</c:v>
                </c:pt>
                <c:pt idx="3">
                  <c:v>17.2</c:v>
                </c:pt>
                <c:pt idx="4">
                  <c:v>15.8</c:v>
                </c:pt>
                <c:pt idx="5">
                  <c:v>15.4</c:v>
                </c:pt>
              </c:numCache>
            </c:numRef>
          </c:val>
          <c:extLst xmlns:c16r2="http://schemas.microsoft.com/office/drawing/2015/06/chart">
            <c:ext xmlns:c16="http://schemas.microsoft.com/office/drawing/2014/chart" uri="{C3380CC4-5D6E-409C-BE32-E72D297353CC}">
              <c16:uniqueId val="{00000003-996E-45B6-A97B-CADAB9E18D56}"/>
            </c:ext>
          </c:extLst>
        </c:ser>
        <c:ser>
          <c:idx val="4"/>
          <c:order val="4"/>
          <c:tx>
            <c:strRef>
              <c:f>'6.9'!$O$1</c:f>
              <c:strCache>
                <c:ptCount val="1"/>
                <c:pt idx="0">
                  <c:v>5 = Zcela nespokojen/a</c:v>
                </c:pt>
              </c:strCache>
            </c:strRef>
          </c:tx>
          <c:spPr>
            <a:solidFill>
              <a:schemeClr val="accent2"/>
            </a:solidFill>
            <a:ln>
              <a:noFill/>
            </a:ln>
            <a:effectLst/>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'6.9'!$J$2:$J$7</c:f>
              <c:strCache>
                <c:ptCount val="6"/>
                <c:pt idx="0">
                  <c:v>Psychické problémy</c:v>
                </c:pt>
                <c:pt idx="1">
                  <c:v>Dlouhotrvající problémy</c:v>
                </c:pt>
                <c:pt idx="2">
                  <c:v>Poruchy učení</c:v>
                </c:pt>
                <c:pt idx="3">
                  <c:v>Fyzické chronické problémy</c:v>
                </c:pt>
                <c:pt idx="4">
                  <c:v>Pohybové problémy</c:v>
                </c:pt>
                <c:pt idx="5">
                  <c:v>Senzorické problémy</c:v>
                </c:pt>
              </c:strCache>
            </c:strRef>
          </c:cat>
          <c:val>
            <c:numRef>
              <c:f>'6.9'!$O$2:$O$7</c:f>
              <c:numCache>
                <c:formatCode>0.0</c:formatCode>
                <c:ptCount val="6"/>
                <c:pt idx="0">
                  <c:v>6.2999999999999972</c:v>
                </c:pt>
                <c:pt idx="1">
                  <c:v>4.7000000000000028</c:v>
                </c:pt>
                <c:pt idx="2">
                  <c:v>6.7999999999999972</c:v>
                </c:pt>
                <c:pt idx="3">
                  <c:v>5.7999999999999972</c:v>
                </c:pt>
                <c:pt idx="4">
                  <c:v>4.7000000000000028</c:v>
                </c:pt>
                <c:pt idx="5">
                  <c:v>4.7000000000000028</c:v>
                </c:pt>
              </c:numCache>
            </c:numRef>
          </c:val>
          <c:extLst xmlns:c16r2="http://schemas.microsoft.com/office/drawing/2015/06/chart">
            <c:ext xmlns:c16="http://schemas.microsoft.com/office/drawing/2014/chart" uri="{C3380CC4-5D6E-409C-BE32-E72D297353CC}">
              <c16:uniqueId val="{00000004-996E-45B6-A97B-CADAB9E18D56}"/>
            </c:ext>
          </c:extLst>
        </c:ser>
        <c:dLbls>
          <c:showLegendKey val="0"/>
          <c:showVal val="0"/>
          <c:showCatName val="0"/>
          <c:showSerName val="0"/>
          <c:showPercent val="0"/>
          <c:showBubbleSize val="0"/>
        </c:dLbls>
        <c:gapWidth val="30"/>
        <c:overlap val="100"/>
        <c:axId val="248898832"/>
        <c:axId val="248899224"/>
      </c:barChart>
      <c:catAx>
        <c:axId val="24889883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vert="horz"/>
          <a:lstStyle/>
          <a:p>
            <a:pPr>
              <a:defRPr/>
            </a:pPr>
            <a:endParaRPr lang="cs-CZ"/>
          </a:p>
        </c:txPr>
        <c:crossAx val="248899224"/>
        <c:crosses val="autoZero"/>
        <c:auto val="1"/>
        <c:lblAlgn val="ctr"/>
        <c:lblOffset val="100"/>
        <c:noMultiLvlLbl val="0"/>
      </c:catAx>
      <c:valAx>
        <c:axId val="248899224"/>
        <c:scaling>
          <c:orientation val="minMax"/>
          <c:max val="100"/>
        </c:scaling>
        <c:delete val="0"/>
        <c:axPos val="l"/>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cs-CZ"/>
          </a:p>
        </c:txPr>
        <c:crossAx val="248898832"/>
        <c:crosses val="autoZero"/>
        <c:crossBetween val="between"/>
        <c:majorUnit val="20"/>
      </c:valAx>
      <c:spPr>
        <a:solidFill>
          <a:schemeClr val="bg1">
            <a:lumMod val="95000"/>
          </a:schemeClr>
        </a:solidFill>
        <a:ln>
          <a:solidFill>
            <a:schemeClr val="bg1">
              <a:lumMod val="50000"/>
            </a:schemeClr>
          </a:solidFill>
        </a:ln>
        <a:effectLst/>
      </c:spPr>
    </c:plotArea>
    <c:legend>
      <c:legendPos val="b"/>
      <c:layout>
        <c:manualLayout>
          <c:xMode val="edge"/>
          <c:yMode val="edge"/>
          <c:x val="0.13192941806990527"/>
          <c:y val="0.92200273145728306"/>
          <c:w val="0.79342587294722056"/>
          <c:h val="7.7997232483522361E-2"/>
        </c:manualLayout>
      </c:layout>
      <c:overlay val="0"/>
      <c:spPr>
        <a:noFill/>
        <a:ln>
          <a:noFill/>
        </a:ln>
        <a:effectLst/>
      </c:spPr>
      <c:txPr>
        <a:bodyPr rot="0" vert="horz"/>
        <a:lstStyle/>
        <a:p>
          <a:pPr>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400">
          <a:latin typeface="+mn-lt"/>
        </a:defRPr>
      </a:pPr>
      <a:endParaRPr lang="cs-CZ"/>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'6.11'!$K$1</c:f>
              <c:strCache>
                <c:ptCount val="1"/>
                <c:pt idx="0">
                  <c:v>1 = Velmi dobře</c:v>
                </c:pt>
              </c:strCache>
            </c:strRef>
          </c:tx>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'6.11'!$J$2:$J$7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'6.11'!$K$2:$K$7</c:f>
              <c:numCache>
                <c:formatCode>0.0</c:formatCode>
                <c:ptCount val="6"/>
                <c:pt idx="0">
                  <c:v>18.100000000000001</c:v>
                </c:pt>
                <c:pt idx="1">
                  <c:v>35.299999999999997</c:v>
                </c:pt>
                <c:pt idx="2">
                  <c:v>38</c:v>
                </c:pt>
                <c:pt idx="3">
                  <c:v>37.200000000000003</c:v>
                </c:pt>
                <c:pt idx="4">
                  <c:v>34.700000000000003</c:v>
                </c:pt>
                <c:pt idx="5">
                  <c:v>31.2</c:v>
                </c:pt>
              </c:numCache>
            </c:numRef>
          </c:val>
          <c:extLst xmlns:c16r2="http://schemas.microsoft.com/office/drawing/2015/06/chart">
            <c:ext xmlns:c16="http://schemas.microsoft.com/office/drawing/2014/chart" uri="{C3380CC4-5D6E-409C-BE32-E72D297353CC}">
              <c16:uniqueId val="{00000000-C318-4EDF-B530-829A81C47094}"/>
            </c:ext>
          </c:extLst>
        </c:ser>
        <c:ser>
          <c:idx val="1"/>
          <c:order val="1"/>
          <c:tx>
            <c:strRef>
              <c:f>'6.11'!$L$1</c:f>
              <c:strCache>
                <c:ptCount val="1"/>
                <c:pt idx="0">
                  <c:v>2</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'6.11'!$J$2:$J$7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'6.11'!$L$2:$L$7</c:f>
              <c:numCache>
                <c:formatCode>0.0</c:formatCode>
                <c:ptCount val="6"/>
                <c:pt idx="0">
                  <c:v>27.1</c:v>
                </c:pt>
                <c:pt idx="1">
                  <c:v>31.5</c:v>
                </c:pt>
                <c:pt idx="2">
                  <c:v>30.5</c:v>
                </c:pt>
                <c:pt idx="3">
                  <c:v>27.2</c:v>
                </c:pt>
                <c:pt idx="4">
                  <c:v>22.9</c:v>
                </c:pt>
                <c:pt idx="5">
                  <c:v>26.6</c:v>
                </c:pt>
              </c:numCache>
            </c:numRef>
          </c:val>
          <c:extLst xmlns:c16r2="http://schemas.microsoft.com/office/drawing/2015/06/chart">
            <c:ext xmlns:c16="http://schemas.microsoft.com/office/drawing/2014/chart" uri="{C3380CC4-5D6E-409C-BE32-E72D297353CC}">
              <c16:uniqueId val="{00000001-C318-4EDF-B530-829A81C47094}"/>
            </c:ext>
          </c:extLst>
        </c:ser>
        <c:ser>
          <c:idx val="2"/>
          <c:order val="2"/>
          <c:tx>
            <c:strRef>
              <c:f>'6.11'!$M$1</c:f>
              <c:strCache>
                <c:ptCount val="1"/>
                <c:pt idx="0">
                  <c:v>3</c:v>
                </c:pt>
              </c:strCache>
            </c:strRef>
          </c:tx>
          <c:spPr>
            <a:solidFill>
              <a:srgbClr val="418E9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'6.11'!$J$2:$J$7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'6.11'!$M$2:$M$7</c:f>
              <c:numCache>
                <c:formatCode>0.0</c:formatCode>
                <c:ptCount val="6"/>
                <c:pt idx="0">
                  <c:v>24.4</c:v>
                </c:pt>
                <c:pt idx="1">
                  <c:v>17.3</c:v>
                </c:pt>
                <c:pt idx="2">
                  <c:v>17.899999999999999</c:v>
                </c:pt>
                <c:pt idx="3">
                  <c:v>14.3</c:v>
                </c:pt>
                <c:pt idx="4">
                  <c:v>22.4</c:v>
                </c:pt>
                <c:pt idx="5">
                  <c:v>21</c:v>
                </c:pt>
              </c:numCache>
            </c:numRef>
          </c:val>
          <c:extLst xmlns:c16r2="http://schemas.microsoft.com/office/drawing/2015/06/chart">
            <c:ext xmlns:c16="http://schemas.microsoft.com/office/drawing/2014/chart" uri="{C3380CC4-5D6E-409C-BE32-E72D297353CC}">
              <c16:uniqueId val="{00000002-C318-4EDF-B530-829A81C47094}"/>
            </c:ext>
          </c:extLst>
        </c:ser>
        <c:ser>
          <c:idx val="3"/>
          <c:order val="3"/>
          <c:tx>
            <c:strRef>
              <c:f>'6.11'!$N$1</c:f>
              <c:strCache>
                <c:ptCount val="1"/>
                <c:pt idx="0">
                  <c:v>4</c:v>
                </c:pt>
              </c:strCache>
            </c:strRef>
          </c:tx>
          <c:spPr>
            <a:solidFill>
              <a:schemeClr val="accent3"/>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'6.11'!$J$2:$J$7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'6.11'!$N$2:$N$7</c:f>
              <c:numCache>
                <c:formatCode>0.0</c:formatCode>
                <c:ptCount val="6"/>
                <c:pt idx="0">
                  <c:v>20.6</c:v>
                </c:pt>
                <c:pt idx="1">
                  <c:v>11.4</c:v>
                </c:pt>
                <c:pt idx="2">
                  <c:v>8.8000000000000007</c:v>
                </c:pt>
                <c:pt idx="3">
                  <c:v>15.6</c:v>
                </c:pt>
                <c:pt idx="4">
                  <c:v>18.2</c:v>
                </c:pt>
                <c:pt idx="5">
                  <c:v>16.899999999999999</c:v>
                </c:pt>
              </c:numCache>
            </c:numRef>
          </c:val>
          <c:extLst xmlns:c16r2="http://schemas.microsoft.com/office/drawing/2015/06/chart">
            <c:ext xmlns:c16="http://schemas.microsoft.com/office/drawing/2014/chart" uri="{C3380CC4-5D6E-409C-BE32-E72D297353CC}">
              <c16:uniqueId val="{00000003-C318-4EDF-B530-829A81C47094}"/>
            </c:ext>
          </c:extLst>
        </c:ser>
        <c:ser>
          <c:idx val="4"/>
          <c:order val="4"/>
          <c:tx>
            <c:strRef>
              <c:f>'6.11'!$O$1</c:f>
              <c:strCache>
                <c:ptCount val="1"/>
                <c:pt idx="0">
                  <c:v>5 = Velmi špatně</c:v>
                </c:pt>
              </c:strCache>
            </c:strRef>
          </c:tx>
          <c:spPr>
            <a:solidFill>
              <a:schemeClr val="accent2"/>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'6.11'!$J$2:$J$7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'6.11'!$O$2:$O$7</c:f>
              <c:numCache>
                <c:formatCode>0.0</c:formatCode>
                <c:ptCount val="6"/>
                <c:pt idx="0">
                  <c:v>9.8000000000000114</c:v>
                </c:pt>
                <c:pt idx="1">
                  <c:v>4.5</c:v>
                </c:pt>
                <c:pt idx="2">
                  <c:v>4.7999999999999972</c:v>
                </c:pt>
                <c:pt idx="3">
                  <c:v>5.7000000000000028</c:v>
                </c:pt>
                <c:pt idx="4">
                  <c:v>1.7999999999999972</c:v>
                </c:pt>
                <c:pt idx="5">
                  <c:v>4.3000000000000114</c:v>
                </c:pt>
              </c:numCache>
            </c:numRef>
          </c:val>
          <c:extLst xmlns:c16r2="http://schemas.microsoft.com/office/drawing/2015/06/chart">
            <c:ext xmlns:c16="http://schemas.microsoft.com/office/drawing/2014/chart" uri="{C3380CC4-5D6E-409C-BE32-E72D297353CC}">
              <c16:uniqueId val="{00000004-C318-4EDF-B530-829A81C47094}"/>
            </c:ext>
          </c:extLst>
        </c:ser>
        <c:dLbls>
          <c:showLegendKey val="0"/>
          <c:showVal val="0"/>
          <c:showCatName val="0"/>
          <c:showSerName val="0"/>
          <c:showPercent val="0"/>
          <c:showBubbleSize val="0"/>
        </c:dLbls>
        <c:gapWidth val="30"/>
        <c:overlap val="100"/>
        <c:axId val="248900008"/>
        <c:axId val="248900400"/>
      </c:barChart>
      <c:catAx>
        <c:axId val="248900008"/>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60000000" vert="horz"/>
          <a:lstStyle/>
          <a:p>
            <a:pPr>
              <a:defRPr/>
            </a:pPr>
            <a:endParaRPr lang="cs-CZ"/>
          </a:p>
        </c:txPr>
        <c:crossAx val="248900400"/>
        <c:crosses val="autoZero"/>
        <c:auto val="1"/>
        <c:lblAlgn val="ctr"/>
        <c:lblOffset val="100"/>
        <c:noMultiLvlLbl val="0"/>
      </c:catAx>
      <c:valAx>
        <c:axId val="248900400"/>
        <c:scaling>
          <c:orientation val="minMax"/>
          <c:max val="100"/>
        </c:scaling>
        <c:delete val="0"/>
        <c:axPos val="l"/>
        <c:majorGridlines>
          <c:spPr>
            <a:ln>
              <a:solidFill>
                <a:schemeClr val="bg1">
                  <a:lumMod val="65000"/>
                </a:schemeClr>
              </a:solidFill>
            </a:ln>
          </c:spPr>
        </c:majorGridlines>
        <c:numFmt formatCode="0" sourceLinked="0"/>
        <c:majorTickMark val="none"/>
        <c:minorTickMark val="none"/>
        <c:tickLblPos val="nextTo"/>
        <c:txPr>
          <a:bodyPr rot="-60000000" vert="horz"/>
          <a:lstStyle/>
          <a:p>
            <a:pPr>
              <a:defRPr/>
            </a:pPr>
            <a:endParaRPr lang="cs-CZ"/>
          </a:p>
        </c:txPr>
        <c:crossAx val="248900008"/>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5.5560625538961288E-2"/>
          <c:y val="0.91736404288412399"/>
          <c:w val="0.84844250109776165"/>
          <c:h val="8.2635957115876027E-2"/>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'6.16'!$H$1</c:f>
              <c:strCache>
                <c:ptCount val="1"/>
                <c:pt idx="0">
                  <c:v>Pravidelný výdělek</c:v>
                </c:pt>
              </c:strCache>
            </c:strRef>
          </c:tx>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'6.16'!$G$2:$G$7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'6.16'!$H$2:$H$7</c:f>
              <c:numCache>
                <c:formatCode>0.0</c:formatCode>
                <c:ptCount val="6"/>
                <c:pt idx="0">
                  <c:v>36.678614097968939</c:v>
                </c:pt>
                <c:pt idx="1">
                  <c:v>47.122302158273385</c:v>
                </c:pt>
                <c:pt idx="2">
                  <c:v>47</c:v>
                </c:pt>
                <c:pt idx="3">
                  <c:v>47.91288566243194</c:v>
                </c:pt>
                <c:pt idx="4">
                  <c:v>43.859649122807014</c:v>
                </c:pt>
                <c:pt idx="5">
                  <c:v>37.365591397849464</c:v>
                </c:pt>
              </c:numCache>
            </c:numRef>
          </c:val>
          <c:extLst xmlns:c16r2="http://schemas.microsoft.com/office/drawing/2015/06/chart">
            <c:ext xmlns:c16="http://schemas.microsoft.com/office/drawing/2014/chart" uri="{C3380CC4-5D6E-409C-BE32-E72D297353CC}">
              <c16:uniqueId val="{00000000-C4E6-4A6C-AFDF-D627E4FF9A65}"/>
            </c:ext>
          </c:extLst>
        </c:ser>
        <c:ser>
          <c:idx val="1"/>
          <c:order val="1"/>
          <c:tx>
            <c:strRef>
              <c:f>'6.16'!$I$1</c:f>
              <c:strCache>
                <c:ptCount val="1"/>
                <c:pt idx="0">
                  <c:v>Příležitostný výdělek</c:v>
                </c:pt>
              </c:strCache>
            </c:strRef>
          </c:tx>
          <c:spPr>
            <a:solidFill>
              <a:schemeClr val="accent4"/>
            </a:solidFill>
          </c:spPr>
          <c:invertIfNegative val="0"/>
          <c:dLbls>
            <c:dLbl>
              <c:idx val="5"/>
              <c:tx>
                <c:rich>
                  <a:bodyPr/>
                  <a:lstStyle/>
                  <a:p>
                    <a:r>
                      <a:rPr lang="en-US"/>
                      <a:t>25,2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'6.16'!$G$2:$G$7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'6.16'!$I$2:$I$7</c:f>
              <c:numCache>
                <c:formatCode>0.0</c:formatCode>
                <c:ptCount val="6"/>
                <c:pt idx="0">
                  <c:v>26.642771804062125</c:v>
                </c:pt>
                <c:pt idx="1">
                  <c:v>21.582733812949641</c:v>
                </c:pt>
                <c:pt idx="2">
                  <c:v>25.510204081632654</c:v>
                </c:pt>
                <c:pt idx="3">
                  <c:v>24.500907441016334</c:v>
                </c:pt>
                <c:pt idx="4">
                  <c:v>18.71345029239766</c:v>
                </c:pt>
                <c:pt idx="5">
                  <c:v>25.268817204301076</c:v>
                </c:pt>
              </c:numCache>
            </c:numRef>
          </c:val>
          <c:extLst xmlns:c16r2="http://schemas.microsoft.com/office/drawing/2015/06/chart">
            <c:ext xmlns:c16="http://schemas.microsoft.com/office/drawing/2014/chart" uri="{C3380CC4-5D6E-409C-BE32-E72D297353CC}">
              <c16:uniqueId val="{00000001-C4E6-4A6C-AFDF-D627E4FF9A65}"/>
            </c:ext>
          </c:extLst>
        </c:ser>
        <c:ser>
          <c:idx val="2"/>
          <c:order val="2"/>
          <c:tx>
            <c:strRef>
              <c:f>'6.16'!$J$1</c:f>
              <c:strCache>
                <c:ptCount val="1"/>
                <c:pt idx="0">
                  <c:v>Nevydělává</c:v>
                </c:pt>
              </c:strCache>
            </c:strRef>
          </c:tx>
          <c:spPr>
            <a:solidFill>
              <a:schemeClr val="accent2"/>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'6.16'!$G$2:$G$7</c:f>
              <c:strCache>
                <c:ptCount val="6"/>
                <c:pt idx="0">
                  <c:v>Psychické problémy</c:v>
                </c:pt>
                <c:pt idx="1">
                  <c:v>Dlouhotrvající problémy</c:v>
                </c:pt>
                <c:pt idx="2">
                  <c:v>Poruchy učení</c:v>
                </c:pt>
                <c:pt idx="3">
                  <c:v>Fyzické chronické problémy</c:v>
                </c:pt>
                <c:pt idx="4">
                  <c:v>Pohybové problémy</c:v>
                </c:pt>
                <c:pt idx="5">
                  <c:v>Senzorické problémy </c:v>
                </c:pt>
              </c:strCache>
            </c:strRef>
          </c:cat>
          <c:val>
            <c:numRef>
              <c:f>'6.16'!$J$2:$J$7</c:f>
              <c:numCache>
                <c:formatCode>0.0</c:formatCode>
                <c:ptCount val="6"/>
                <c:pt idx="0">
                  <c:v>36.678614097968932</c:v>
                </c:pt>
                <c:pt idx="1">
                  <c:v>31.294964028776974</c:v>
                </c:pt>
                <c:pt idx="2">
                  <c:v>27.489795918367346</c:v>
                </c:pt>
                <c:pt idx="3">
                  <c:v>27.586206896551726</c:v>
                </c:pt>
                <c:pt idx="4">
                  <c:v>37.426900584795327</c:v>
                </c:pt>
                <c:pt idx="5">
                  <c:v>37.365591397849457</c:v>
                </c:pt>
              </c:numCache>
            </c:numRef>
          </c:val>
          <c:extLst xmlns:c16r2="http://schemas.microsoft.com/office/drawing/2015/06/chart">
            <c:ext xmlns:c16="http://schemas.microsoft.com/office/drawing/2014/chart" uri="{C3380CC4-5D6E-409C-BE32-E72D297353CC}">
              <c16:uniqueId val="{00000002-C4E6-4A6C-AFDF-D627E4FF9A65}"/>
            </c:ext>
          </c:extLst>
        </c:ser>
        <c:dLbls>
          <c:showLegendKey val="0"/>
          <c:showVal val="0"/>
          <c:showCatName val="0"/>
          <c:showSerName val="0"/>
          <c:showPercent val="0"/>
          <c:showBubbleSize val="0"/>
        </c:dLbls>
        <c:gapWidth val="30"/>
        <c:overlap val="100"/>
        <c:axId val="248901184"/>
        <c:axId val="248901576"/>
      </c:barChart>
      <c:catAx>
        <c:axId val="248901184"/>
        <c:scaling>
          <c:orientation val="minMax"/>
        </c:scaling>
        <c:delete val="0"/>
        <c:axPos val="l"/>
        <c:numFmt formatCode="General" sourceLinked="1"/>
        <c:majorTickMark val="none"/>
        <c:minorTickMark val="none"/>
        <c:tickLblPos val="nextTo"/>
        <c:txPr>
          <a:bodyPr rot="-60000000" vert="horz"/>
          <a:lstStyle/>
          <a:p>
            <a:pPr>
              <a:defRPr/>
            </a:pPr>
            <a:endParaRPr lang="cs-CZ"/>
          </a:p>
        </c:txPr>
        <c:crossAx val="248901576"/>
        <c:crosses val="autoZero"/>
        <c:auto val="1"/>
        <c:lblAlgn val="ctr"/>
        <c:lblOffset val="100"/>
        <c:noMultiLvlLbl val="0"/>
      </c:catAx>
      <c:valAx>
        <c:axId val="248901576"/>
        <c:scaling>
          <c:orientation val="minMax"/>
          <c:max val="100"/>
        </c:scaling>
        <c:delete val="0"/>
        <c:axPos val="b"/>
        <c:majorGridlines/>
        <c:numFmt formatCode="0" sourceLinked="0"/>
        <c:majorTickMark val="none"/>
        <c:minorTickMark val="none"/>
        <c:tickLblPos val="nextTo"/>
        <c:txPr>
          <a:bodyPr rot="-60000000" vert="horz"/>
          <a:lstStyle/>
          <a:p>
            <a:pPr>
              <a:defRPr/>
            </a:pPr>
            <a:endParaRPr lang="cs-CZ"/>
          </a:p>
        </c:txPr>
        <c:crossAx val="248901184"/>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0.21340340765484661"/>
          <c:y val="0.9161889383996914"/>
          <c:w val="0.74718100362095685"/>
          <c:h val="8.3811061600308601E-2"/>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07018926618216"/>
          <c:y val="3.1804298611629672E-2"/>
          <c:w val="0.4919196609181789"/>
          <c:h val="0.72129144120598621"/>
        </c:manualLayout>
      </c:layout>
      <c:barChart>
        <c:barDir val="bar"/>
        <c:grouping val="stacked"/>
        <c:varyColors val="0"/>
        <c:ser>
          <c:idx val="0"/>
          <c:order val="0"/>
          <c:tx>
            <c:strRef>
              <c:f>'6.17'!$J$1</c:f>
              <c:strCache>
                <c:ptCount val="1"/>
                <c:pt idx="0">
                  <c:v>1 = Zcela souhlasím</c:v>
                </c:pt>
              </c:strCache>
            </c:strRef>
          </c:tx>
          <c:spPr>
            <a:solidFill>
              <a:schemeClr val="accent6"/>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'6.17'!$I$2:$I$5</c:f>
              <c:strCache>
                <c:ptCount val="4"/>
                <c:pt idx="0">
                  <c:v>Pracuji k zafinancování svého živobytí</c:v>
                </c:pt>
                <c:pt idx="1">
                  <c:v>Pracuji, abych měla/a větší pracovní zkušenost</c:v>
                </c:pt>
                <c:pt idx="2">
                  <c:v>Bez placené práce bych si nemohl/a studium dovolit</c:v>
                </c:pt>
                <c:pt idx="3">
                  <c:v>Pracuji, protože musím finančně podpořit jiné (děti, partnera, rodiče atd)</c:v>
                </c:pt>
              </c:strCache>
            </c:strRef>
          </c:cat>
          <c:val>
            <c:numRef>
              <c:f>'6.17'!$J$2:$J$5</c:f>
              <c:numCache>
                <c:formatCode>0.0</c:formatCode>
                <c:ptCount val="4"/>
                <c:pt idx="0">
                  <c:v>50.5</c:v>
                </c:pt>
                <c:pt idx="1">
                  <c:v>36.200000000000003</c:v>
                </c:pt>
                <c:pt idx="2">
                  <c:v>31.3</c:v>
                </c:pt>
                <c:pt idx="3">
                  <c:v>14</c:v>
                </c:pt>
              </c:numCache>
            </c:numRef>
          </c:val>
          <c:extLst xmlns:c16r2="http://schemas.microsoft.com/office/drawing/2015/06/chart">
            <c:ext xmlns:c16="http://schemas.microsoft.com/office/drawing/2014/chart" uri="{C3380CC4-5D6E-409C-BE32-E72D297353CC}">
              <c16:uniqueId val="{00000000-49BD-4AA3-953B-5D890ECEAD72}"/>
            </c:ext>
          </c:extLst>
        </c:ser>
        <c:ser>
          <c:idx val="1"/>
          <c:order val="1"/>
          <c:tx>
            <c:strRef>
              <c:f>'6.17'!$K$1</c:f>
              <c:strCache>
                <c:ptCount val="1"/>
                <c:pt idx="0">
                  <c:v>2</c:v>
                </c:pt>
              </c:strCache>
            </c:strRef>
          </c:tx>
          <c:spPr>
            <a:solidFill>
              <a:schemeClr val="accent1"/>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'6.17'!$I$2:$I$5</c:f>
              <c:strCache>
                <c:ptCount val="4"/>
                <c:pt idx="0">
                  <c:v>Pracuji k zafinancování svého živobytí</c:v>
                </c:pt>
                <c:pt idx="1">
                  <c:v>Pracuji, abych měla/a větší pracovní zkušenost</c:v>
                </c:pt>
                <c:pt idx="2">
                  <c:v>Bez placené práce bych si nemohl/a studium dovolit</c:v>
                </c:pt>
                <c:pt idx="3">
                  <c:v>Pracuji, protože musím finančně podpořit jiné (děti, partnera, rodiče atd)</c:v>
                </c:pt>
              </c:strCache>
            </c:strRef>
          </c:cat>
          <c:val>
            <c:numRef>
              <c:f>'6.17'!$K$2:$K$5</c:f>
              <c:numCache>
                <c:formatCode>0.0</c:formatCode>
                <c:ptCount val="4"/>
                <c:pt idx="0">
                  <c:v>20.5</c:v>
                </c:pt>
                <c:pt idx="1">
                  <c:v>24.1</c:v>
                </c:pt>
                <c:pt idx="2">
                  <c:v>11.8</c:v>
                </c:pt>
                <c:pt idx="3">
                  <c:v>7.7</c:v>
                </c:pt>
              </c:numCache>
            </c:numRef>
          </c:val>
          <c:extLst xmlns:c16r2="http://schemas.microsoft.com/office/drawing/2015/06/chart">
            <c:ext xmlns:c16="http://schemas.microsoft.com/office/drawing/2014/chart" uri="{C3380CC4-5D6E-409C-BE32-E72D297353CC}">
              <c16:uniqueId val="{00000001-49BD-4AA3-953B-5D890ECEAD72}"/>
            </c:ext>
          </c:extLst>
        </c:ser>
        <c:ser>
          <c:idx val="2"/>
          <c:order val="2"/>
          <c:tx>
            <c:strRef>
              <c:f>'6.17'!$L$1</c:f>
              <c:strCache>
                <c:ptCount val="1"/>
                <c:pt idx="0">
                  <c:v>3</c:v>
                </c:pt>
              </c:strCache>
            </c:strRef>
          </c:tx>
          <c:spPr>
            <a:solidFill>
              <a:schemeClr val="accent1">
                <a:lumMod val="60000"/>
                <a:lumOff val="40000"/>
              </a:schemeClr>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'6.17'!$I$2:$I$5</c:f>
              <c:strCache>
                <c:ptCount val="4"/>
                <c:pt idx="0">
                  <c:v>Pracuji k zafinancování svého živobytí</c:v>
                </c:pt>
                <c:pt idx="1">
                  <c:v>Pracuji, abych měla/a větší pracovní zkušenost</c:v>
                </c:pt>
                <c:pt idx="2">
                  <c:v>Bez placené práce bych si nemohl/a studium dovolit</c:v>
                </c:pt>
                <c:pt idx="3">
                  <c:v>Pracuji, protože musím finančně podpořit jiné (děti, partnera, rodiče atd)</c:v>
                </c:pt>
              </c:strCache>
            </c:strRef>
          </c:cat>
          <c:val>
            <c:numRef>
              <c:f>'6.17'!$L$2:$L$5</c:f>
              <c:numCache>
                <c:formatCode>0.0</c:formatCode>
                <c:ptCount val="4"/>
                <c:pt idx="0">
                  <c:v>10.4</c:v>
                </c:pt>
                <c:pt idx="1">
                  <c:v>16.5</c:v>
                </c:pt>
                <c:pt idx="2">
                  <c:v>10.8</c:v>
                </c:pt>
                <c:pt idx="3">
                  <c:v>10.5</c:v>
                </c:pt>
              </c:numCache>
            </c:numRef>
          </c:val>
          <c:extLst xmlns:c16r2="http://schemas.microsoft.com/office/drawing/2015/06/chart">
            <c:ext xmlns:c16="http://schemas.microsoft.com/office/drawing/2014/chart" uri="{C3380CC4-5D6E-409C-BE32-E72D297353CC}">
              <c16:uniqueId val="{00000002-49BD-4AA3-953B-5D890ECEAD72}"/>
            </c:ext>
          </c:extLst>
        </c:ser>
        <c:ser>
          <c:idx val="3"/>
          <c:order val="3"/>
          <c:tx>
            <c:strRef>
              <c:f>'6.17'!$M$1</c:f>
              <c:strCache>
                <c:ptCount val="1"/>
                <c:pt idx="0">
                  <c:v>4</c:v>
                </c:pt>
              </c:strCache>
            </c:strRef>
          </c:tx>
          <c:spPr>
            <a:solidFill>
              <a:schemeClr val="accent4">
                <a:lumMod val="40000"/>
                <a:lumOff val="60000"/>
              </a:schemeClr>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'6.17'!$I$2:$I$5</c:f>
              <c:strCache>
                <c:ptCount val="4"/>
                <c:pt idx="0">
                  <c:v>Pracuji k zafinancování svého živobytí</c:v>
                </c:pt>
                <c:pt idx="1">
                  <c:v>Pracuji, abych měla/a větší pracovní zkušenost</c:v>
                </c:pt>
                <c:pt idx="2">
                  <c:v>Bez placené práce bych si nemohl/a studium dovolit</c:v>
                </c:pt>
                <c:pt idx="3">
                  <c:v>Pracuji, protože musím finančně podpořit jiné (děti, partnera, rodiče atd)</c:v>
                </c:pt>
              </c:strCache>
            </c:strRef>
          </c:cat>
          <c:val>
            <c:numRef>
              <c:f>'6.17'!$M$2:$M$5</c:f>
              <c:numCache>
                <c:formatCode>0.0</c:formatCode>
                <c:ptCount val="4"/>
                <c:pt idx="0">
                  <c:v>7.1</c:v>
                </c:pt>
                <c:pt idx="1">
                  <c:v>12</c:v>
                </c:pt>
                <c:pt idx="2">
                  <c:v>15</c:v>
                </c:pt>
                <c:pt idx="3">
                  <c:v>14.3</c:v>
                </c:pt>
              </c:numCache>
            </c:numRef>
          </c:val>
          <c:extLst xmlns:c16r2="http://schemas.microsoft.com/office/drawing/2015/06/chart">
            <c:ext xmlns:c16="http://schemas.microsoft.com/office/drawing/2014/chart" uri="{C3380CC4-5D6E-409C-BE32-E72D297353CC}">
              <c16:uniqueId val="{00000003-49BD-4AA3-953B-5D890ECEAD72}"/>
            </c:ext>
          </c:extLst>
        </c:ser>
        <c:ser>
          <c:idx val="4"/>
          <c:order val="4"/>
          <c:tx>
            <c:strRef>
              <c:f>'6.17'!$N$1</c:f>
              <c:strCache>
                <c:ptCount val="1"/>
                <c:pt idx="0">
                  <c:v>5 = Zcela nesouhlasím</c:v>
                </c:pt>
              </c:strCache>
            </c:strRef>
          </c:tx>
          <c:spPr>
            <a:solidFill>
              <a:schemeClr val="accent4"/>
            </a:solidFill>
          </c:spPr>
          <c:invertIfNegative val="0"/>
          <c:dLbls>
            <c:spPr>
              <a:noFill/>
              <a:ln>
                <a:noFill/>
              </a:ln>
              <a:effectLst/>
            </c:spPr>
            <c:txPr>
              <a:bodyPr rot="0" vert="horz"/>
              <a:lstStyle/>
              <a:p>
                <a:pPr>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'6.17'!$I$2:$I$5</c:f>
              <c:strCache>
                <c:ptCount val="4"/>
                <c:pt idx="0">
                  <c:v>Pracuji k zafinancování svého živobytí</c:v>
                </c:pt>
                <c:pt idx="1">
                  <c:v>Pracuji, abych měla/a větší pracovní zkušenost</c:v>
                </c:pt>
                <c:pt idx="2">
                  <c:v>Bez placené práce bych si nemohl/a studium dovolit</c:v>
                </c:pt>
                <c:pt idx="3">
                  <c:v>Pracuji, protože musím finančně podpořit jiné (děti, partnera, rodiče atd)</c:v>
                </c:pt>
              </c:strCache>
            </c:strRef>
          </c:cat>
          <c:val>
            <c:numRef>
              <c:f>'6.17'!$N$2:$N$5</c:f>
              <c:numCache>
                <c:formatCode>0.0</c:formatCode>
                <c:ptCount val="4"/>
                <c:pt idx="0">
                  <c:v>11.5</c:v>
                </c:pt>
                <c:pt idx="1">
                  <c:v>11.199999999999989</c:v>
                </c:pt>
                <c:pt idx="2">
                  <c:v>31.099999999999994</c:v>
                </c:pt>
                <c:pt idx="3">
                  <c:v>53.5</c:v>
                </c:pt>
              </c:numCache>
            </c:numRef>
          </c:val>
          <c:extLst xmlns:c16r2="http://schemas.microsoft.com/office/drawing/2015/06/chart">
            <c:ext xmlns:c16="http://schemas.microsoft.com/office/drawing/2014/chart" uri="{C3380CC4-5D6E-409C-BE32-E72D297353CC}">
              <c16:uniqueId val="{00000004-49BD-4AA3-953B-5D890ECEAD72}"/>
            </c:ext>
          </c:extLst>
        </c:ser>
        <c:dLbls>
          <c:showLegendKey val="0"/>
          <c:showVal val="0"/>
          <c:showCatName val="0"/>
          <c:showSerName val="0"/>
          <c:showPercent val="0"/>
          <c:showBubbleSize val="0"/>
        </c:dLbls>
        <c:gapWidth val="30"/>
        <c:overlap val="100"/>
        <c:axId val="248902360"/>
        <c:axId val="248902752"/>
      </c:barChart>
      <c:catAx>
        <c:axId val="248902360"/>
        <c:scaling>
          <c:orientation val="minMax"/>
        </c:scaling>
        <c:delete val="0"/>
        <c:axPos val="l"/>
        <c:numFmt formatCode="General" sourceLinked="1"/>
        <c:majorTickMark val="none"/>
        <c:minorTickMark val="none"/>
        <c:tickLblPos val="nextTo"/>
        <c:txPr>
          <a:bodyPr rot="-60000000" vert="horz"/>
          <a:lstStyle/>
          <a:p>
            <a:pPr>
              <a:defRPr/>
            </a:pPr>
            <a:endParaRPr lang="cs-CZ"/>
          </a:p>
        </c:txPr>
        <c:crossAx val="248902752"/>
        <c:crosses val="autoZero"/>
        <c:auto val="1"/>
        <c:lblAlgn val="ctr"/>
        <c:lblOffset val="100"/>
        <c:noMultiLvlLbl val="0"/>
      </c:catAx>
      <c:valAx>
        <c:axId val="248902752"/>
        <c:scaling>
          <c:orientation val="minMax"/>
          <c:max val="100"/>
        </c:scaling>
        <c:delete val="0"/>
        <c:axPos val="b"/>
        <c:majorGridlines/>
        <c:numFmt formatCode="0" sourceLinked="0"/>
        <c:majorTickMark val="none"/>
        <c:minorTickMark val="none"/>
        <c:tickLblPos val="nextTo"/>
        <c:txPr>
          <a:bodyPr rot="-60000000" vert="horz"/>
          <a:lstStyle/>
          <a:p>
            <a:pPr>
              <a:defRPr/>
            </a:pPr>
            <a:endParaRPr lang="cs-CZ"/>
          </a:p>
        </c:txPr>
        <c:crossAx val="248902360"/>
        <c:crosses val="autoZero"/>
        <c:crossBetween val="between"/>
        <c:majorUnit val="20"/>
      </c:valAx>
      <c:spPr>
        <a:solidFill>
          <a:schemeClr val="bg1">
            <a:lumMod val="95000"/>
          </a:schemeClr>
        </a:solidFill>
        <a:ln>
          <a:solidFill>
            <a:schemeClr val="bg1">
              <a:lumMod val="65000"/>
            </a:schemeClr>
          </a:solidFill>
        </a:ln>
      </c:spPr>
    </c:plotArea>
    <c:legend>
      <c:legendPos val="b"/>
      <c:layout>
        <c:manualLayout>
          <c:xMode val="edge"/>
          <c:yMode val="edge"/>
          <c:x val="6.5521152785958783E-2"/>
          <c:y val="0.90059215296160788"/>
          <c:w val="0.8518494014291913"/>
          <c:h val="9.9407847038392144E-2"/>
        </c:manualLayout>
      </c:layout>
      <c:overlay val="0"/>
      <c:txPr>
        <a:bodyPr rot="0" vert="horz"/>
        <a:lstStyle/>
        <a:p>
          <a:pPr>
            <a:defRPr/>
          </a:pPr>
          <a:endParaRPr lang="cs-CZ"/>
        </a:p>
      </c:txPr>
    </c:legend>
    <c:plotVisOnly val="1"/>
    <c:dispBlanksAs val="gap"/>
    <c:showDLblsOverMax val="0"/>
  </c:chart>
  <c:spPr>
    <a:ln>
      <a:noFill/>
    </a:ln>
  </c:spPr>
  <c:txPr>
    <a:bodyPr/>
    <a:lstStyle/>
    <a:p>
      <a:pPr>
        <a:defRPr sz="1400">
          <a:latin typeface="+mn-lt"/>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B041F8-B697-47A1-A7A6-457EFE94525E}" type="datetimeFigureOut">
              <a:rPr lang="cs-CZ" smtClean="0"/>
              <a:t>14.10.2016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409A37-9BDE-4DDD-A33C-2A3D6D2D11D7}" type="slidenum">
              <a:rPr lang="cs-CZ" smtClean="0"/>
              <a:t>‹#›</a:t>
            </a:fld>
            <a:endParaRPr lang="cs-CZ"/>
          </a:p>
        </p:txBody>
      </p:sp>
    </p:spTree>
    <p:extLst>
      <p:ext uri="{BB962C8B-B14F-4D97-AF65-F5344CB8AC3E}">
        <p14:creationId xmlns:p14="http://schemas.microsoft.com/office/powerpoint/2010/main" val="1485231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83C53-209C-40A5-8BC7-2A222E9E8B5F}" type="datetimeFigureOut">
              <a:rPr lang="cs-CZ" smtClean="0"/>
              <a:t>14.10.2016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AC157-68E0-4F13-9BFD-18D668B66407}" type="slidenum">
              <a:rPr lang="cs-CZ" smtClean="0"/>
              <a:t>‹#›</a:t>
            </a:fld>
            <a:endParaRPr lang="cs-CZ"/>
          </a:p>
        </p:txBody>
      </p:sp>
    </p:spTree>
    <p:extLst>
      <p:ext uri="{BB962C8B-B14F-4D97-AF65-F5344CB8AC3E}">
        <p14:creationId xmlns:p14="http://schemas.microsoft.com/office/powerpoint/2010/main" val="130472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Nadpis 1"/>
          <p:cNvSpPr>
            <a:spLocks noGrp="1"/>
          </p:cNvSpPr>
          <p:nvPr>
            <p:ph type="ctrTitle"/>
          </p:nvPr>
        </p:nvSpPr>
        <p:spPr>
          <a:xfrm>
            <a:off x="2987824" y="3356992"/>
            <a:ext cx="5470376" cy="1944216"/>
          </a:xfrm>
          <a:prstGeom prst="rect">
            <a:avLst/>
          </a:prstGeom>
        </p:spPr>
        <p:txBody>
          <a:bodyPr>
            <a:noAutofit/>
          </a:bodyPr>
          <a:lstStyle/>
          <a:p>
            <a:pPr algn="l"/>
            <a:r>
              <a:rPr lang="pl-PL" b="1" dirty="0" smtClean="0">
                <a:latin typeface="+mn-lt"/>
              </a:rPr>
              <a:t>Státní podpora sportu </a:t>
            </a:r>
            <a:br>
              <a:rPr lang="pl-PL" b="1" dirty="0" smtClean="0">
                <a:latin typeface="+mn-lt"/>
              </a:rPr>
            </a:br>
            <a:r>
              <a:rPr lang="pl-PL" b="1" dirty="0" smtClean="0">
                <a:latin typeface="+mn-lt"/>
              </a:rPr>
              <a:t>pro rok 2013</a:t>
            </a:r>
            <a:endParaRPr lang="cs-CZ" b="1" dirty="0">
              <a:latin typeface="+mn-lt"/>
            </a:endParaRPr>
          </a:p>
        </p:txBody>
      </p:sp>
      <p:sp>
        <p:nvSpPr>
          <p:cNvPr id="8" name="Podnadpis 2"/>
          <p:cNvSpPr>
            <a:spLocks noGrp="1"/>
          </p:cNvSpPr>
          <p:nvPr>
            <p:ph type="subTitle" idx="1"/>
          </p:nvPr>
        </p:nvSpPr>
        <p:spPr>
          <a:xfrm>
            <a:off x="2987824" y="5949280"/>
            <a:ext cx="4784576" cy="432048"/>
          </a:xfrm>
        </p:spPr>
        <p:txBody>
          <a:bodyPr>
            <a:normAutofit fontScale="77500" lnSpcReduction="20000"/>
          </a:bodyPr>
          <a:lstStyle>
            <a:lvl1pPr marL="0" indent="0">
              <a:buNone/>
              <a:defRPr/>
            </a:lvl1pPr>
          </a:lstStyle>
          <a:p>
            <a:pPr algn="l"/>
            <a:r>
              <a:rPr lang="cs-CZ" sz="900" dirty="0" smtClean="0"/>
              <a:t>Ministerstvo školství, mládeže a tělovýchovy</a:t>
            </a:r>
          </a:p>
          <a:p>
            <a:pPr algn="l"/>
            <a:r>
              <a:rPr lang="cs-CZ" sz="900" dirty="0" smtClean="0"/>
              <a:t>Karmelitská 7, 118 12 Praha 1 • tel.:: +420 234 811 111</a:t>
            </a:r>
          </a:p>
          <a:p>
            <a:pPr algn="l"/>
            <a:r>
              <a:rPr lang="cs-CZ" sz="900" dirty="0" smtClean="0"/>
              <a:t>msmt@msmt.cz • www.msmt.cz</a:t>
            </a:r>
            <a:endParaRPr lang="cs-CZ" sz="900" dirty="0"/>
          </a:p>
        </p:txBody>
      </p:sp>
      <p:sp>
        <p:nvSpPr>
          <p:cNvPr id="9" name="TextovéPole 8"/>
          <p:cNvSpPr txBox="1"/>
          <p:nvPr userDrawn="1"/>
        </p:nvSpPr>
        <p:spPr>
          <a:xfrm>
            <a:off x="323528" y="6093296"/>
            <a:ext cx="1872208" cy="64807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1551074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p>
            <a:fld id="{9BBC10FC-2AAA-47B9-B9B2-B0B97568D014}" type="datetime1">
              <a:rPr lang="cs-CZ" smtClean="0"/>
              <a:t>14.10.2016</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1542929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p>
            <a:fld id="{6BDB8E4B-2AB7-4C74-93BC-179C3E3648DF}" type="datetime1">
              <a:rPr lang="cs-CZ" smtClean="0"/>
              <a:t>14.10.2016</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2197184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342B30BC-CCD8-4378-88BC-430872E484EC}" type="datetime1">
              <a:rPr lang="cs-CZ" smtClean="0"/>
              <a:t>14.10.2016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1915594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360CB82B-603D-4E52-A075-E2D552D01AC5}" type="datetime1">
              <a:rPr lang="cs-CZ" smtClean="0"/>
              <a:t>14.10.2016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2966005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231162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202208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126433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360C2F1-2905-44C8-A998-89AE0BF8190F}"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679175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360C2F1-2905-44C8-A998-89AE0BF8190F}" type="datetimeFigureOut">
              <a:rPr lang="cs-CZ" smtClean="0"/>
              <a:t>14.10.2016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215915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360C2F1-2905-44C8-A998-89AE0BF8190F}" type="datetimeFigureOut">
              <a:rPr lang="cs-CZ" smtClean="0"/>
              <a:t>14.10.2016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76116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sablony MSMT">
    <p:spTree>
      <p:nvGrpSpPr>
        <p:cNvPr id="1" name=""/>
        <p:cNvGrpSpPr/>
        <p:nvPr/>
      </p:nvGrpSpPr>
      <p:grpSpPr>
        <a:xfrm>
          <a:off x="0" y="0"/>
          <a:ext cx="0" cy="0"/>
          <a:chOff x="0" y="0"/>
          <a:chExt cx="0" cy="0"/>
        </a:xfrm>
      </p:grpSpPr>
      <p:sp>
        <p:nvSpPr>
          <p:cNvPr id="7" name="Zástupný symbol pro obsah 2"/>
          <p:cNvSpPr>
            <a:spLocks noGrp="1"/>
          </p:cNvSpPr>
          <p:nvPr>
            <p:ph idx="1"/>
          </p:nvPr>
        </p:nvSpPr>
        <p:spPr>
          <a:xfrm>
            <a:off x="1115616" y="1556792"/>
            <a:ext cx="7920880" cy="5040560"/>
          </a:xfrm>
        </p:spPr>
        <p:txBody>
          <a:bodyPr>
            <a:normAutofit/>
          </a:bodyPr>
          <a:lstStyle/>
          <a:p>
            <a:pPr marL="0" indent="0">
              <a:buNone/>
            </a:pPr>
            <a:r>
              <a:rPr lang="cs-CZ" sz="2500" b="1" dirty="0" smtClean="0">
                <a:solidFill>
                  <a:srgbClr val="418E96"/>
                </a:solidFill>
              </a:rPr>
              <a:t>Státní podpora sportu pro rok 2013</a:t>
            </a:r>
          </a:p>
          <a:p>
            <a:pPr marL="0" indent="0">
              <a:buNone/>
            </a:pPr>
            <a:r>
              <a:rPr lang="cs-CZ" sz="2000" b="1" dirty="0" smtClean="0"/>
              <a:t>Státní podpora sportu pro rok 2013 byla projednána poradou vedení MŠMT dne 19. června 2012. </a:t>
            </a:r>
            <a:r>
              <a:rPr lang="cs-CZ" sz="2000" dirty="0" smtClean="0"/>
              <a:t>Jedná se o veřejné vyhlášení programů neinvestičního charakteru a charakteru programového financování reprodukce majetku v oblasti sportu. </a:t>
            </a:r>
          </a:p>
          <a:p>
            <a:pPr marL="0" indent="0">
              <a:buNone/>
            </a:pPr>
            <a:r>
              <a:rPr lang="cs-CZ" sz="2000" dirty="0" smtClean="0"/>
              <a:t>Státní finanční prostředky pro oblast sportu jsou z pozice státního rozpočtu vedeny ve dvou závazných ukazatelích, které pro rok 2013 jsou navrhovány s označením: </a:t>
            </a:r>
          </a:p>
          <a:p>
            <a:endParaRPr lang="cs-CZ" sz="2000" dirty="0" smtClean="0"/>
          </a:p>
          <a:p>
            <a:r>
              <a:rPr lang="cs-CZ" sz="2000" dirty="0" smtClean="0"/>
              <a:t>a) výdajový okruh: „Sportovní reprezentace“ </a:t>
            </a:r>
          </a:p>
          <a:p>
            <a:r>
              <a:rPr lang="cs-CZ" sz="2000" dirty="0" smtClean="0"/>
              <a:t>b) výdajový okruh: „Všeobecná sportovní činnost“ </a:t>
            </a:r>
            <a:endParaRPr lang="cs-CZ" sz="2000" dirty="0"/>
          </a:p>
        </p:txBody>
      </p:sp>
    </p:spTree>
    <p:extLst>
      <p:ext uri="{BB962C8B-B14F-4D97-AF65-F5344CB8AC3E}">
        <p14:creationId xmlns:p14="http://schemas.microsoft.com/office/powerpoint/2010/main" val="369308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360C2F1-2905-44C8-A998-89AE0BF8190F}" type="datetimeFigureOut">
              <a:rPr lang="cs-CZ" smtClean="0"/>
              <a:t>14.10.2016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3691881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360C2F1-2905-44C8-A998-89AE0BF8190F}"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353178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360C2F1-2905-44C8-A998-89AE0BF8190F}"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4091263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292565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CB206E0-103A-4709-AE89-302714F9D7E4}" type="slidenum">
              <a:rPr lang="cs-CZ" smtClean="0"/>
              <a:t>‹#›</a:t>
            </a:fld>
            <a:endParaRPr lang="cs-CZ"/>
          </a:p>
        </p:txBody>
      </p:sp>
    </p:spTree>
    <p:extLst>
      <p:ext uri="{BB962C8B-B14F-4D97-AF65-F5344CB8AC3E}">
        <p14:creationId xmlns:p14="http://schemas.microsoft.com/office/powerpoint/2010/main" val="64039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690500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2460702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248588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521372C-F497-4C0F-9B78-9EF5783BE967}"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1544912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521372C-F497-4C0F-9B78-9EF5783BE967}" type="datetimeFigureOut">
              <a:rPr lang="cs-CZ" smtClean="0"/>
              <a:t>14.10.2016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219591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541488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521372C-F497-4C0F-9B78-9EF5783BE967}" type="datetimeFigureOut">
              <a:rPr lang="cs-CZ" smtClean="0"/>
              <a:t>14.10.2016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00945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521372C-F497-4C0F-9B78-9EF5783BE967}" type="datetimeFigureOut">
              <a:rPr lang="cs-CZ" smtClean="0"/>
              <a:t>14.10.2016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018067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521372C-F497-4C0F-9B78-9EF5783BE967}"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29907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521372C-F497-4C0F-9B78-9EF5783BE967}" type="datetimeFigureOut">
              <a:rPr lang="cs-CZ" smtClean="0"/>
              <a:t>14.10.2016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276092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113140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387552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521372C-F497-4C0F-9B78-9EF5783BE967}" type="datetimeFigureOut">
              <a:rPr lang="cs-CZ" smtClean="0"/>
              <a:t>14.10.2016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38DF84B-CF6D-4873-89CF-DEBC9DF183D4}" type="slidenum">
              <a:rPr lang="cs-CZ" smtClean="0"/>
              <a:t>‹#›</a:t>
            </a:fld>
            <a:endParaRPr lang="cs-CZ"/>
          </a:p>
        </p:txBody>
      </p:sp>
    </p:spTree>
    <p:extLst>
      <p:ext uri="{BB962C8B-B14F-4D97-AF65-F5344CB8AC3E}">
        <p14:creationId xmlns:p14="http://schemas.microsoft.com/office/powerpoint/2010/main" val="1970192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3911068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09B32F09-55A8-4CD1-800E-DE1F37E16F05}" type="datetime1">
              <a:rPr lang="cs-CZ" smtClean="0"/>
              <a:t>14.10.2016</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244127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356350"/>
            <a:ext cx="2133600" cy="365125"/>
          </a:xfrm>
          <a:prstGeom prst="rect">
            <a:avLst/>
          </a:prstGeom>
        </p:spPr>
        <p:txBody>
          <a:bodyPr/>
          <a:lstStyle/>
          <a:p>
            <a:fld id="{BC4738B8-AF64-4FE4-B405-ED8BCA522024}" type="datetime1">
              <a:rPr lang="cs-CZ" smtClean="0"/>
              <a:t>14.10.2016</a:t>
            </a:fld>
            <a:endParaRPr lang="cs-CZ"/>
          </a:p>
        </p:txBody>
      </p:sp>
      <p:sp>
        <p:nvSpPr>
          <p:cNvPr id="6" name="Zástupný symbol pro zápatí 5"/>
          <p:cNvSpPr>
            <a:spLocks noGrp="1"/>
          </p:cNvSpPr>
          <p:nvPr>
            <p:ph type="ftr" sz="quarter" idx="11"/>
          </p:nvPr>
        </p:nvSpPr>
        <p:spPr>
          <a:xfrm>
            <a:off x="3124200" y="6356350"/>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3229242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356350"/>
            <a:ext cx="2133600" cy="365125"/>
          </a:xfrm>
          <a:prstGeom prst="rect">
            <a:avLst/>
          </a:prstGeom>
        </p:spPr>
        <p:txBody>
          <a:bodyPr/>
          <a:lstStyle/>
          <a:p>
            <a:fld id="{09CD8058-F576-4074-B136-4DCC072DDC84}" type="datetime1">
              <a:rPr lang="cs-CZ" smtClean="0"/>
              <a:t>14.10.2016</a:t>
            </a:fld>
            <a:endParaRPr lang="cs-CZ"/>
          </a:p>
        </p:txBody>
      </p:sp>
      <p:sp>
        <p:nvSpPr>
          <p:cNvPr id="8" name="Zástupný symbol pro zápatí 7"/>
          <p:cNvSpPr>
            <a:spLocks noGrp="1"/>
          </p:cNvSpPr>
          <p:nvPr>
            <p:ph type="ftr" sz="quarter" idx="11"/>
          </p:nvPr>
        </p:nvSpPr>
        <p:spPr>
          <a:xfrm>
            <a:off x="3124200" y="6356350"/>
            <a:ext cx="28956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25435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p>
            <a:fld id="{4C822AEC-62FD-44ED-A00D-A24AEE9FD083}" type="datetime1">
              <a:rPr lang="cs-CZ" smtClean="0"/>
              <a:t>14.10.2016</a:t>
            </a:fld>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1327763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0"/>
            <a:ext cx="2133600" cy="365125"/>
          </a:xfrm>
          <a:prstGeom prst="rect">
            <a:avLst/>
          </a:prstGeom>
        </p:spPr>
        <p:txBody>
          <a:bodyPr/>
          <a:lstStyle/>
          <a:p>
            <a:fld id="{D8011B5A-1E28-4D66-A5E1-E485A822FC52}" type="datetime1">
              <a:rPr lang="cs-CZ" smtClean="0"/>
              <a:t>14.10.2016</a:t>
            </a:fld>
            <a:endParaRPr lang="cs-CZ"/>
          </a:p>
        </p:txBody>
      </p:sp>
      <p:sp>
        <p:nvSpPr>
          <p:cNvPr id="3" name="Zástupný symbol pro zápatí 2"/>
          <p:cNvSpPr>
            <a:spLocks noGrp="1"/>
          </p:cNvSpPr>
          <p:nvPr>
            <p:ph type="ftr" sz="quarter" idx="11"/>
          </p:nvPr>
        </p:nvSpPr>
        <p:spPr>
          <a:xfrm>
            <a:off x="3124200" y="6356350"/>
            <a:ext cx="28956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a:lstStyle/>
          <a:p>
            <a:fld id="{D07FF043-C0B2-4D5E-9D2E-6F925F59FAFC}" type="slidenum">
              <a:rPr lang="cs-CZ" smtClean="0"/>
              <a:t>‹#›</a:t>
            </a:fld>
            <a:endParaRPr lang="cs-CZ"/>
          </a:p>
        </p:txBody>
      </p:sp>
    </p:spTree>
    <p:extLst>
      <p:ext uri="{BB962C8B-B14F-4D97-AF65-F5344CB8AC3E}">
        <p14:creationId xmlns:p14="http://schemas.microsoft.com/office/powerpoint/2010/main" val="2256041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115616" y="1628800"/>
            <a:ext cx="7571184" cy="4497363"/>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číslo snímku 5"/>
          <p:cNvSpPr txBox="1">
            <a:spLocks/>
          </p:cNvSpPr>
          <p:nvPr userDrawn="1"/>
        </p:nvSpPr>
        <p:spPr>
          <a:xfrm>
            <a:off x="251520" y="6356350"/>
            <a:ext cx="648072" cy="365125"/>
          </a:xfrm>
          <a:prstGeom prst="rect">
            <a:avLst/>
          </a:prstGeom>
        </p:spPr>
        <p:txBody>
          <a:bodyPr/>
          <a:lstStyle>
            <a:defPPr>
              <a:defRPr lang="cs-CZ"/>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7FF043-C0B2-4D5E-9D2E-6F925F59FAFC}" type="slidenum">
              <a:rPr lang="cs-CZ" smtClean="0"/>
              <a:pPr algn="r"/>
              <a:t>‹#›</a:t>
            </a:fld>
            <a:endParaRPr lang="cs-CZ" dirty="0"/>
          </a:p>
        </p:txBody>
      </p:sp>
    </p:spTree>
    <p:extLst>
      <p:ext uri="{BB962C8B-B14F-4D97-AF65-F5344CB8AC3E}">
        <p14:creationId xmlns:p14="http://schemas.microsoft.com/office/powerpoint/2010/main" val="9912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b="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0C2F1-2905-44C8-A998-89AE0BF8190F}" type="datetimeFigureOut">
              <a:rPr lang="cs-CZ" smtClean="0"/>
              <a:t>14.10.2016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206E0-103A-4709-AE89-302714F9D7E4}" type="slidenum">
              <a:rPr lang="cs-CZ" smtClean="0"/>
              <a:t>‹#›</a:t>
            </a:fld>
            <a:endParaRPr lang="cs-CZ"/>
          </a:p>
        </p:txBody>
      </p:sp>
    </p:spTree>
    <p:extLst>
      <p:ext uri="{BB962C8B-B14F-4D97-AF65-F5344CB8AC3E}">
        <p14:creationId xmlns:p14="http://schemas.microsoft.com/office/powerpoint/2010/main" val="32651292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1372C-F497-4C0F-9B78-9EF5783BE967}" type="datetimeFigureOut">
              <a:rPr lang="cs-CZ" smtClean="0"/>
              <a:t>14.10.2016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F84B-CF6D-4873-89CF-DEBC9DF183D4}" type="slidenum">
              <a:rPr lang="cs-CZ" smtClean="0"/>
              <a:t>‹#›</a:t>
            </a:fld>
            <a:endParaRPr lang="cs-CZ"/>
          </a:p>
        </p:txBody>
      </p:sp>
    </p:spTree>
    <p:extLst>
      <p:ext uri="{BB962C8B-B14F-4D97-AF65-F5344CB8AC3E}">
        <p14:creationId xmlns:p14="http://schemas.microsoft.com/office/powerpoint/2010/main" val="35922474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mailto:Kristyna.vltavska@msmt.cz" TargetMode="External"/><Relationship Id="rId2" Type="http://schemas.openxmlformats.org/officeDocument/2006/relationships/hyperlink" Target="mailto:fischerj@vse.cz"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915816" y="3789040"/>
            <a:ext cx="6228184" cy="1440160"/>
          </a:xfrm>
          <a:prstGeom prst="rect">
            <a:avLst/>
          </a:prstGeom>
        </p:spPr>
        <p:txBody>
          <a:bodyPr>
            <a:noAutofit/>
          </a:bodyPr>
          <a:lstStyle/>
          <a:p>
            <a:pPr algn="l">
              <a:lnSpc>
                <a:spcPct val="110000"/>
              </a:lnSpc>
              <a:spcBef>
                <a:spcPts val="1200"/>
              </a:spcBef>
              <a:spcAft>
                <a:spcPts val="1200"/>
              </a:spcAft>
            </a:pPr>
            <a:r>
              <a:rPr lang="pl-PL" sz="2200" b="1" i="1" dirty="0" smtClean="0">
                <a:latin typeface="+mn-lt"/>
              </a:rPr>
              <a:t>Základní </a:t>
            </a:r>
            <a:r>
              <a:rPr lang="pl-PL" sz="2200" b="1" i="1" dirty="0">
                <a:latin typeface="+mn-lt"/>
              </a:rPr>
              <a:t>výsledky šetření postojů a životních podmínek studentů vysokých škol v České </a:t>
            </a:r>
            <a:r>
              <a:rPr lang="pl-PL" sz="2200" b="1" i="1" dirty="0" smtClean="0">
                <a:latin typeface="+mn-lt"/>
              </a:rPr>
              <a:t>republice</a:t>
            </a:r>
            <a:r>
              <a:rPr lang="pl-PL" sz="2000" b="1" dirty="0" smtClean="0">
                <a:latin typeface="+mn-lt"/>
              </a:rPr>
              <a:t/>
            </a:r>
            <a:br>
              <a:rPr lang="pl-PL" sz="2000" b="1" dirty="0" smtClean="0">
                <a:latin typeface="+mn-lt"/>
              </a:rPr>
            </a:br>
            <a:r>
              <a:rPr lang="pl-PL" sz="400" b="1" dirty="0" smtClean="0">
                <a:latin typeface="+mn-lt"/>
              </a:rPr>
              <a:t/>
            </a:r>
            <a:br>
              <a:rPr lang="pl-PL" sz="400" b="1" dirty="0" smtClean="0">
                <a:latin typeface="+mn-lt"/>
              </a:rPr>
            </a:br>
            <a:r>
              <a:rPr lang="cs-CZ" sz="2200" dirty="0" smtClean="0"/>
              <a:t>Jakub </a:t>
            </a:r>
            <a:r>
              <a:rPr lang="cs-CZ" sz="2200" dirty="0"/>
              <a:t>Fischer, Kristýna </a:t>
            </a:r>
            <a:r>
              <a:rPr lang="cs-CZ" sz="2200" dirty="0" smtClean="0"/>
              <a:t>Vltavská </a:t>
            </a:r>
            <a:r>
              <a:rPr lang="cs-CZ" sz="2200" dirty="0"/>
              <a:t>a </a:t>
            </a:r>
            <a:r>
              <a:rPr lang="cs-CZ" sz="2200" dirty="0" smtClean="0"/>
              <a:t>kol.</a:t>
            </a:r>
            <a:r>
              <a:rPr lang="cs-CZ" sz="2000" dirty="0" smtClean="0"/>
              <a:t/>
            </a:r>
            <a:br>
              <a:rPr lang="cs-CZ" sz="2000" dirty="0" smtClean="0"/>
            </a:br>
            <a:r>
              <a:rPr lang="cs-CZ" sz="1400" dirty="0" smtClean="0"/>
              <a:t>Praha</a:t>
            </a:r>
            <a:r>
              <a:rPr lang="cs-CZ" sz="1400" dirty="0"/>
              <a:t>, říjen 2016 </a:t>
            </a:r>
            <a:r>
              <a:rPr lang="cs-CZ" sz="2000" dirty="0"/>
              <a:t/>
            </a:r>
            <a:br>
              <a:rPr lang="cs-CZ" sz="2000" dirty="0"/>
            </a:br>
            <a:r>
              <a:rPr lang="cs-CZ" sz="2000" dirty="0"/>
              <a:t/>
            </a:r>
            <a:br>
              <a:rPr lang="cs-CZ" sz="2000" dirty="0"/>
            </a:br>
            <a:endParaRPr lang="cs-CZ" sz="2000" b="1" dirty="0">
              <a:latin typeface="+mn-lt"/>
            </a:endParaRPr>
          </a:p>
        </p:txBody>
      </p:sp>
      <p:sp>
        <p:nvSpPr>
          <p:cNvPr id="3" name="Podnadpis 2"/>
          <p:cNvSpPr>
            <a:spLocks noGrp="1"/>
          </p:cNvSpPr>
          <p:nvPr>
            <p:ph type="subTitle" idx="4294967295"/>
          </p:nvPr>
        </p:nvSpPr>
        <p:spPr>
          <a:xfrm>
            <a:off x="2987824" y="5949280"/>
            <a:ext cx="4784576" cy="432048"/>
          </a:xfrm>
        </p:spPr>
        <p:txBody>
          <a:bodyPr>
            <a:noAutofit/>
          </a:bodyPr>
          <a:lstStyle/>
          <a:p>
            <a:pPr marL="0" indent="0" algn="l">
              <a:buNone/>
            </a:pPr>
            <a:r>
              <a:rPr lang="cs-CZ" sz="700" dirty="0" smtClean="0"/>
              <a:t>Ministerstvo školství, mládeže a tělovýchovy</a:t>
            </a:r>
          </a:p>
          <a:p>
            <a:pPr marL="0" indent="0" algn="l">
              <a:buNone/>
            </a:pPr>
            <a:r>
              <a:rPr lang="cs-CZ" sz="700" dirty="0" smtClean="0"/>
              <a:t>Karmelitská 7, 118 12 Praha 1 • tel.: +420 234 811 111</a:t>
            </a:r>
          </a:p>
          <a:p>
            <a:pPr marL="0" indent="0" algn="l">
              <a:buNone/>
            </a:pPr>
            <a:r>
              <a:rPr lang="cs-CZ" sz="700" dirty="0" smtClean="0"/>
              <a:t>msmt@msmt.cz • www.msmt.cz</a:t>
            </a:r>
            <a:endParaRPr lang="cs-CZ" sz="700" dirty="0"/>
          </a:p>
        </p:txBody>
      </p:sp>
      <p:sp>
        <p:nvSpPr>
          <p:cNvPr id="4" name="Obdélník 3"/>
          <p:cNvSpPr/>
          <p:nvPr/>
        </p:nvSpPr>
        <p:spPr>
          <a:xfrm>
            <a:off x="2915816" y="3212976"/>
            <a:ext cx="4032448" cy="707886"/>
          </a:xfrm>
          <a:prstGeom prst="rect">
            <a:avLst/>
          </a:prstGeom>
          <a:noFill/>
        </p:spPr>
        <p:txBody>
          <a:bodyPr wrap="square" lIns="91440" tIns="45720" rIns="91440" bIns="45720">
            <a:spAutoFit/>
          </a:bodyPr>
          <a:lstStyle/>
          <a:p>
            <a:pPr algn="ctr"/>
            <a:r>
              <a:rPr lang="pl-PL" sz="4000" b="1" spc="50" dirty="0">
                <a:ln w="13500">
                  <a:solidFill>
                    <a:schemeClr val="tx1">
                      <a:alpha val="6500"/>
                    </a:schemeClr>
                  </a:solidFill>
                  <a:prstDash val="solid"/>
                </a:ln>
                <a:solidFill>
                  <a:srgbClr val="418E96">
                    <a:alpha val="95000"/>
                  </a:srgbClr>
                </a:solidFill>
                <a:effectLst>
                  <a:innerShdw blurRad="50900" dist="38500" dir="13500000">
                    <a:srgbClr val="000000">
                      <a:alpha val="60000"/>
                    </a:srgbClr>
                  </a:innerShdw>
                </a:effectLst>
              </a:rPr>
              <a:t>EUROSTUDENT VI</a:t>
            </a:r>
            <a:endParaRPr lang="cs-CZ" sz="4000" b="1" spc="50" dirty="0">
              <a:ln w="13500">
                <a:solidFill>
                  <a:schemeClr val="tx1">
                    <a:alpha val="6500"/>
                  </a:schemeClr>
                </a:solidFill>
                <a:prstDash val="solid"/>
              </a:ln>
              <a:solidFill>
                <a:srgbClr val="418E96">
                  <a:alpha val="95000"/>
                </a:srgb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94035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2500" b="1" dirty="0" smtClean="0">
                <a:solidFill>
                  <a:srgbClr val="418E96"/>
                </a:solidFill>
              </a:rPr>
              <a:t>Ekonomická aktivita před nástupem na vysokou školu (%)</a:t>
            </a:r>
          </a:p>
        </p:txBody>
      </p:sp>
      <p:sp>
        <p:nvSpPr>
          <p:cNvPr id="6" name="TextovéPole 5"/>
          <p:cNvSpPr txBox="1"/>
          <p:nvPr/>
        </p:nvSpPr>
        <p:spPr>
          <a:xfrm>
            <a:off x="6948264" y="2276872"/>
            <a:ext cx="1980220" cy="2308324"/>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Necelá </a:t>
            </a:r>
            <a:r>
              <a:rPr lang="cs-CZ" dirty="0"/>
              <a:t>polovina studentů měla pracovní zkušenost před nástupem na současné studium,    u studentů                  v prezenční formě je to </a:t>
            </a:r>
            <a:r>
              <a:rPr lang="cs-CZ" dirty="0" smtClean="0"/>
              <a:t>37 </a:t>
            </a:r>
            <a:r>
              <a:rPr lang="cs-CZ" dirty="0"/>
              <a:t>%.</a:t>
            </a:r>
          </a:p>
        </p:txBody>
      </p:sp>
      <p:graphicFrame>
        <p:nvGraphicFramePr>
          <p:cNvPr id="5" name="Graf 4"/>
          <p:cNvGraphicFramePr/>
          <p:nvPr>
            <p:extLst>
              <p:ext uri="{D42A27DB-BD31-4B8C-83A1-F6EECF244321}">
                <p14:modId xmlns:p14="http://schemas.microsoft.com/office/powerpoint/2010/main" val="2283457844"/>
              </p:ext>
            </p:extLst>
          </p:nvPr>
        </p:nvGraphicFramePr>
        <p:xfrm>
          <a:off x="1115616" y="2204864"/>
          <a:ext cx="568863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 8"/>
          <p:cNvGraphicFramePr/>
          <p:nvPr>
            <p:extLst>
              <p:ext uri="{D42A27DB-BD31-4B8C-83A1-F6EECF244321}">
                <p14:modId xmlns:p14="http://schemas.microsoft.com/office/powerpoint/2010/main" val="4217767037"/>
              </p:ext>
            </p:extLst>
          </p:nvPr>
        </p:nvGraphicFramePr>
        <p:xfrm>
          <a:off x="1187624" y="4941168"/>
          <a:ext cx="6949764" cy="158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739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560840" cy="5040560"/>
          </a:xfrm>
        </p:spPr>
        <p:txBody>
          <a:bodyPr>
            <a:noAutofit/>
          </a:bodyPr>
          <a:lstStyle/>
          <a:p>
            <a:pPr algn="just">
              <a:lnSpc>
                <a:spcPct val="120000"/>
              </a:lnSpc>
              <a:spcBef>
                <a:spcPts val="600"/>
              </a:spcBef>
            </a:pPr>
            <a:r>
              <a:rPr lang="cs-CZ" sz="2200" dirty="0"/>
              <a:t>Průměrná výše zdrojů studentů prezenčního studia je 9 113 Kč měsíčně (medián 7 900 Kč), z toho dostávají průměrně 3 994 Kč od rodičů či partnerů a 3 446 Kč průměrně vydělávají v současném zaměstnání. Celkem si tito studenti v průměru hradí výdaje ve výši 4 731 Kč, někdo jiný za ně průměrně měsíčně hradí 3 624 Kč.</a:t>
            </a:r>
          </a:p>
          <a:p>
            <a:pPr algn="just">
              <a:lnSpc>
                <a:spcPct val="120000"/>
              </a:lnSpc>
              <a:spcBef>
                <a:spcPts val="600"/>
              </a:spcBef>
            </a:pPr>
            <a:r>
              <a:rPr lang="cs-CZ" sz="2200" dirty="0" smtClean="0"/>
              <a:t>S</a:t>
            </a:r>
            <a:r>
              <a:rPr lang="cs-CZ" sz="2200" dirty="0"/>
              <a:t> vážnými či velmi vážnými finančními problémy se potýká šestina studentů prezenčního studia. Více než čtvrtina studentů prezenčního studia je schopna zaplatit neočekávaný výdaj ve výši 20 000 Kč, naopak téměř 30 % studentů není schopno uhradit mimořádný výdaj ani v hodnotě 5 000 Kč. </a:t>
            </a:r>
          </a:p>
        </p:txBody>
      </p:sp>
    </p:spTree>
    <p:extLst>
      <p:ext uri="{BB962C8B-B14F-4D97-AF65-F5344CB8AC3E}">
        <p14:creationId xmlns:p14="http://schemas.microsoft.com/office/powerpoint/2010/main" val="91321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560840" cy="5040560"/>
          </a:xfrm>
        </p:spPr>
        <p:txBody>
          <a:bodyPr>
            <a:normAutofit/>
          </a:bodyPr>
          <a:lstStyle/>
          <a:p>
            <a:pPr algn="just">
              <a:lnSpc>
                <a:spcPct val="120000"/>
              </a:lnSpc>
              <a:spcBef>
                <a:spcPts val="600"/>
              </a:spcBef>
            </a:pPr>
            <a:r>
              <a:rPr lang="cs-CZ" sz="2200" dirty="0"/>
              <a:t>Se zahraničním studijním pobytem má zkušenost 8,2 % studentů. Naopak téměř dvě třetiny studentů se zahraničního výjezdu nezúčastnily a ani v budoucnu cestu neplánují.</a:t>
            </a:r>
          </a:p>
          <a:p>
            <a:pPr algn="just">
              <a:lnSpc>
                <a:spcPct val="120000"/>
              </a:lnSpc>
              <a:spcBef>
                <a:spcPts val="600"/>
              </a:spcBef>
            </a:pPr>
            <a:r>
              <a:rPr lang="cs-CZ" sz="2200" dirty="0"/>
              <a:t>Více než třem čtvrtinám vyjíždějících studentů byly uznány kredity získané v zahraničí. </a:t>
            </a:r>
          </a:p>
          <a:p>
            <a:pPr algn="just">
              <a:lnSpc>
                <a:spcPct val="120000"/>
              </a:lnSpc>
              <a:spcBef>
                <a:spcPts val="600"/>
              </a:spcBef>
            </a:pPr>
            <a:r>
              <a:rPr lang="cs-CZ" sz="2200" dirty="0"/>
              <a:t>Mezi nejvýznamnější překážky pro zahraniční studijní pobyt patří odloučení od partnera, dětí a přátel (31,1 %) a finanční náklady (30,8 %). </a:t>
            </a:r>
          </a:p>
          <a:p>
            <a:pPr algn="just">
              <a:lnSpc>
                <a:spcPct val="120000"/>
              </a:lnSpc>
              <a:spcBef>
                <a:spcPts val="600"/>
              </a:spcBef>
            </a:pPr>
            <a:r>
              <a:rPr lang="cs-CZ" sz="2200" dirty="0" smtClean="0"/>
              <a:t>Téměř </a:t>
            </a:r>
            <a:r>
              <a:rPr lang="cs-CZ" sz="2200" dirty="0"/>
              <a:t>všichni studenti ovládají alespoň jeden cizí jazyk, dva cizí jazyky ovládá přes polovinu studentů a další pětina studentů ovládá tři nebo více cizích jazyků</a:t>
            </a:r>
            <a:r>
              <a:rPr lang="cs-CZ" sz="2200" dirty="0" smtClean="0"/>
              <a:t>.</a:t>
            </a:r>
            <a:endParaRPr lang="cs-CZ" sz="2200" dirty="0"/>
          </a:p>
          <a:p>
            <a:pPr algn="just">
              <a:lnSpc>
                <a:spcPct val="120000"/>
              </a:lnSpc>
              <a:spcBef>
                <a:spcPts val="600"/>
              </a:spcBef>
            </a:pPr>
            <a:endParaRPr lang="en-GB" sz="2200" dirty="0"/>
          </a:p>
        </p:txBody>
      </p:sp>
    </p:spTree>
    <p:extLst>
      <p:ext uri="{BB962C8B-B14F-4D97-AF65-F5344CB8AC3E}">
        <p14:creationId xmlns:p14="http://schemas.microsoft.com/office/powerpoint/2010/main" val="17329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488832" cy="5040560"/>
          </a:xfrm>
        </p:spPr>
        <p:txBody>
          <a:bodyPr>
            <a:normAutofit/>
          </a:bodyPr>
          <a:lstStyle/>
          <a:p>
            <a:pPr algn="just">
              <a:lnSpc>
                <a:spcPct val="120000"/>
              </a:lnSpc>
              <a:spcBef>
                <a:spcPts val="600"/>
              </a:spcBef>
            </a:pPr>
            <a:r>
              <a:rPr lang="cs-CZ" sz="2200" dirty="0"/>
              <a:t>Za zdravotně znevýhodněné se označilo 15 % studentů, největší zastoupení mezi nimi mají studenti s psychickými problémy (34,2 %) a s poruchami učení (28,1 %).</a:t>
            </a:r>
          </a:p>
          <a:p>
            <a:pPr algn="just">
              <a:lnSpc>
                <a:spcPct val="120000"/>
              </a:lnSpc>
              <a:spcBef>
                <a:spcPts val="600"/>
              </a:spcBef>
            </a:pPr>
            <a:r>
              <a:rPr lang="cs-CZ" sz="2200" dirty="0"/>
              <a:t>Zdravotní znevýhodnění není zjevné u 67,4 % studentů.</a:t>
            </a:r>
          </a:p>
          <a:p>
            <a:pPr algn="just">
              <a:lnSpc>
                <a:spcPct val="120000"/>
              </a:lnSpc>
              <a:spcBef>
                <a:spcPts val="600"/>
              </a:spcBef>
            </a:pPr>
            <a:r>
              <a:rPr lang="cs-CZ" sz="2200" dirty="0"/>
              <a:t>Zdravotní znevýhodnění ovlivňuje velmi vážně studium 7,1 % studentů, vážně ovlivňuje studium 24,5 % studentů</a:t>
            </a:r>
          </a:p>
          <a:p>
            <a:pPr algn="just">
              <a:lnSpc>
                <a:spcPct val="120000"/>
              </a:lnSpc>
              <a:spcBef>
                <a:spcPts val="600"/>
              </a:spcBef>
            </a:pPr>
            <a:r>
              <a:rPr lang="cs-CZ" sz="2200" dirty="0"/>
              <a:t>Během studia nepotřebuje podporu ze strany školy 58,6 % zdravotně znevýhodněných studentů. Z těch, kteří podporu potřebují, ji 17,4 % hodnotí jako zcela nedostatečnou. </a:t>
            </a:r>
          </a:p>
          <a:p>
            <a:pPr>
              <a:lnSpc>
                <a:spcPct val="120000"/>
              </a:lnSpc>
              <a:spcBef>
                <a:spcPts val="600"/>
              </a:spcBef>
            </a:pPr>
            <a:endParaRPr lang="cs-CZ" sz="2200" dirty="0"/>
          </a:p>
        </p:txBody>
      </p:sp>
    </p:spTree>
    <p:extLst>
      <p:ext uri="{BB962C8B-B14F-4D97-AF65-F5344CB8AC3E}">
        <p14:creationId xmlns:p14="http://schemas.microsoft.com/office/powerpoint/2010/main" val="304248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13562" y="5301208"/>
            <a:ext cx="6228184" cy="648072"/>
          </a:xfrm>
          <a:prstGeom prst="rect">
            <a:avLst/>
          </a:prstGeom>
        </p:spPr>
        <p:txBody>
          <a:bodyPr>
            <a:noAutofit/>
          </a:bodyPr>
          <a:lstStyle/>
          <a:p>
            <a:pPr algn="l">
              <a:lnSpc>
                <a:spcPct val="110000"/>
              </a:lnSpc>
              <a:spcBef>
                <a:spcPts val="1200"/>
              </a:spcBef>
              <a:spcAft>
                <a:spcPts val="1200"/>
              </a:spcAft>
            </a:pPr>
            <a:r>
              <a:rPr lang="cs-CZ" sz="2000" dirty="0"/>
              <a:t/>
            </a:r>
            <a:br>
              <a:rPr lang="cs-CZ" sz="2000" dirty="0"/>
            </a:br>
            <a:r>
              <a:rPr lang="cs-CZ" sz="2000" dirty="0"/>
              <a:t/>
            </a:r>
            <a:br>
              <a:rPr lang="cs-CZ" sz="2000" dirty="0"/>
            </a:br>
            <a:endParaRPr lang="cs-CZ" sz="2000" b="1" dirty="0">
              <a:latin typeface="+mn-lt"/>
            </a:endParaRPr>
          </a:p>
        </p:txBody>
      </p:sp>
      <p:sp>
        <p:nvSpPr>
          <p:cNvPr id="3" name="Podnadpis 2"/>
          <p:cNvSpPr>
            <a:spLocks noGrp="1"/>
          </p:cNvSpPr>
          <p:nvPr>
            <p:ph type="subTitle" idx="4294967295"/>
          </p:nvPr>
        </p:nvSpPr>
        <p:spPr>
          <a:xfrm>
            <a:off x="2987824" y="5949280"/>
            <a:ext cx="4784576" cy="432048"/>
          </a:xfrm>
        </p:spPr>
        <p:txBody>
          <a:bodyPr>
            <a:noAutofit/>
          </a:bodyPr>
          <a:lstStyle/>
          <a:p>
            <a:pPr marL="0" indent="0" algn="l">
              <a:buNone/>
            </a:pPr>
            <a:r>
              <a:rPr lang="cs-CZ" sz="700" dirty="0" smtClean="0"/>
              <a:t>Ministerstvo školství, mládeže a tělovýchovy</a:t>
            </a:r>
          </a:p>
          <a:p>
            <a:pPr marL="0" indent="0" algn="l">
              <a:buNone/>
            </a:pPr>
            <a:r>
              <a:rPr lang="cs-CZ" sz="700" dirty="0" smtClean="0"/>
              <a:t>Karmelitská 7, 118 12 Praha 1 • tel.: +420 234 811 111</a:t>
            </a:r>
          </a:p>
          <a:p>
            <a:pPr marL="0" indent="0" algn="l">
              <a:buNone/>
            </a:pPr>
            <a:r>
              <a:rPr lang="cs-CZ" sz="700" dirty="0" smtClean="0"/>
              <a:t>msmt@msmt.cz • www.msmt.cz</a:t>
            </a:r>
            <a:endParaRPr lang="cs-CZ" sz="700" dirty="0"/>
          </a:p>
        </p:txBody>
      </p:sp>
      <p:sp>
        <p:nvSpPr>
          <p:cNvPr id="9" name="TextovéPole 8"/>
          <p:cNvSpPr txBox="1"/>
          <p:nvPr/>
        </p:nvSpPr>
        <p:spPr>
          <a:xfrm>
            <a:off x="3347864" y="3717032"/>
            <a:ext cx="4136504" cy="830997"/>
          </a:xfrm>
          <a:prstGeom prst="rect">
            <a:avLst/>
          </a:prstGeom>
          <a:noFill/>
        </p:spPr>
        <p:txBody>
          <a:bodyPr wrap="square" rtlCol="0">
            <a:spAutoFit/>
          </a:bodyPr>
          <a:lstStyle/>
          <a:p>
            <a:r>
              <a:rPr lang="cs-CZ" sz="2400" dirty="0" smtClean="0">
                <a:hlinkClick r:id="rId2"/>
              </a:rPr>
              <a:t>fischerj@vse.cz</a:t>
            </a:r>
            <a:endParaRPr lang="cs-CZ" sz="2400" dirty="0" smtClean="0"/>
          </a:p>
          <a:p>
            <a:r>
              <a:rPr lang="cs-CZ" sz="2400" dirty="0" smtClean="0">
                <a:hlinkClick r:id="rId3"/>
              </a:rPr>
              <a:t>kristyna.vltavska@msmt.cz</a:t>
            </a:r>
            <a:endParaRPr lang="cs-CZ" sz="2400" dirty="0" smtClean="0"/>
          </a:p>
        </p:txBody>
      </p:sp>
    </p:spTree>
    <p:extLst>
      <p:ext uri="{BB962C8B-B14F-4D97-AF65-F5344CB8AC3E}">
        <p14:creationId xmlns:p14="http://schemas.microsoft.com/office/powerpoint/2010/main" val="37950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2500" b="1" dirty="0" smtClean="0">
                <a:solidFill>
                  <a:srgbClr val="418E96"/>
                </a:solidFill>
              </a:rPr>
              <a:t>Podmínky přijetí na vysokou školu</a:t>
            </a:r>
          </a:p>
        </p:txBody>
      </p:sp>
      <p:sp>
        <p:nvSpPr>
          <p:cNvPr id="6" name="TextovéPole 5"/>
          <p:cNvSpPr txBox="1"/>
          <p:nvPr/>
        </p:nvSpPr>
        <p:spPr>
          <a:xfrm>
            <a:off x="1187624" y="4941168"/>
            <a:ext cx="6984776" cy="1015663"/>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sz="2000" dirty="0" smtClean="0"/>
              <a:t>Většina studentů musela složit přijímací zkoušku. Podmínky přijetí se neliší podle formy studia, liší se podle typu vysoké školy a podle oboru.</a:t>
            </a: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1043736812"/>
              </p:ext>
            </p:extLst>
          </p:nvPr>
        </p:nvGraphicFramePr>
        <p:xfrm>
          <a:off x="1187624" y="2132856"/>
          <a:ext cx="7488832" cy="2448273"/>
        </p:xfrm>
        <a:graphic>
          <a:graphicData uri="http://schemas.openxmlformats.org/drawingml/2006/table">
            <a:tbl>
              <a:tblPr firstRow="1" firstCol="1" bandRow="1">
                <a:tableStyleId>{93296810-A885-4BE3-A3E7-6D5BEEA58F35}</a:tableStyleId>
              </a:tblPr>
              <a:tblGrid>
                <a:gridCol w="5616924"/>
                <a:gridCol w="1871908"/>
              </a:tblGrid>
              <a:tr h="368190">
                <a:tc>
                  <a:txBody>
                    <a:bodyPr/>
                    <a:lstStyle/>
                    <a:p>
                      <a:pPr>
                        <a:lnSpc>
                          <a:spcPct val="115000"/>
                        </a:lnSpc>
                        <a:spcBef>
                          <a:spcPts val="200"/>
                        </a:spcBef>
                        <a:spcAft>
                          <a:spcPts val="200"/>
                        </a:spcAft>
                      </a:pPr>
                      <a:r>
                        <a:rPr lang="cs-CZ" sz="1800" dirty="0" smtClean="0">
                          <a:effectLst/>
                        </a:rPr>
                        <a:t>Požadavky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dirty="0">
                          <a:effectLst/>
                        </a:rPr>
                        <a:t>% případů</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r>
              <a:tr h="398556">
                <a:tc>
                  <a:txBody>
                    <a:bodyPr/>
                    <a:lstStyle/>
                    <a:p>
                      <a:pPr>
                        <a:lnSpc>
                          <a:spcPct val="115000"/>
                        </a:lnSpc>
                        <a:spcBef>
                          <a:spcPts val="200"/>
                        </a:spcBef>
                        <a:spcAft>
                          <a:spcPts val="200"/>
                        </a:spcAft>
                      </a:pPr>
                      <a:r>
                        <a:rPr lang="cs-CZ" sz="1800" dirty="0">
                          <a:effectLst/>
                        </a:rPr>
                        <a:t>Složit přijímací zkoušku na vysoké škole (včetně TSP)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dirty="0">
                          <a:effectLst/>
                        </a:rPr>
                        <a:t>55,5</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7657">
                <a:tc>
                  <a:txBody>
                    <a:bodyPr/>
                    <a:lstStyle/>
                    <a:p>
                      <a:pPr>
                        <a:lnSpc>
                          <a:spcPct val="115000"/>
                        </a:lnSpc>
                        <a:spcBef>
                          <a:spcPts val="200"/>
                        </a:spcBef>
                        <a:spcAft>
                          <a:spcPts val="200"/>
                        </a:spcAft>
                      </a:pPr>
                      <a:r>
                        <a:rPr lang="cs-CZ" sz="1800" dirty="0">
                          <a:effectLst/>
                        </a:rPr>
                        <a:t>Mít dostatečné studijní výsledky ze střední školy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a:effectLst/>
                        </a:rPr>
                        <a:t>30,6</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657">
                <a:tc>
                  <a:txBody>
                    <a:bodyPr/>
                    <a:lstStyle/>
                    <a:p>
                      <a:pPr>
                        <a:lnSpc>
                          <a:spcPct val="115000"/>
                        </a:lnSpc>
                        <a:spcBef>
                          <a:spcPts val="200"/>
                        </a:spcBef>
                        <a:spcAft>
                          <a:spcPts val="200"/>
                        </a:spcAft>
                      </a:pPr>
                      <a:r>
                        <a:rPr lang="cs-CZ" sz="1800" dirty="0">
                          <a:effectLst/>
                        </a:rPr>
                        <a:t>Absolvovat národní srovnávací zkoušky (SCIO)</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a:effectLst/>
                        </a:rPr>
                        <a:t>13,0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7657">
                <a:tc>
                  <a:txBody>
                    <a:bodyPr/>
                    <a:lstStyle/>
                    <a:p>
                      <a:pPr>
                        <a:lnSpc>
                          <a:spcPct val="115000"/>
                        </a:lnSpc>
                        <a:spcBef>
                          <a:spcPts val="200"/>
                        </a:spcBef>
                        <a:spcAft>
                          <a:spcPts val="200"/>
                        </a:spcAft>
                      </a:pPr>
                      <a:r>
                        <a:rPr lang="cs-CZ" sz="1800" dirty="0">
                          <a:effectLst/>
                        </a:rPr>
                        <a:t>Složit talentovou zkoušku na vysoké škole</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a:effectLst/>
                        </a:rPr>
                        <a:t>5,8</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8556">
                <a:tc>
                  <a:txBody>
                    <a:bodyPr/>
                    <a:lstStyle/>
                    <a:p>
                      <a:pPr>
                        <a:lnSpc>
                          <a:spcPct val="115000"/>
                        </a:lnSpc>
                        <a:spcBef>
                          <a:spcPts val="200"/>
                        </a:spcBef>
                        <a:spcAft>
                          <a:spcPts val="200"/>
                        </a:spcAft>
                      </a:pPr>
                      <a:r>
                        <a:rPr lang="cs-CZ" sz="1800" dirty="0">
                          <a:effectLst/>
                        </a:rPr>
                        <a:t>Žádné</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800" dirty="0">
                          <a:effectLst/>
                        </a:rPr>
                        <a:t>11,6</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25879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00392" cy="504056"/>
          </a:xfrm>
        </p:spPr>
        <p:txBody>
          <a:bodyPr>
            <a:noAutofit/>
          </a:bodyPr>
          <a:lstStyle/>
          <a:p>
            <a:pPr marL="0" indent="0">
              <a:buNone/>
            </a:pPr>
            <a:r>
              <a:rPr lang="cs-CZ" sz="2400" b="1" dirty="0" smtClean="0">
                <a:solidFill>
                  <a:srgbClr val="418E96"/>
                </a:solidFill>
              </a:rPr>
              <a:t>Podmínky přijetí na vysokou školu podle typu vysoké školy (%)</a:t>
            </a:r>
          </a:p>
        </p:txBody>
      </p:sp>
      <p:sp>
        <p:nvSpPr>
          <p:cNvPr id="6" name="TextovéPole 5"/>
          <p:cNvSpPr txBox="1"/>
          <p:nvPr/>
        </p:nvSpPr>
        <p:spPr>
          <a:xfrm>
            <a:off x="1165280" y="5733256"/>
            <a:ext cx="6768752" cy="923330"/>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46 % studentů soukromých vysokých škol (oproti 7 % studentů VVŠ) nemuselo splnit žádné podmínky pro vstup na vysokou školu (kromě zákonných).</a:t>
            </a:r>
            <a:endParaRPr lang="cs-CZ" dirty="0"/>
          </a:p>
        </p:txBody>
      </p:sp>
      <p:graphicFrame>
        <p:nvGraphicFramePr>
          <p:cNvPr id="5" name="Graf 4"/>
          <p:cNvGraphicFramePr/>
          <p:nvPr>
            <p:extLst>
              <p:ext uri="{D42A27DB-BD31-4B8C-83A1-F6EECF244321}">
                <p14:modId xmlns:p14="http://schemas.microsoft.com/office/powerpoint/2010/main" val="3951149455"/>
              </p:ext>
            </p:extLst>
          </p:nvPr>
        </p:nvGraphicFramePr>
        <p:xfrm>
          <a:off x="971600" y="2204863"/>
          <a:ext cx="8064896" cy="3384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003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2500" b="1" dirty="0" smtClean="0">
                <a:solidFill>
                  <a:srgbClr val="418E96"/>
                </a:solidFill>
              </a:rPr>
              <a:t>Podmínky přijetí na vysokou školu podle oboru studia (%)</a:t>
            </a:r>
          </a:p>
        </p:txBody>
      </p:sp>
      <p:graphicFrame>
        <p:nvGraphicFramePr>
          <p:cNvPr id="3" name="Tabulka 2"/>
          <p:cNvGraphicFramePr>
            <a:graphicFrameLocks noGrp="1"/>
          </p:cNvGraphicFramePr>
          <p:nvPr>
            <p:extLst>
              <p:ext uri="{D42A27DB-BD31-4B8C-83A1-F6EECF244321}">
                <p14:modId xmlns:p14="http://schemas.microsoft.com/office/powerpoint/2010/main" val="9866312"/>
              </p:ext>
            </p:extLst>
          </p:nvPr>
        </p:nvGraphicFramePr>
        <p:xfrm>
          <a:off x="1259634" y="2132854"/>
          <a:ext cx="7848871" cy="4680522"/>
        </p:xfrm>
        <a:graphic>
          <a:graphicData uri="http://schemas.openxmlformats.org/drawingml/2006/table">
            <a:tbl>
              <a:tblPr firstRow="1" firstCol="1" bandRow="1">
                <a:tableStyleId>{93296810-A885-4BE3-A3E7-6D5BEEA58F35}</a:tableStyleId>
              </a:tblPr>
              <a:tblGrid>
                <a:gridCol w="2721583"/>
                <a:gridCol w="1112541"/>
                <a:gridCol w="994743"/>
                <a:gridCol w="994743"/>
                <a:gridCol w="1113413"/>
                <a:gridCol w="911848"/>
              </a:tblGrid>
              <a:tr h="1427132">
                <a:tc>
                  <a:txBody>
                    <a:bodyPr/>
                    <a:lstStyle/>
                    <a:p>
                      <a:pPr>
                        <a:lnSpc>
                          <a:spcPct val="115000"/>
                        </a:lnSpc>
                        <a:spcBef>
                          <a:spcPts val="200"/>
                        </a:spcBef>
                        <a:spcAft>
                          <a:spcPts val="200"/>
                        </a:spcAft>
                      </a:pPr>
                      <a:r>
                        <a:rPr lang="cs-CZ" sz="1400" dirty="0">
                          <a:effectLst/>
                        </a:rPr>
                        <a:t>Obor studia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Bef>
                          <a:spcPts val="200"/>
                        </a:spcBef>
                        <a:spcAft>
                          <a:spcPts val="200"/>
                        </a:spcAft>
                      </a:pPr>
                      <a:r>
                        <a:rPr lang="cs-CZ" sz="1400" dirty="0">
                          <a:effectLst/>
                        </a:rPr>
                        <a:t>Složit přijímací zkoušku na vysoké škole (včetně TSP)</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400" dirty="0">
                          <a:effectLst/>
                        </a:rPr>
                        <a:t>Složit talentovou zkoušku na vysoké škole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400" dirty="0">
                          <a:effectLst/>
                        </a:rPr>
                        <a:t>Absolvovat národní srovnávací zkoušky (SCIO)</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400" dirty="0">
                          <a:effectLst/>
                        </a:rPr>
                        <a:t>Mít dostatečné studijní výsledky ze střední školy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c>
                  <a:txBody>
                    <a:bodyPr/>
                    <a:lstStyle/>
                    <a:p>
                      <a:pPr algn="ctr">
                        <a:lnSpc>
                          <a:spcPct val="115000"/>
                        </a:lnSpc>
                        <a:spcBef>
                          <a:spcPts val="200"/>
                        </a:spcBef>
                        <a:spcAft>
                          <a:spcPts val="200"/>
                        </a:spcAft>
                      </a:pPr>
                      <a:r>
                        <a:rPr lang="cs-CZ" sz="1400" dirty="0">
                          <a:effectLst/>
                        </a:rPr>
                        <a:t>Žádné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r>
              <a:tr h="560662">
                <a:tc>
                  <a:txBody>
                    <a:bodyPr/>
                    <a:lstStyle/>
                    <a:p>
                      <a:pPr>
                        <a:lnSpc>
                          <a:spcPct val="115000"/>
                        </a:lnSpc>
                        <a:spcAft>
                          <a:spcPts val="0"/>
                        </a:spcAft>
                      </a:pPr>
                      <a:r>
                        <a:rPr lang="cs-CZ" sz="1400" dirty="0">
                          <a:effectLst/>
                        </a:rPr>
                        <a:t>Zdravotnické, lékařské a farmaceutické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82,3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2,2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21,7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0,7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60662">
                <a:tc>
                  <a:txBody>
                    <a:bodyPr/>
                    <a:lstStyle/>
                    <a:p>
                      <a:pPr>
                        <a:lnSpc>
                          <a:spcPct val="115000"/>
                        </a:lnSpc>
                        <a:spcAft>
                          <a:spcPts val="0"/>
                        </a:spcAft>
                      </a:pPr>
                      <a:r>
                        <a:rPr lang="cs-CZ" sz="1400" dirty="0">
                          <a:effectLst/>
                        </a:rPr>
                        <a:t>Ostatní humanitní a společensko-vědní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dirty="0">
                          <a:effectLst/>
                        </a:rPr>
                        <a:t>75,5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3,1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18,1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9,6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8356">
                <a:tc>
                  <a:txBody>
                    <a:bodyPr/>
                    <a:lstStyle/>
                    <a:p>
                      <a:pPr>
                        <a:lnSpc>
                          <a:spcPct val="115000"/>
                        </a:lnSpc>
                        <a:spcAft>
                          <a:spcPts val="0"/>
                        </a:spcAft>
                      </a:pPr>
                      <a:r>
                        <a:rPr lang="cs-CZ" sz="1400" dirty="0">
                          <a:effectLst/>
                        </a:rPr>
                        <a:t>Pedagogické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70,2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16,0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12,7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9,3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8356">
                <a:tc>
                  <a:txBody>
                    <a:bodyPr/>
                    <a:lstStyle/>
                    <a:p>
                      <a:pPr>
                        <a:lnSpc>
                          <a:spcPct val="115000"/>
                        </a:lnSpc>
                        <a:spcAft>
                          <a:spcPts val="0"/>
                        </a:spcAft>
                      </a:pPr>
                      <a:r>
                        <a:rPr lang="cs-CZ" sz="1400" dirty="0">
                          <a:effectLst/>
                        </a:rPr>
                        <a:t>Umělecké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66,9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62,7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5,0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8356">
                <a:tc>
                  <a:txBody>
                    <a:bodyPr/>
                    <a:lstStyle/>
                    <a:p>
                      <a:pPr>
                        <a:lnSpc>
                          <a:spcPct val="115000"/>
                        </a:lnSpc>
                        <a:spcAft>
                          <a:spcPts val="0"/>
                        </a:spcAft>
                      </a:pPr>
                      <a:r>
                        <a:rPr lang="cs-CZ" sz="1400" dirty="0">
                          <a:effectLst/>
                        </a:rPr>
                        <a:t>Přírodovědné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52,9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11,2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37,1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10,8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8356">
                <a:tc>
                  <a:txBody>
                    <a:bodyPr/>
                    <a:lstStyle/>
                    <a:p>
                      <a:pPr>
                        <a:lnSpc>
                          <a:spcPct val="115000"/>
                        </a:lnSpc>
                        <a:spcAft>
                          <a:spcPts val="0"/>
                        </a:spcAft>
                      </a:pPr>
                      <a:r>
                        <a:rPr lang="cs-CZ" sz="1400" dirty="0">
                          <a:effectLst/>
                        </a:rPr>
                        <a:t>Ekonomické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58,7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23,9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11,3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0143">
                <a:tc>
                  <a:txBody>
                    <a:bodyPr/>
                    <a:lstStyle/>
                    <a:p>
                      <a:pPr>
                        <a:lnSpc>
                          <a:spcPct val="115000"/>
                        </a:lnSpc>
                        <a:spcAft>
                          <a:spcPts val="0"/>
                        </a:spcAft>
                      </a:pPr>
                      <a:r>
                        <a:rPr lang="cs-CZ" sz="1400" dirty="0">
                          <a:effectLst/>
                        </a:rPr>
                        <a:t>Zemědělsko-lesnické a veterinární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49,0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5,5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3,2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52,8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0143">
                <a:tc>
                  <a:txBody>
                    <a:bodyPr/>
                    <a:lstStyle/>
                    <a:p>
                      <a:pPr>
                        <a:lnSpc>
                          <a:spcPct val="115000"/>
                        </a:lnSpc>
                        <a:spcAft>
                          <a:spcPts val="0"/>
                        </a:spcAft>
                      </a:pPr>
                      <a:r>
                        <a:rPr lang="cs-CZ" sz="1400" dirty="0">
                          <a:effectLst/>
                        </a:rPr>
                        <a:t>Právnické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44,7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0,2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44,7</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13,2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13,6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8356">
                <a:tc>
                  <a:txBody>
                    <a:bodyPr/>
                    <a:lstStyle/>
                    <a:p>
                      <a:pPr>
                        <a:lnSpc>
                          <a:spcPct val="115000"/>
                        </a:lnSpc>
                        <a:spcAft>
                          <a:spcPts val="0"/>
                        </a:spcAft>
                      </a:pPr>
                      <a:r>
                        <a:rPr lang="cs-CZ" sz="1400" dirty="0">
                          <a:effectLst/>
                        </a:rPr>
                        <a:t>Technické</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400">
                          <a:effectLst/>
                        </a:rPr>
                        <a:t>28,5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7,1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a:effectLst/>
                        </a:rPr>
                        <a:t>62,5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400" dirty="0">
                          <a:effectLst/>
                        </a:rPr>
                        <a:t>12,3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52179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6624736" cy="504056"/>
          </a:xfrm>
        </p:spPr>
        <p:txBody>
          <a:bodyPr>
            <a:noAutofit/>
          </a:bodyPr>
          <a:lstStyle/>
          <a:p>
            <a:pPr marL="0" indent="0">
              <a:buNone/>
            </a:pPr>
            <a:r>
              <a:rPr lang="cs-CZ" sz="2500" b="1" dirty="0" smtClean="0">
                <a:solidFill>
                  <a:srgbClr val="418E96"/>
                </a:solidFill>
              </a:rPr>
              <a:t>Neúspěšné ukončení jiného studijního programu v minulosti (%)</a:t>
            </a:r>
          </a:p>
        </p:txBody>
      </p:sp>
      <p:sp>
        <p:nvSpPr>
          <p:cNvPr id="6" name="TextovéPole 5"/>
          <p:cNvSpPr txBox="1"/>
          <p:nvPr/>
        </p:nvSpPr>
        <p:spPr>
          <a:xfrm>
            <a:off x="5216988" y="2348880"/>
            <a:ext cx="3600400"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Čtvrtina studentů v minulosti neúspěšně ukončila jiné VŠ studium. </a:t>
            </a:r>
          </a:p>
          <a:p>
            <a:endParaRPr lang="cs-CZ" dirty="0" smtClean="0"/>
          </a:p>
          <a:p>
            <a:r>
              <a:rPr lang="cs-CZ" dirty="0" smtClean="0"/>
              <a:t>Vyšší podíl je u starších studentů (pochopitelně) a u těch, kteří nejsou „především studenty“.</a:t>
            </a:r>
          </a:p>
        </p:txBody>
      </p:sp>
      <p:graphicFrame>
        <p:nvGraphicFramePr>
          <p:cNvPr id="7" name="Graf 6"/>
          <p:cNvGraphicFramePr/>
          <p:nvPr>
            <p:extLst>
              <p:ext uri="{D42A27DB-BD31-4B8C-83A1-F6EECF244321}">
                <p14:modId xmlns:p14="http://schemas.microsoft.com/office/powerpoint/2010/main" val="612480079"/>
              </p:ext>
            </p:extLst>
          </p:nvPr>
        </p:nvGraphicFramePr>
        <p:xfrm>
          <a:off x="1115616" y="2492896"/>
          <a:ext cx="3744416"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extLst>
              <p:ext uri="{D42A27DB-BD31-4B8C-83A1-F6EECF244321}">
                <p14:modId xmlns:p14="http://schemas.microsoft.com/office/powerpoint/2010/main" val="3744240743"/>
              </p:ext>
            </p:extLst>
          </p:nvPr>
        </p:nvGraphicFramePr>
        <p:xfrm>
          <a:off x="1115616" y="4437112"/>
          <a:ext cx="7644296"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85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Důvody neúspěšného ukončení jiného studijního programu v minulosti (%)</a:t>
            </a:r>
          </a:p>
        </p:txBody>
      </p:sp>
      <p:sp>
        <p:nvSpPr>
          <p:cNvPr id="6" name="TextovéPole 5"/>
          <p:cNvSpPr txBox="1"/>
          <p:nvPr/>
        </p:nvSpPr>
        <p:spPr>
          <a:xfrm>
            <a:off x="1172641" y="5877272"/>
            <a:ext cx="7647831"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Důvody se liší podle věku, pohlaví, formy studia, současného postavení studenta i podle </a:t>
            </a:r>
            <a:r>
              <a:rPr lang="cs-CZ" dirty="0" err="1" smtClean="0"/>
              <a:t>sebezařazení</a:t>
            </a:r>
            <a:r>
              <a:rPr lang="cs-CZ" dirty="0" smtClean="0"/>
              <a:t> studenta do „třetin“ (podrobněji popsáno ve zprávě).</a:t>
            </a:r>
          </a:p>
        </p:txBody>
      </p:sp>
      <p:graphicFrame>
        <p:nvGraphicFramePr>
          <p:cNvPr id="3" name="Tabulka 2"/>
          <p:cNvGraphicFramePr>
            <a:graphicFrameLocks noGrp="1"/>
          </p:cNvGraphicFramePr>
          <p:nvPr>
            <p:extLst>
              <p:ext uri="{D42A27DB-BD31-4B8C-83A1-F6EECF244321}">
                <p14:modId xmlns:p14="http://schemas.microsoft.com/office/powerpoint/2010/main" val="2824302501"/>
              </p:ext>
            </p:extLst>
          </p:nvPr>
        </p:nvGraphicFramePr>
        <p:xfrm>
          <a:off x="1172641" y="2492896"/>
          <a:ext cx="7632848" cy="3277362"/>
        </p:xfrm>
        <a:graphic>
          <a:graphicData uri="http://schemas.openxmlformats.org/drawingml/2006/table">
            <a:tbl>
              <a:tblPr firstRow="1" firstCol="1" bandRow="1">
                <a:tableStyleId>{93296810-A885-4BE3-A3E7-6D5BEEA58F35}</a:tableStyleId>
              </a:tblPr>
              <a:tblGrid>
                <a:gridCol w="6264696"/>
                <a:gridCol w="1368152"/>
              </a:tblGrid>
              <a:tr h="242209">
                <a:tc>
                  <a:txBody>
                    <a:bodyPr/>
                    <a:lstStyle/>
                    <a:p>
                      <a:pPr algn="l">
                        <a:lnSpc>
                          <a:spcPct val="115000"/>
                        </a:lnSpc>
                        <a:spcBef>
                          <a:spcPts val="200"/>
                        </a:spcBef>
                        <a:spcAft>
                          <a:spcPts val="200"/>
                        </a:spcAft>
                      </a:pPr>
                      <a:r>
                        <a:rPr lang="cs-CZ" sz="1700" dirty="0">
                          <a:effectLst/>
                        </a:rPr>
                        <a:t>Důvody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Bef>
                          <a:spcPts val="200"/>
                        </a:spcBef>
                        <a:spcAft>
                          <a:spcPts val="200"/>
                        </a:spcAft>
                      </a:pPr>
                      <a:r>
                        <a:rPr lang="cs-CZ" sz="1700" dirty="0">
                          <a:effectLst/>
                        </a:rPr>
                        <a:t>% případů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18E96"/>
                    </a:solidFill>
                  </a:tcPr>
                </a:tc>
              </a:tr>
              <a:tr h="242209">
                <a:tc>
                  <a:txBody>
                    <a:bodyPr/>
                    <a:lstStyle/>
                    <a:p>
                      <a:pPr>
                        <a:lnSpc>
                          <a:spcPct val="115000"/>
                        </a:lnSpc>
                        <a:spcAft>
                          <a:spcPts val="0"/>
                        </a:spcAft>
                      </a:pPr>
                      <a:r>
                        <a:rPr lang="cs-CZ" sz="1700">
                          <a:effectLst/>
                        </a:rPr>
                        <a:t>Nespokojenost s náplní studia</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45,3</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Vysoká náročnost studia</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38,6</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Nespokojenost s kvalitou výuky</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19,6</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Nedostatečná sociální integrace (vztahy, prostředí atd.)</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17,2</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Ukončené studium bylo jen „záložní variantou“ </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15,9</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Nutnost pracovat pro pokrytí životních nákladů</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15,1</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Rodinné problémy</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12,9</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Zdravotní problémy</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9,3</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a:effectLst/>
                        </a:rPr>
                        <a:t>Příležitosti na trhu práce (například stáž, pracovní příležitost)</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a:effectLst/>
                        </a:rPr>
                        <a:t>8,4</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2209">
                <a:tc>
                  <a:txBody>
                    <a:bodyPr/>
                    <a:lstStyle/>
                    <a:p>
                      <a:pPr>
                        <a:lnSpc>
                          <a:spcPct val="115000"/>
                        </a:lnSpc>
                        <a:spcAft>
                          <a:spcPts val="0"/>
                        </a:spcAft>
                      </a:pPr>
                      <a:r>
                        <a:rPr lang="cs-CZ" sz="1700" dirty="0">
                          <a:effectLst/>
                        </a:rPr>
                        <a:t>Jiné</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700" dirty="0">
                          <a:effectLst/>
                        </a:rPr>
                        <a:t>16,8</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58457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Faktory, které by pomohly úspěšnému dokončení neúspěšného studia</a:t>
            </a:r>
          </a:p>
        </p:txBody>
      </p:sp>
      <p:sp>
        <p:nvSpPr>
          <p:cNvPr id="6" name="TextovéPole 5"/>
          <p:cNvSpPr txBox="1"/>
          <p:nvPr/>
        </p:nvSpPr>
        <p:spPr>
          <a:xfrm>
            <a:off x="1907703" y="2564904"/>
            <a:ext cx="4608513" cy="523220"/>
          </a:xfrm>
          <a:prstGeom prst="rect">
            <a:avLst/>
          </a:prstGeom>
          <a:noFill/>
          <a:ln>
            <a:noFill/>
          </a:ln>
        </p:spPr>
        <p:txBody>
          <a:bodyPr wrap="square" rtlCol="0">
            <a:spAutoFit/>
          </a:bodyPr>
          <a:lstStyle/>
          <a:p>
            <a:r>
              <a:rPr lang="cs-CZ" sz="1400" b="1" dirty="0"/>
              <a:t>„Domnívám se, že kdybych studiu věnoval/a více času a energie, dokončil/a bych jej úspěšně</a:t>
            </a:r>
            <a:r>
              <a:rPr lang="cs-CZ" sz="1400" b="1" dirty="0" smtClean="0"/>
              <a:t>.“ (%)</a:t>
            </a:r>
          </a:p>
        </p:txBody>
      </p:sp>
      <p:graphicFrame>
        <p:nvGraphicFramePr>
          <p:cNvPr id="5" name="Graf 4"/>
          <p:cNvGraphicFramePr/>
          <p:nvPr>
            <p:extLst>
              <p:ext uri="{D42A27DB-BD31-4B8C-83A1-F6EECF244321}">
                <p14:modId xmlns:p14="http://schemas.microsoft.com/office/powerpoint/2010/main" val="924212763"/>
              </p:ext>
            </p:extLst>
          </p:nvPr>
        </p:nvGraphicFramePr>
        <p:xfrm>
          <a:off x="1691680" y="2996952"/>
          <a:ext cx="5472608" cy="24121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p:cNvSpPr txBox="1"/>
          <p:nvPr/>
        </p:nvSpPr>
        <p:spPr>
          <a:xfrm>
            <a:off x="1224993" y="5661248"/>
            <a:ext cx="6841796" cy="923330"/>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Častěji vidí chybu v nedostatku </a:t>
            </a:r>
            <a:r>
              <a:rPr lang="cs-CZ" dirty="0" smtClean="0"/>
              <a:t>času a energie </a:t>
            </a:r>
            <a:r>
              <a:rPr lang="cs-CZ" dirty="0"/>
              <a:t>věnované studiu studenti (58 %) oproti studentkám (44 %) a studenti starší (téměř 60 % starších 30 let) oproti studentům mladším (45 % studentů mladších 21 let). </a:t>
            </a:r>
          </a:p>
        </p:txBody>
      </p:sp>
    </p:spTree>
    <p:extLst>
      <p:ext uri="{BB962C8B-B14F-4D97-AF65-F5344CB8AC3E}">
        <p14:creationId xmlns:p14="http://schemas.microsoft.com/office/powerpoint/2010/main" val="363401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Faktory, které by pomohly úspěšnému dokončení neúspěšného studia </a:t>
            </a:r>
          </a:p>
        </p:txBody>
      </p:sp>
      <p:graphicFrame>
        <p:nvGraphicFramePr>
          <p:cNvPr id="7" name="Graf 6"/>
          <p:cNvGraphicFramePr/>
          <p:nvPr>
            <p:extLst>
              <p:ext uri="{D42A27DB-BD31-4B8C-83A1-F6EECF244321}">
                <p14:modId xmlns:p14="http://schemas.microsoft.com/office/powerpoint/2010/main" val="481679507"/>
              </p:ext>
            </p:extLst>
          </p:nvPr>
        </p:nvGraphicFramePr>
        <p:xfrm>
          <a:off x="1115616" y="2852936"/>
          <a:ext cx="7488832"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187624" y="2636912"/>
            <a:ext cx="7560840" cy="307777"/>
          </a:xfrm>
          <a:prstGeom prst="rect">
            <a:avLst/>
          </a:prstGeom>
          <a:noFill/>
          <a:ln>
            <a:noFill/>
          </a:ln>
        </p:spPr>
        <p:txBody>
          <a:bodyPr wrap="square" rtlCol="0">
            <a:spAutoFit/>
          </a:bodyPr>
          <a:lstStyle/>
          <a:p>
            <a:r>
              <a:rPr lang="cs-CZ" sz="1400" b="1" dirty="0"/>
              <a:t>„Domnívám se, že kdybych studiu věnoval/a více času a energie, dokončil/a bych jej úspěšně</a:t>
            </a:r>
            <a:r>
              <a:rPr lang="cs-CZ" sz="1400" b="1" dirty="0" smtClean="0"/>
              <a:t>.“ (%)</a:t>
            </a:r>
          </a:p>
        </p:txBody>
      </p:sp>
    </p:spTree>
    <p:extLst>
      <p:ext uri="{BB962C8B-B14F-4D97-AF65-F5344CB8AC3E}">
        <p14:creationId xmlns:p14="http://schemas.microsoft.com/office/powerpoint/2010/main" val="348266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Faktory, které by pomohly úspěšnému dokončení neúspěšného studia </a:t>
            </a:r>
          </a:p>
        </p:txBody>
      </p:sp>
      <p:sp>
        <p:nvSpPr>
          <p:cNvPr id="6" name="TextovéPole 5"/>
          <p:cNvSpPr txBox="1"/>
          <p:nvPr/>
        </p:nvSpPr>
        <p:spPr>
          <a:xfrm>
            <a:off x="1187624" y="2492896"/>
            <a:ext cx="4032448" cy="738664"/>
          </a:xfrm>
          <a:prstGeom prst="rect">
            <a:avLst/>
          </a:prstGeom>
          <a:noFill/>
          <a:ln>
            <a:noFill/>
          </a:ln>
        </p:spPr>
        <p:txBody>
          <a:bodyPr wrap="square" rtlCol="0">
            <a:spAutoFit/>
          </a:bodyPr>
          <a:lstStyle/>
          <a:p>
            <a:r>
              <a:rPr lang="cs-CZ" sz="1400" b="1" dirty="0" smtClean="0"/>
              <a:t>„</a:t>
            </a:r>
            <a:r>
              <a:rPr lang="cs-CZ" sz="1400" b="1" dirty="0"/>
              <a:t>Domnívám se, že kdybych měl/a více informací o náplni a podobě studijního oboru, ani bych se na něj nepřihlásil/a. </a:t>
            </a:r>
            <a:r>
              <a:rPr lang="cs-CZ" sz="1400" b="1" dirty="0" smtClean="0"/>
              <a:t>“ (%)</a:t>
            </a:r>
          </a:p>
        </p:txBody>
      </p:sp>
      <p:sp>
        <p:nvSpPr>
          <p:cNvPr id="4" name="TextovéPole 3"/>
          <p:cNvSpPr txBox="1"/>
          <p:nvPr/>
        </p:nvSpPr>
        <p:spPr>
          <a:xfrm>
            <a:off x="5220072" y="2204864"/>
            <a:ext cx="3672408" cy="2585323"/>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Nedostatek informací stál za neúspěchem studia, dle názoru studentů, u téměř 56 % neúspěšných studentů soukromých škol a 47 % neúspěšných studentů škol veřejných. Častěji stál tento faktor za neúspěchem studia u studentů bakalářských programů (50 %) oproti studentům magisterským (34 %). </a:t>
            </a:r>
          </a:p>
        </p:txBody>
      </p:sp>
      <p:graphicFrame>
        <p:nvGraphicFramePr>
          <p:cNvPr id="7" name="Graf 6"/>
          <p:cNvGraphicFramePr/>
          <p:nvPr>
            <p:extLst>
              <p:ext uri="{D42A27DB-BD31-4B8C-83A1-F6EECF244321}">
                <p14:modId xmlns:p14="http://schemas.microsoft.com/office/powerpoint/2010/main" val="3075102998"/>
              </p:ext>
            </p:extLst>
          </p:nvPr>
        </p:nvGraphicFramePr>
        <p:xfrm>
          <a:off x="971600" y="3219563"/>
          <a:ext cx="4248472" cy="3521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967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Faktory, které by pomohly úspěšnému dokončení neúspěšného studia </a:t>
            </a:r>
          </a:p>
        </p:txBody>
      </p:sp>
      <p:graphicFrame>
        <p:nvGraphicFramePr>
          <p:cNvPr id="5" name="Graf 4"/>
          <p:cNvGraphicFramePr/>
          <p:nvPr>
            <p:extLst>
              <p:ext uri="{D42A27DB-BD31-4B8C-83A1-F6EECF244321}">
                <p14:modId xmlns:p14="http://schemas.microsoft.com/office/powerpoint/2010/main" val="3000484225"/>
              </p:ext>
            </p:extLst>
          </p:nvPr>
        </p:nvGraphicFramePr>
        <p:xfrm>
          <a:off x="1115616" y="3140968"/>
          <a:ext cx="7632848" cy="350419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p:cNvSpPr txBox="1"/>
          <p:nvPr/>
        </p:nvSpPr>
        <p:spPr>
          <a:xfrm>
            <a:off x="1187624" y="2636912"/>
            <a:ext cx="6696744" cy="523220"/>
          </a:xfrm>
          <a:prstGeom prst="rect">
            <a:avLst/>
          </a:prstGeom>
          <a:noFill/>
          <a:ln>
            <a:noFill/>
          </a:ln>
        </p:spPr>
        <p:txBody>
          <a:bodyPr wrap="square" rtlCol="0">
            <a:spAutoFit/>
          </a:bodyPr>
          <a:lstStyle/>
          <a:p>
            <a:r>
              <a:rPr lang="cs-CZ" sz="1400" b="1" dirty="0" smtClean="0"/>
              <a:t>„</a:t>
            </a:r>
            <a:r>
              <a:rPr lang="cs-CZ" sz="1400" b="1" dirty="0"/>
              <a:t>Domnívám se, že kdybych měl/a více informací o náplni a podobě studijního oboru, ani bych se na něj nepřihlásil/a. </a:t>
            </a:r>
            <a:r>
              <a:rPr lang="cs-CZ" sz="1400" b="1" dirty="0" smtClean="0"/>
              <a:t>“ (%)</a:t>
            </a:r>
          </a:p>
        </p:txBody>
      </p:sp>
    </p:spTree>
    <p:extLst>
      <p:ext uri="{BB962C8B-B14F-4D97-AF65-F5344CB8AC3E}">
        <p14:creationId xmlns:p14="http://schemas.microsoft.com/office/powerpoint/2010/main" val="201226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0"/>
          </a:xfrm>
        </p:spPr>
        <p:txBody>
          <a:bodyPr>
            <a:normAutofit lnSpcReduction="10000"/>
          </a:bodyPr>
          <a:lstStyle/>
          <a:p>
            <a:pPr marL="0" indent="0">
              <a:buNone/>
            </a:pPr>
            <a:r>
              <a:rPr lang="cs-CZ" sz="2500" b="1" dirty="0" smtClean="0">
                <a:solidFill>
                  <a:srgbClr val="418E96"/>
                </a:solidFill>
              </a:rPr>
              <a:t>Cíl šetření</a:t>
            </a:r>
          </a:p>
          <a:p>
            <a:pPr>
              <a:lnSpc>
                <a:spcPct val="114000"/>
              </a:lnSpc>
              <a:spcBef>
                <a:spcPts val="300"/>
              </a:spcBef>
              <a:spcAft>
                <a:spcPts val="300"/>
              </a:spcAft>
            </a:pPr>
            <a:r>
              <a:rPr lang="cs-CZ" dirty="0"/>
              <a:t>Získat informace o životních podmínkách a postojích studentů bakalářského, magisterského a navazujícího magisterského studia v České </a:t>
            </a:r>
            <a:r>
              <a:rPr lang="cs-CZ" dirty="0" smtClean="0"/>
              <a:t>republice</a:t>
            </a:r>
          </a:p>
          <a:p>
            <a:pPr>
              <a:lnSpc>
                <a:spcPct val="114000"/>
              </a:lnSpc>
              <a:spcBef>
                <a:spcPts val="300"/>
              </a:spcBef>
              <a:spcAft>
                <a:spcPts val="300"/>
              </a:spcAft>
            </a:pPr>
            <a:r>
              <a:rPr lang="cs-CZ" dirty="0"/>
              <a:t>Okruh otázek:</a:t>
            </a:r>
          </a:p>
          <a:p>
            <a:pPr lvl="1">
              <a:lnSpc>
                <a:spcPct val="114000"/>
              </a:lnSpc>
              <a:spcBef>
                <a:spcPts val="300"/>
              </a:spcBef>
              <a:spcAft>
                <a:spcPts val="300"/>
              </a:spcAft>
              <a:buSzPct val="80000"/>
              <a:buFont typeface="Courier New" panose="02070309020205020404" pitchFamily="49" charset="0"/>
              <a:buChar char="o"/>
            </a:pPr>
            <a:r>
              <a:rPr lang="cs-CZ" dirty="0" smtClean="0"/>
              <a:t>Studium na VŠ v souvislostech</a:t>
            </a:r>
          </a:p>
          <a:p>
            <a:pPr lvl="2">
              <a:lnSpc>
                <a:spcPct val="114000"/>
              </a:lnSpc>
              <a:spcBef>
                <a:spcPts val="300"/>
              </a:spcBef>
              <a:spcAft>
                <a:spcPts val="300"/>
              </a:spcAft>
            </a:pPr>
            <a:r>
              <a:rPr lang="cs-CZ" dirty="0" smtClean="0"/>
              <a:t>Období před nástupem na VŠ </a:t>
            </a:r>
          </a:p>
          <a:p>
            <a:pPr lvl="2">
              <a:lnSpc>
                <a:spcPct val="114000"/>
              </a:lnSpc>
              <a:spcBef>
                <a:spcPts val="300"/>
              </a:spcBef>
              <a:spcAft>
                <a:spcPts val="300"/>
              </a:spcAft>
            </a:pPr>
            <a:r>
              <a:rPr lang="cs-CZ" dirty="0" smtClean="0"/>
              <a:t>Studijní neúspěšnost, přestávky ve studiu</a:t>
            </a:r>
          </a:p>
          <a:p>
            <a:pPr lvl="2">
              <a:lnSpc>
                <a:spcPct val="114000"/>
              </a:lnSpc>
              <a:spcBef>
                <a:spcPts val="300"/>
              </a:spcBef>
              <a:spcAft>
                <a:spcPts val="300"/>
              </a:spcAft>
            </a:pPr>
            <a:r>
              <a:rPr lang="cs-CZ" dirty="0" smtClean="0"/>
              <a:t>Vyhlídky na období po ukončení studia</a:t>
            </a:r>
            <a:endParaRPr lang="cs-CZ" dirty="0"/>
          </a:p>
          <a:p>
            <a:pPr lvl="1">
              <a:lnSpc>
                <a:spcPct val="114000"/>
              </a:lnSpc>
              <a:spcBef>
                <a:spcPts val="300"/>
              </a:spcBef>
              <a:spcAft>
                <a:spcPts val="300"/>
              </a:spcAft>
              <a:buSzPct val="80000"/>
              <a:buFont typeface="Courier New" panose="02070309020205020404" pitchFamily="49" charset="0"/>
              <a:buChar char="o"/>
            </a:pPr>
            <a:r>
              <a:rPr lang="cs-CZ" dirty="0"/>
              <a:t>Vztah ke škole</a:t>
            </a:r>
          </a:p>
          <a:p>
            <a:pPr lvl="1">
              <a:lnSpc>
                <a:spcPct val="114000"/>
              </a:lnSpc>
              <a:spcBef>
                <a:spcPts val="300"/>
              </a:spcBef>
              <a:spcAft>
                <a:spcPts val="300"/>
              </a:spcAft>
              <a:buSzPct val="80000"/>
              <a:buFont typeface="Courier New" panose="02070309020205020404" pitchFamily="49" charset="0"/>
              <a:buChar char="o"/>
            </a:pPr>
            <a:r>
              <a:rPr lang="cs-CZ" dirty="0"/>
              <a:t>Životní podmínky</a:t>
            </a:r>
          </a:p>
          <a:p>
            <a:pPr lvl="1">
              <a:lnSpc>
                <a:spcPct val="114000"/>
              </a:lnSpc>
              <a:spcBef>
                <a:spcPts val="300"/>
              </a:spcBef>
              <a:spcAft>
                <a:spcPts val="300"/>
              </a:spcAft>
              <a:buSzPct val="80000"/>
              <a:buFont typeface="Courier New" panose="02070309020205020404" pitchFamily="49" charset="0"/>
              <a:buChar char="o"/>
            </a:pPr>
            <a:r>
              <a:rPr lang="cs-CZ" dirty="0"/>
              <a:t>Mobilita </a:t>
            </a:r>
            <a:r>
              <a:rPr lang="cs-CZ" dirty="0" smtClean="0"/>
              <a:t>a jazyková vybavenost studentů</a:t>
            </a:r>
            <a:endParaRPr lang="cs-CZ" dirty="0"/>
          </a:p>
          <a:p>
            <a:pPr lvl="1">
              <a:lnSpc>
                <a:spcPct val="114000"/>
              </a:lnSpc>
              <a:spcBef>
                <a:spcPts val="300"/>
              </a:spcBef>
              <a:spcAft>
                <a:spcPts val="300"/>
              </a:spcAft>
              <a:buSzPct val="80000"/>
              <a:buFont typeface="Courier New" panose="02070309020205020404" pitchFamily="49" charset="0"/>
              <a:buChar char="o"/>
            </a:pPr>
            <a:r>
              <a:rPr lang="cs-CZ" dirty="0" smtClean="0"/>
              <a:t>Zdravotně znevýhodnění</a:t>
            </a:r>
            <a:endParaRPr lang="cs-CZ" dirty="0"/>
          </a:p>
          <a:p>
            <a:pPr>
              <a:lnSpc>
                <a:spcPct val="114000"/>
              </a:lnSpc>
              <a:spcBef>
                <a:spcPts val="300"/>
              </a:spcBef>
              <a:spcAft>
                <a:spcPts val="300"/>
              </a:spcAft>
            </a:pPr>
            <a:r>
              <a:rPr lang="cs-CZ" dirty="0"/>
              <a:t>Projekt je řešen v rámci celoevropského šetření EUROSTUDENT, což determinovalo </a:t>
            </a:r>
            <a:r>
              <a:rPr lang="cs-CZ" dirty="0" smtClean="0"/>
              <a:t>většinu otázek položených </a:t>
            </a:r>
            <a:r>
              <a:rPr lang="cs-CZ" dirty="0"/>
              <a:t>v </a:t>
            </a:r>
            <a:r>
              <a:rPr lang="cs-CZ" dirty="0" smtClean="0"/>
              <a:t>dotazníku.</a:t>
            </a:r>
            <a:endParaRPr lang="cs-CZ" dirty="0"/>
          </a:p>
        </p:txBody>
      </p:sp>
    </p:spTree>
    <p:extLst>
      <p:ext uri="{BB962C8B-B14F-4D97-AF65-F5344CB8AC3E}">
        <p14:creationId xmlns:p14="http://schemas.microsoft.com/office/powerpoint/2010/main" val="194804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7200800" cy="504056"/>
          </a:xfrm>
        </p:spPr>
        <p:txBody>
          <a:bodyPr>
            <a:noAutofit/>
          </a:bodyPr>
          <a:lstStyle/>
          <a:p>
            <a:pPr marL="0" indent="0">
              <a:buNone/>
            </a:pPr>
            <a:r>
              <a:rPr lang="cs-CZ" sz="2500" b="1" dirty="0" smtClean="0">
                <a:solidFill>
                  <a:srgbClr val="418E96"/>
                </a:solidFill>
              </a:rPr>
              <a:t>Přerušení studia a přestávky ve studiu na dobu delší než 1 rok (%)</a:t>
            </a:r>
          </a:p>
        </p:txBody>
      </p:sp>
      <p:graphicFrame>
        <p:nvGraphicFramePr>
          <p:cNvPr id="5" name="Graf 4"/>
          <p:cNvGraphicFramePr/>
          <p:nvPr>
            <p:extLst>
              <p:ext uri="{D42A27DB-BD31-4B8C-83A1-F6EECF244321}">
                <p14:modId xmlns:p14="http://schemas.microsoft.com/office/powerpoint/2010/main" val="1102777758"/>
              </p:ext>
            </p:extLst>
          </p:nvPr>
        </p:nvGraphicFramePr>
        <p:xfrm>
          <a:off x="1259632" y="2492896"/>
          <a:ext cx="7488832"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extLst>
              <p:ext uri="{D42A27DB-BD31-4B8C-83A1-F6EECF244321}">
                <p14:modId xmlns:p14="http://schemas.microsoft.com/office/powerpoint/2010/main" val="339599937"/>
              </p:ext>
            </p:extLst>
          </p:nvPr>
        </p:nvGraphicFramePr>
        <p:xfrm>
          <a:off x="971600" y="4869160"/>
          <a:ext cx="7560840" cy="1704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442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Podoba přerušení studia a přestávek ve studiu na dobu delší než 1 rok (%)</a:t>
            </a:r>
          </a:p>
        </p:txBody>
      </p:sp>
      <p:graphicFrame>
        <p:nvGraphicFramePr>
          <p:cNvPr id="6" name="Graf 5"/>
          <p:cNvGraphicFramePr/>
          <p:nvPr>
            <p:extLst>
              <p:ext uri="{D42A27DB-BD31-4B8C-83A1-F6EECF244321}">
                <p14:modId xmlns:p14="http://schemas.microsoft.com/office/powerpoint/2010/main" val="3100308498"/>
              </p:ext>
            </p:extLst>
          </p:nvPr>
        </p:nvGraphicFramePr>
        <p:xfrm>
          <a:off x="1113347" y="2420888"/>
          <a:ext cx="7992888" cy="2095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115616" y="4782051"/>
            <a:ext cx="7992888" cy="2031325"/>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cs-CZ" dirty="0" smtClean="0"/>
              <a:t>Častěji se jednalo o přestávku mezi neúspěšně ukončeným a současným studiem. </a:t>
            </a:r>
          </a:p>
          <a:p>
            <a:pPr algn="just"/>
            <a:r>
              <a:rPr lang="cs-CZ" dirty="0" smtClean="0"/>
              <a:t>Tento typ přestávky častěji uvádějí studenti prezenční formy studia, zatímco u studentů </a:t>
            </a:r>
            <a:r>
              <a:rPr lang="cs-CZ" dirty="0"/>
              <a:t>kombinované formy </a:t>
            </a:r>
            <a:r>
              <a:rPr lang="cs-CZ" dirty="0" smtClean="0"/>
              <a:t>se častěji jednalo o přestávku </a:t>
            </a:r>
            <a:r>
              <a:rPr lang="cs-CZ" dirty="0"/>
              <a:t>mezi prvním a vyšším stupněm </a:t>
            </a:r>
            <a:r>
              <a:rPr lang="cs-CZ" dirty="0" smtClean="0"/>
              <a:t>studia.</a:t>
            </a:r>
            <a:endParaRPr lang="cs-CZ" dirty="0"/>
          </a:p>
          <a:p>
            <a:pPr algn="just"/>
            <a:r>
              <a:rPr lang="cs-CZ" dirty="0"/>
              <a:t>Nejčastějším důvodem byl nedostatek motivace, který uvedlo </a:t>
            </a:r>
            <a:r>
              <a:rPr lang="cs-CZ" dirty="0" smtClean="0"/>
              <a:t>44</a:t>
            </a:r>
            <a:r>
              <a:rPr lang="cs-CZ" dirty="0"/>
              <a:t> % studentů z těch, kteří měli přestávku ve studiu. Pracovní a finanční důvody uvedlo shodně 25 % </a:t>
            </a:r>
            <a:r>
              <a:rPr lang="cs-CZ" dirty="0" smtClean="0"/>
              <a:t>studentů. Důvody se liší podle pohlaví a věku.</a:t>
            </a:r>
            <a:endParaRPr lang="cs-CZ" dirty="0"/>
          </a:p>
        </p:txBody>
      </p:sp>
    </p:spTree>
    <p:extLst>
      <p:ext uri="{BB962C8B-B14F-4D97-AF65-F5344CB8AC3E}">
        <p14:creationId xmlns:p14="http://schemas.microsoft.com/office/powerpoint/2010/main" val="1018686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Plány pokračovat v dalším studiu (%)</a:t>
            </a:r>
          </a:p>
        </p:txBody>
      </p:sp>
      <p:graphicFrame>
        <p:nvGraphicFramePr>
          <p:cNvPr id="5" name="Graf 4"/>
          <p:cNvGraphicFramePr/>
          <p:nvPr>
            <p:extLst>
              <p:ext uri="{D42A27DB-BD31-4B8C-83A1-F6EECF244321}">
                <p14:modId xmlns:p14="http://schemas.microsoft.com/office/powerpoint/2010/main" val="2942864915"/>
              </p:ext>
            </p:extLst>
          </p:nvPr>
        </p:nvGraphicFramePr>
        <p:xfrm>
          <a:off x="1115616" y="2204864"/>
          <a:ext cx="7992888" cy="217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extLst>
              <p:ext uri="{D42A27DB-BD31-4B8C-83A1-F6EECF244321}">
                <p14:modId xmlns:p14="http://schemas.microsoft.com/office/powerpoint/2010/main" val="3651463212"/>
              </p:ext>
            </p:extLst>
          </p:nvPr>
        </p:nvGraphicFramePr>
        <p:xfrm>
          <a:off x="899592" y="4437112"/>
          <a:ext cx="7848872" cy="2160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94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432048"/>
          </a:xfrm>
        </p:spPr>
        <p:txBody>
          <a:bodyPr>
            <a:noAutofit/>
          </a:bodyPr>
          <a:lstStyle/>
          <a:p>
            <a:pPr marL="0" indent="0">
              <a:spcBef>
                <a:spcPts val="0"/>
              </a:spcBef>
              <a:buNone/>
            </a:pPr>
            <a:r>
              <a:rPr lang="cs-CZ" sz="2500" b="1" dirty="0" smtClean="0">
                <a:solidFill>
                  <a:srgbClr val="418E96"/>
                </a:solidFill>
              </a:rPr>
              <a:t>Plány pokračovat v dalším studiu </a:t>
            </a:r>
          </a:p>
          <a:p>
            <a:pPr marL="0" indent="0">
              <a:spcBef>
                <a:spcPts val="0"/>
              </a:spcBef>
              <a:buNone/>
            </a:pPr>
            <a:r>
              <a:rPr lang="cs-CZ" sz="2200" b="1" i="1" dirty="0" smtClean="0">
                <a:solidFill>
                  <a:srgbClr val="418E96"/>
                </a:solidFill>
              </a:rPr>
              <a:t>(všichni studenti, %)</a:t>
            </a:r>
          </a:p>
        </p:txBody>
      </p:sp>
      <p:graphicFrame>
        <p:nvGraphicFramePr>
          <p:cNvPr id="9" name="Graf 8"/>
          <p:cNvGraphicFramePr/>
          <p:nvPr>
            <p:extLst>
              <p:ext uri="{D42A27DB-BD31-4B8C-83A1-F6EECF244321}">
                <p14:modId xmlns:p14="http://schemas.microsoft.com/office/powerpoint/2010/main" val="2185641497"/>
              </p:ext>
            </p:extLst>
          </p:nvPr>
        </p:nvGraphicFramePr>
        <p:xfrm>
          <a:off x="971600" y="2708920"/>
          <a:ext cx="7992888"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76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20080"/>
          </a:xfrm>
        </p:spPr>
        <p:txBody>
          <a:bodyPr>
            <a:noAutofit/>
          </a:bodyPr>
          <a:lstStyle/>
          <a:p>
            <a:pPr marL="0" indent="0">
              <a:spcBef>
                <a:spcPts val="0"/>
              </a:spcBef>
              <a:buNone/>
            </a:pPr>
            <a:r>
              <a:rPr lang="cs-CZ" sz="2500" b="1" dirty="0" smtClean="0">
                <a:solidFill>
                  <a:srgbClr val="418E96"/>
                </a:solidFill>
              </a:rPr>
              <a:t>Plány pokračovat v dalším studiu </a:t>
            </a:r>
          </a:p>
          <a:p>
            <a:pPr marL="0" indent="0">
              <a:spcBef>
                <a:spcPts val="0"/>
              </a:spcBef>
              <a:buNone/>
            </a:pPr>
            <a:r>
              <a:rPr lang="cs-CZ" sz="2200" b="1" i="1" dirty="0" smtClean="0">
                <a:solidFill>
                  <a:srgbClr val="418E96"/>
                </a:solidFill>
              </a:rPr>
              <a:t>(pouze studenti obou typů magisterského studia, %)</a:t>
            </a:r>
          </a:p>
        </p:txBody>
      </p:sp>
      <p:graphicFrame>
        <p:nvGraphicFramePr>
          <p:cNvPr id="4" name="Graf 3"/>
          <p:cNvGraphicFramePr/>
          <p:nvPr>
            <p:extLst>
              <p:ext uri="{D42A27DB-BD31-4B8C-83A1-F6EECF244321}">
                <p14:modId xmlns:p14="http://schemas.microsoft.com/office/powerpoint/2010/main" val="3258022927"/>
              </p:ext>
            </p:extLst>
          </p:nvPr>
        </p:nvGraphicFramePr>
        <p:xfrm>
          <a:off x="827584" y="2636912"/>
          <a:ext cx="7272808"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8086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spcBef>
                <a:spcPts val="0"/>
              </a:spcBef>
              <a:buNone/>
            </a:pPr>
            <a:r>
              <a:rPr lang="cs-CZ" sz="2500" b="1" dirty="0" smtClean="0">
                <a:solidFill>
                  <a:srgbClr val="418E96"/>
                </a:solidFill>
              </a:rPr>
              <a:t>Volba země pro další studium </a:t>
            </a:r>
          </a:p>
          <a:p>
            <a:pPr marL="0" indent="0">
              <a:spcBef>
                <a:spcPts val="0"/>
              </a:spcBef>
              <a:buNone/>
            </a:pPr>
            <a:r>
              <a:rPr lang="cs-CZ" sz="2200" b="1" i="1" dirty="0" smtClean="0">
                <a:solidFill>
                  <a:srgbClr val="418E96"/>
                </a:solidFill>
              </a:rPr>
              <a:t>(též v členění dle účasti na zahraničním pobytu, %)</a:t>
            </a:r>
          </a:p>
        </p:txBody>
      </p:sp>
      <p:graphicFrame>
        <p:nvGraphicFramePr>
          <p:cNvPr id="6" name="Graf 5"/>
          <p:cNvGraphicFramePr/>
          <p:nvPr>
            <p:extLst>
              <p:ext uri="{D42A27DB-BD31-4B8C-83A1-F6EECF244321}">
                <p14:modId xmlns:p14="http://schemas.microsoft.com/office/powerpoint/2010/main" val="2676488054"/>
              </p:ext>
            </p:extLst>
          </p:nvPr>
        </p:nvGraphicFramePr>
        <p:xfrm>
          <a:off x="1043608" y="2348880"/>
          <a:ext cx="4392488" cy="2339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p:nvPr>
            <p:extLst>
              <p:ext uri="{D42A27DB-BD31-4B8C-83A1-F6EECF244321}">
                <p14:modId xmlns:p14="http://schemas.microsoft.com/office/powerpoint/2010/main" val="3910573963"/>
              </p:ext>
            </p:extLst>
          </p:nvPr>
        </p:nvGraphicFramePr>
        <p:xfrm>
          <a:off x="1082289" y="4725144"/>
          <a:ext cx="8028384" cy="2132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ovéPole 2"/>
          <p:cNvSpPr txBox="1"/>
          <p:nvPr/>
        </p:nvSpPr>
        <p:spPr>
          <a:xfrm>
            <a:off x="5076056" y="2420888"/>
            <a:ext cx="3960440" cy="2185214"/>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smtClean="0"/>
              <a:t>Většina studentů (82 %) chce pokračovat ve studiu v ČR.</a:t>
            </a:r>
            <a:endParaRPr lang="cs-CZ" dirty="0"/>
          </a:p>
          <a:p>
            <a:pPr>
              <a:spcAft>
                <a:spcPts val="600"/>
              </a:spcAft>
            </a:pPr>
            <a:r>
              <a:rPr lang="cs-CZ" dirty="0" smtClean="0"/>
              <a:t>Větší zájem o pokračování studia v zahraničí mají účastníci mobilit.</a:t>
            </a:r>
            <a:endParaRPr lang="cs-CZ" dirty="0"/>
          </a:p>
          <a:p>
            <a:pPr>
              <a:spcAft>
                <a:spcPts val="600"/>
              </a:spcAft>
            </a:pPr>
            <a:r>
              <a:rPr lang="cs-CZ" dirty="0" smtClean="0"/>
              <a:t>Volba země se liší podle věku, oboru, typu studijního programu i podle vzdělání rodičů.</a:t>
            </a:r>
            <a:endParaRPr lang="cs-CZ" dirty="0"/>
          </a:p>
        </p:txBody>
      </p:sp>
    </p:spTree>
    <p:extLst>
      <p:ext uri="{BB962C8B-B14F-4D97-AF65-F5344CB8AC3E}">
        <p14:creationId xmlns:p14="http://schemas.microsoft.com/office/powerpoint/2010/main" val="416088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432048"/>
          </a:xfrm>
        </p:spPr>
        <p:txBody>
          <a:bodyPr>
            <a:noAutofit/>
          </a:bodyPr>
          <a:lstStyle/>
          <a:p>
            <a:pPr marL="0" indent="0">
              <a:buNone/>
            </a:pPr>
            <a:r>
              <a:rPr lang="cs-CZ" sz="2500" b="1" dirty="0" smtClean="0">
                <a:solidFill>
                  <a:srgbClr val="418E96"/>
                </a:solidFill>
              </a:rPr>
              <a:t>Volba země pro další studium podle vzdělání rodičů (%)</a:t>
            </a:r>
          </a:p>
        </p:txBody>
      </p:sp>
      <p:graphicFrame>
        <p:nvGraphicFramePr>
          <p:cNvPr id="8" name="Graf 7"/>
          <p:cNvGraphicFramePr/>
          <p:nvPr>
            <p:extLst>
              <p:ext uri="{D42A27DB-BD31-4B8C-83A1-F6EECF244321}">
                <p14:modId xmlns:p14="http://schemas.microsoft.com/office/powerpoint/2010/main" val="749356691"/>
              </p:ext>
            </p:extLst>
          </p:nvPr>
        </p:nvGraphicFramePr>
        <p:xfrm>
          <a:off x="1331640" y="2132856"/>
          <a:ext cx="741682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p:cNvSpPr txBox="1"/>
          <p:nvPr/>
        </p:nvSpPr>
        <p:spPr>
          <a:xfrm>
            <a:off x="1148028" y="5949280"/>
            <a:ext cx="6480720"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Studenti vzdělanějších rodičů častěji plánují pokračovat ve studiu v zahraničí (nebo o tom alespoň uvažují).</a:t>
            </a:r>
            <a:endParaRPr lang="cs-CZ" dirty="0"/>
          </a:p>
        </p:txBody>
      </p:sp>
    </p:spTree>
    <p:extLst>
      <p:ext uri="{BB962C8B-B14F-4D97-AF65-F5344CB8AC3E}">
        <p14:creationId xmlns:p14="http://schemas.microsoft.com/office/powerpoint/2010/main" val="359017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Plány v případě nepokračování ve studiu (%)</a:t>
            </a:r>
          </a:p>
        </p:txBody>
      </p:sp>
      <p:graphicFrame>
        <p:nvGraphicFramePr>
          <p:cNvPr id="8" name="Graf 7"/>
          <p:cNvGraphicFramePr/>
          <p:nvPr>
            <p:extLst>
              <p:ext uri="{D42A27DB-BD31-4B8C-83A1-F6EECF244321}">
                <p14:modId xmlns:p14="http://schemas.microsoft.com/office/powerpoint/2010/main" val="4259140092"/>
              </p:ext>
            </p:extLst>
          </p:nvPr>
        </p:nvGraphicFramePr>
        <p:xfrm>
          <a:off x="1259632" y="2204864"/>
          <a:ext cx="7488832"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p:cNvSpPr txBox="1"/>
          <p:nvPr/>
        </p:nvSpPr>
        <p:spPr>
          <a:xfrm>
            <a:off x="1259632" y="5373216"/>
            <a:ext cx="7056784"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Plány do budoucna se nepřekvapivě liší podle pohlaví, věku, typu a formy studia, současného postavení studenta i podle studovaného oboru.</a:t>
            </a:r>
            <a:endParaRPr lang="cs-CZ" dirty="0"/>
          </a:p>
        </p:txBody>
      </p:sp>
    </p:spTree>
    <p:extLst>
      <p:ext uri="{BB962C8B-B14F-4D97-AF65-F5344CB8AC3E}">
        <p14:creationId xmlns:p14="http://schemas.microsoft.com/office/powerpoint/2010/main" val="116348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Hodnocení šancí na trhu práce po dokončení studia (%)</a:t>
            </a:r>
          </a:p>
        </p:txBody>
      </p:sp>
      <p:graphicFrame>
        <p:nvGraphicFramePr>
          <p:cNvPr id="6" name="Graf 5"/>
          <p:cNvGraphicFramePr/>
          <p:nvPr>
            <p:extLst>
              <p:ext uri="{D42A27DB-BD31-4B8C-83A1-F6EECF244321}">
                <p14:modId xmlns:p14="http://schemas.microsoft.com/office/powerpoint/2010/main" val="1934928353"/>
              </p:ext>
            </p:extLst>
          </p:nvPr>
        </p:nvGraphicFramePr>
        <p:xfrm>
          <a:off x="1115616" y="2058668"/>
          <a:ext cx="7704856" cy="39887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331640" y="4699010"/>
            <a:ext cx="3960440"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Hodnocení šancí na trhu práce je ovlivněno věkem, pohlavím, oborem studia, sebehodnocením studenta, vzděláním rodičů a v případě mezinárodního trhu práce též zahraniční mobilitou.</a:t>
            </a:r>
            <a:endParaRPr lang="cs-CZ" dirty="0"/>
          </a:p>
        </p:txBody>
      </p:sp>
    </p:spTree>
    <p:extLst>
      <p:ext uri="{BB962C8B-B14F-4D97-AF65-F5344CB8AC3E}">
        <p14:creationId xmlns:p14="http://schemas.microsoft.com/office/powerpoint/2010/main" val="167379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Hodnocení šancí na trhu práce po dokončení studia podle pohlaví (%)</a:t>
            </a:r>
          </a:p>
        </p:txBody>
      </p:sp>
      <p:graphicFrame>
        <p:nvGraphicFramePr>
          <p:cNvPr id="5" name="Graf 4"/>
          <p:cNvGraphicFramePr/>
          <p:nvPr>
            <p:extLst>
              <p:ext uri="{D42A27DB-BD31-4B8C-83A1-F6EECF244321}">
                <p14:modId xmlns:p14="http://schemas.microsoft.com/office/powerpoint/2010/main" val="142316933"/>
              </p:ext>
            </p:extLst>
          </p:nvPr>
        </p:nvGraphicFramePr>
        <p:xfrm>
          <a:off x="1115616" y="2492896"/>
          <a:ext cx="792088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36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0" indent="0">
              <a:buNone/>
            </a:pPr>
            <a:r>
              <a:rPr lang="cs-CZ" sz="2500" b="1" dirty="0" smtClean="0">
                <a:solidFill>
                  <a:srgbClr val="418E96"/>
                </a:solidFill>
              </a:rPr>
              <a:t>Řešitelský tým</a:t>
            </a:r>
          </a:p>
          <a:p>
            <a:pPr>
              <a:lnSpc>
                <a:spcPct val="114000"/>
              </a:lnSpc>
              <a:spcAft>
                <a:spcPts val="0"/>
              </a:spcAft>
            </a:pPr>
            <a:r>
              <a:rPr lang="cs-CZ" sz="1800" dirty="0"/>
              <a:t>d</a:t>
            </a:r>
            <a:r>
              <a:rPr lang="cs-CZ" sz="1800" dirty="0" smtClean="0"/>
              <a:t>oc</a:t>
            </a:r>
            <a:r>
              <a:rPr lang="cs-CZ" sz="1800" dirty="0"/>
              <a:t>. Ing. Jakub Fischer, Ph.D. – hlavní garant šetření</a:t>
            </a:r>
          </a:p>
          <a:p>
            <a:pPr>
              <a:lnSpc>
                <a:spcPct val="114000"/>
              </a:lnSpc>
              <a:spcAft>
                <a:spcPts val="0"/>
              </a:spcAft>
            </a:pPr>
            <a:r>
              <a:rPr lang="cs-CZ" sz="1800" dirty="0"/>
              <a:t>Ing. Kristýna Vltavská, Ph.D. – vedoucí řešitelského týmu</a:t>
            </a:r>
          </a:p>
          <a:p>
            <a:pPr>
              <a:lnSpc>
                <a:spcPct val="114000"/>
              </a:lnSpc>
              <a:spcAft>
                <a:spcPts val="0"/>
              </a:spcAft>
            </a:pPr>
            <a:r>
              <a:rPr lang="cs-CZ" sz="1800" dirty="0" smtClean="0"/>
              <a:t>Ing. Michaela Brázdilová</a:t>
            </a:r>
          </a:p>
          <a:p>
            <a:pPr>
              <a:lnSpc>
                <a:spcPct val="114000"/>
              </a:lnSpc>
              <a:spcAft>
                <a:spcPts val="0"/>
              </a:spcAft>
            </a:pPr>
            <a:r>
              <a:rPr lang="cs-CZ" sz="1800" dirty="0" smtClean="0"/>
              <a:t>Ing. Hana </a:t>
            </a:r>
            <a:r>
              <a:rPr lang="cs-CZ" sz="1800" dirty="0"/>
              <a:t>Lipovská</a:t>
            </a:r>
          </a:p>
          <a:p>
            <a:pPr>
              <a:lnSpc>
                <a:spcPct val="114000"/>
              </a:lnSpc>
              <a:spcAft>
                <a:spcPts val="0"/>
              </a:spcAft>
            </a:pPr>
            <a:r>
              <a:rPr lang="cs-CZ" sz="1800" dirty="0"/>
              <a:t>Ing. Petr </a:t>
            </a:r>
            <a:r>
              <a:rPr lang="cs-CZ" sz="1800" dirty="0" err="1"/>
              <a:t>Mazouch</a:t>
            </a:r>
            <a:r>
              <a:rPr lang="cs-CZ" sz="1800" dirty="0"/>
              <a:t>, Ph.D.</a:t>
            </a:r>
          </a:p>
          <a:p>
            <a:pPr>
              <a:lnSpc>
                <a:spcPct val="114000"/>
              </a:lnSpc>
              <a:spcAft>
                <a:spcPts val="0"/>
              </a:spcAft>
            </a:pPr>
            <a:r>
              <a:rPr lang="cs-CZ" sz="1800" dirty="0" smtClean="0"/>
              <a:t>Bc. Veronika Ptáčková</a:t>
            </a:r>
          </a:p>
          <a:p>
            <a:pPr>
              <a:lnSpc>
                <a:spcPct val="114000"/>
              </a:lnSpc>
              <a:spcAft>
                <a:spcPts val="0"/>
              </a:spcAft>
            </a:pPr>
            <a:r>
              <a:rPr lang="cs-CZ" sz="1800" dirty="0" smtClean="0"/>
              <a:t>Ing</a:t>
            </a:r>
            <a:r>
              <a:rPr lang="cs-CZ" sz="1800" dirty="0"/>
              <a:t>. Martina </a:t>
            </a:r>
            <a:r>
              <a:rPr lang="cs-CZ" sz="1800" dirty="0" smtClean="0"/>
              <a:t>Šimková, Ph.D.</a:t>
            </a:r>
            <a:endParaRPr lang="cs-CZ" sz="1800" dirty="0"/>
          </a:p>
          <a:p>
            <a:pPr>
              <a:lnSpc>
                <a:spcPct val="114000"/>
              </a:lnSpc>
              <a:spcAft>
                <a:spcPts val="0"/>
              </a:spcAft>
            </a:pPr>
            <a:r>
              <a:rPr lang="cs-CZ" sz="1800" dirty="0" smtClean="0"/>
              <a:t>Ing. </a:t>
            </a:r>
            <a:r>
              <a:rPr lang="cs-CZ" sz="1800" dirty="0"/>
              <a:t>Martin Voldřich – </a:t>
            </a:r>
            <a:r>
              <a:rPr lang="cs-CZ" sz="1800" dirty="0" smtClean="0"/>
              <a:t>informační a technická podpora</a:t>
            </a:r>
            <a:endParaRPr lang="cs-CZ" sz="1800" dirty="0"/>
          </a:p>
          <a:p>
            <a:pPr>
              <a:lnSpc>
                <a:spcPct val="114000"/>
              </a:lnSpc>
            </a:pPr>
            <a:endParaRPr lang="cs-CZ" sz="1050" dirty="0"/>
          </a:p>
          <a:p>
            <a:pPr>
              <a:lnSpc>
                <a:spcPct val="114000"/>
              </a:lnSpc>
              <a:spcBef>
                <a:spcPts val="0"/>
              </a:spcBef>
            </a:pPr>
            <a:r>
              <a:rPr lang="cs-CZ" dirty="0"/>
              <a:t>Řešitelé děkují za velmi účinnou kolegiální spolupráci a podporu</a:t>
            </a:r>
          </a:p>
          <a:p>
            <a:pPr lvl="1">
              <a:lnSpc>
                <a:spcPct val="114000"/>
              </a:lnSpc>
              <a:spcBef>
                <a:spcPts val="0"/>
              </a:spcBef>
              <a:buSzPct val="60000"/>
              <a:buFont typeface="Courier New" panose="02070309020205020404" pitchFamily="49" charset="0"/>
              <a:buChar char="o"/>
            </a:pPr>
            <a:r>
              <a:rPr lang="cs-CZ" sz="1800" dirty="0" smtClean="0"/>
              <a:t>Odboru </a:t>
            </a:r>
            <a:r>
              <a:rPr lang="cs-CZ" sz="1800" dirty="0"/>
              <a:t>vysokých škol MŠMT,</a:t>
            </a:r>
          </a:p>
          <a:p>
            <a:pPr lvl="1">
              <a:lnSpc>
                <a:spcPct val="114000"/>
              </a:lnSpc>
              <a:spcBef>
                <a:spcPts val="0"/>
              </a:spcBef>
              <a:buSzPct val="60000"/>
              <a:buFont typeface="Courier New" panose="02070309020205020404" pitchFamily="49" charset="0"/>
              <a:buChar char="o"/>
            </a:pPr>
            <a:r>
              <a:rPr lang="cs-CZ" sz="1800" dirty="0"/>
              <a:t>Studentské komoře Rady vysokých škol, </a:t>
            </a:r>
          </a:p>
          <a:p>
            <a:pPr lvl="1">
              <a:lnSpc>
                <a:spcPct val="114000"/>
              </a:lnSpc>
              <a:spcBef>
                <a:spcPts val="0"/>
              </a:spcBef>
              <a:buSzPct val="60000"/>
              <a:buFont typeface="Courier New" panose="02070309020205020404" pitchFamily="49" charset="0"/>
              <a:buChar char="o"/>
            </a:pPr>
            <a:r>
              <a:rPr lang="cs-CZ" sz="1800" dirty="0"/>
              <a:t>zúčastněným školám, jejich představitelům a pracovníkům,</a:t>
            </a:r>
          </a:p>
          <a:p>
            <a:pPr lvl="1">
              <a:lnSpc>
                <a:spcPct val="114000"/>
              </a:lnSpc>
              <a:spcBef>
                <a:spcPts val="0"/>
              </a:spcBef>
              <a:buSzPct val="60000"/>
              <a:buFont typeface="Courier New" panose="02070309020205020404" pitchFamily="49" charset="0"/>
              <a:buChar char="o"/>
            </a:pPr>
            <a:r>
              <a:rPr lang="cs-CZ" sz="1800" dirty="0"/>
              <a:t>studentům, kteří se šetření zúčastnili a vyplnili dotazník.</a:t>
            </a:r>
            <a:endParaRPr lang="cs-CZ" dirty="0"/>
          </a:p>
        </p:txBody>
      </p:sp>
    </p:spTree>
    <p:extLst>
      <p:ext uri="{BB962C8B-B14F-4D97-AF65-F5344CB8AC3E}">
        <p14:creationId xmlns:p14="http://schemas.microsoft.com/office/powerpoint/2010/main" val="120087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Hodnocení šancí na </a:t>
            </a:r>
            <a:r>
              <a:rPr lang="cs-CZ" sz="2500" b="1" u="sng" dirty="0" smtClean="0">
                <a:solidFill>
                  <a:srgbClr val="418E96"/>
                </a:solidFill>
              </a:rPr>
              <a:t>národním</a:t>
            </a:r>
            <a:r>
              <a:rPr lang="cs-CZ" sz="2500" b="1" dirty="0" smtClean="0">
                <a:solidFill>
                  <a:srgbClr val="418E96"/>
                </a:solidFill>
              </a:rPr>
              <a:t> trhu práce po dokončení studia podle oborů (%)</a:t>
            </a:r>
          </a:p>
        </p:txBody>
      </p:sp>
      <p:graphicFrame>
        <p:nvGraphicFramePr>
          <p:cNvPr id="5" name="Graf 4"/>
          <p:cNvGraphicFramePr/>
          <p:nvPr>
            <p:extLst>
              <p:ext uri="{D42A27DB-BD31-4B8C-83A1-F6EECF244321}">
                <p14:modId xmlns:p14="http://schemas.microsoft.com/office/powerpoint/2010/main" val="4224720520"/>
              </p:ext>
            </p:extLst>
          </p:nvPr>
        </p:nvGraphicFramePr>
        <p:xfrm>
          <a:off x="1115616" y="2492896"/>
          <a:ext cx="79208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49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20080"/>
          </a:xfrm>
        </p:spPr>
        <p:txBody>
          <a:bodyPr>
            <a:noAutofit/>
          </a:bodyPr>
          <a:lstStyle/>
          <a:p>
            <a:pPr marL="0" indent="0">
              <a:buNone/>
            </a:pPr>
            <a:r>
              <a:rPr lang="cs-CZ" sz="2500" b="1" dirty="0" smtClean="0">
                <a:solidFill>
                  <a:srgbClr val="418E96"/>
                </a:solidFill>
              </a:rPr>
              <a:t>Hodnocení šancí na </a:t>
            </a:r>
            <a:r>
              <a:rPr lang="cs-CZ" sz="2500" b="1" u="sng" dirty="0" smtClean="0">
                <a:solidFill>
                  <a:srgbClr val="418E96"/>
                </a:solidFill>
              </a:rPr>
              <a:t>mezinárodním</a:t>
            </a:r>
            <a:r>
              <a:rPr lang="cs-CZ" sz="2500" b="1" dirty="0" smtClean="0">
                <a:solidFill>
                  <a:srgbClr val="418E96"/>
                </a:solidFill>
              </a:rPr>
              <a:t> trhu práce po dokončení studia podle oborů (%)</a:t>
            </a:r>
          </a:p>
        </p:txBody>
      </p:sp>
      <p:graphicFrame>
        <p:nvGraphicFramePr>
          <p:cNvPr id="4" name="Graf 3"/>
          <p:cNvGraphicFramePr/>
          <p:nvPr>
            <p:extLst>
              <p:ext uri="{D42A27DB-BD31-4B8C-83A1-F6EECF244321}">
                <p14:modId xmlns:p14="http://schemas.microsoft.com/office/powerpoint/2010/main" val="1900144657"/>
              </p:ext>
            </p:extLst>
          </p:nvPr>
        </p:nvGraphicFramePr>
        <p:xfrm>
          <a:off x="1043608" y="2564904"/>
          <a:ext cx="7992888"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573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Hodnocení šancí na trhu práce podle vzdělání otce (%)</a:t>
            </a:r>
          </a:p>
        </p:txBody>
      </p:sp>
      <p:graphicFrame>
        <p:nvGraphicFramePr>
          <p:cNvPr id="5" name="Graf 4"/>
          <p:cNvGraphicFramePr/>
          <p:nvPr>
            <p:extLst>
              <p:ext uri="{D42A27DB-BD31-4B8C-83A1-F6EECF244321}">
                <p14:modId xmlns:p14="http://schemas.microsoft.com/office/powerpoint/2010/main" val="1713864929"/>
              </p:ext>
            </p:extLst>
          </p:nvPr>
        </p:nvGraphicFramePr>
        <p:xfrm>
          <a:off x="1115616" y="2132856"/>
          <a:ext cx="777686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71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3200" b="1" dirty="0" smtClean="0">
                <a:solidFill>
                  <a:srgbClr val="418E96"/>
                </a:solidFill>
              </a:rPr>
              <a:t>VZTAH K VYSOKÉ ŠKOLE</a:t>
            </a:r>
          </a:p>
          <a:p>
            <a:pPr marL="0" indent="0">
              <a:buNone/>
            </a:pPr>
            <a:endParaRPr lang="cs-CZ" sz="3200" b="1" dirty="0" smtClean="0">
              <a:solidFill>
                <a:srgbClr val="418E96"/>
              </a:solidFill>
            </a:endParaRPr>
          </a:p>
        </p:txBody>
      </p:sp>
      <p:sp>
        <p:nvSpPr>
          <p:cNvPr id="3" name="TextovéPole 2"/>
          <p:cNvSpPr txBox="1"/>
          <p:nvPr/>
        </p:nvSpPr>
        <p:spPr>
          <a:xfrm>
            <a:off x="1187624" y="2154427"/>
            <a:ext cx="6912768" cy="1706621"/>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cs-CZ" sz="2000" dirty="0" smtClean="0"/>
              <a:t>Výběr vysoké školy</a:t>
            </a:r>
          </a:p>
          <a:p>
            <a:pPr marL="285750" indent="-285750">
              <a:lnSpc>
                <a:spcPct val="114000"/>
              </a:lnSpc>
              <a:spcAft>
                <a:spcPts val="600"/>
              </a:spcAft>
              <a:buFont typeface="Arial" panose="020B0604020202020204" pitchFamily="34" charset="0"/>
              <a:buChar char="•"/>
            </a:pPr>
            <a:r>
              <a:rPr lang="cs-CZ" sz="2000" dirty="0" smtClean="0"/>
              <a:t>Spokojenost se studiem</a:t>
            </a:r>
          </a:p>
          <a:p>
            <a:pPr marL="285750" indent="-285750">
              <a:lnSpc>
                <a:spcPct val="114000"/>
              </a:lnSpc>
              <a:spcAft>
                <a:spcPts val="600"/>
              </a:spcAft>
              <a:buFont typeface="Arial" panose="020B0604020202020204" pitchFamily="34" charset="0"/>
              <a:buChar char="•"/>
            </a:pPr>
            <a:r>
              <a:rPr lang="cs-CZ" sz="2000" dirty="0" smtClean="0"/>
              <a:t>Vztah ke škole</a:t>
            </a:r>
          </a:p>
          <a:p>
            <a:pPr marL="285750" indent="-285750">
              <a:lnSpc>
                <a:spcPct val="114000"/>
              </a:lnSpc>
              <a:spcAft>
                <a:spcPts val="600"/>
              </a:spcAft>
              <a:buFont typeface="Arial" panose="020B0604020202020204" pitchFamily="34" charset="0"/>
              <a:buChar char="•"/>
            </a:pPr>
            <a:r>
              <a:rPr lang="cs-CZ" sz="2000" dirty="0" smtClean="0"/>
              <a:t>Metody a formy výuky </a:t>
            </a:r>
            <a:endParaRPr lang="cs-CZ" sz="2000" dirty="0"/>
          </a:p>
        </p:txBody>
      </p:sp>
    </p:spTree>
    <p:extLst>
      <p:ext uri="{BB962C8B-B14F-4D97-AF65-F5344CB8AC3E}">
        <p14:creationId xmlns:p14="http://schemas.microsoft.com/office/powerpoint/2010/main" val="209697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Byla vysoká škola, kterou právě studujete, vaší první volbou? (%)</a:t>
            </a:r>
          </a:p>
        </p:txBody>
      </p:sp>
      <p:sp>
        <p:nvSpPr>
          <p:cNvPr id="3" name="TextovéPole 2"/>
          <p:cNvSpPr txBox="1"/>
          <p:nvPr/>
        </p:nvSpPr>
        <p:spPr>
          <a:xfrm>
            <a:off x="5436096" y="2636912"/>
            <a:ext cx="2952328"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smtClean="0"/>
              <a:t>Skutečnost, zda VŠ byla pro studenty jejich první volbou, se liší podle věku, pohlaví, typu školy, oboru i podle </a:t>
            </a:r>
            <a:r>
              <a:rPr lang="cs-CZ" dirty="0" err="1" smtClean="0"/>
              <a:t>sebezařazení</a:t>
            </a:r>
            <a:r>
              <a:rPr lang="cs-CZ" dirty="0" smtClean="0"/>
              <a:t> studenta (zde je ale otázkou směr závislosti).</a:t>
            </a:r>
            <a:endParaRPr lang="cs-CZ" dirty="0"/>
          </a:p>
        </p:txBody>
      </p:sp>
      <p:graphicFrame>
        <p:nvGraphicFramePr>
          <p:cNvPr id="5" name="Graf 4"/>
          <p:cNvGraphicFramePr/>
          <p:nvPr>
            <p:extLst>
              <p:ext uri="{D42A27DB-BD31-4B8C-83A1-F6EECF244321}">
                <p14:modId xmlns:p14="http://schemas.microsoft.com/office/powerpoint/2010/main" val="3327555243"/>
              </p:ext>
            </p:extLst>
          </p:nvPr>
        </p:nvGraphicFramePr>
        <p:xfrm>
          <a:off x="1259632" y="4725144"/>
          <a:ext cx="7416824" cy="1876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p:nvPr>
            <p:extLst>
              <p:ext uri="{D42A27DB-BD31-4B8C-83A1-F6EECF244321}">
                <p14:modId xmlns:p14="http://schemas.microsoft.com/office/powerpoint/2010/main" val="2909255686"/>
              </p:ext>
            </p:extLst>
          </p:nvPr>
        </p:nvGraphicFramePr>
        <p:xfrm>
          <a:off x="1115616" y="2348880"/>
          <a:ext cx="4104456" cy="2092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69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Byla vysoká škola, kterou právě studujete, vaší první volbou? (%)</a:t>
            </a:r>
          </a:p>
        </p:txBody>
      </p:sp>
      <p:graphicFrame>
        <p:nvGraphicFramePr>
          <p:cNvPr id="6" name="Graf 5"/>
          <p:cNvGraphicFramePr/>
          <p:nvPr>
            <p:extLst>
              <p:ext uri="{D42A27DB-BD31-4B8C-83A1-F6EECF244321}">
                <p14:modId xmlns:p14="http://schemas.microsoft.com/office/powerpoint/2010/main" val="3559734805"/>
              </p:ext>
            </p:extLst>
          </p:nvPr>
        </p:nvGraphicFramePr>
        <p:xfrm>
          <a:off x="1043608" y="2492896"/>
          <a:ext cx="7344816"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706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a:solidFill>
                  <a:srgbClr val="418E96"/>
                </a:solidFill>
              </a:rPr>
              <a:t>Jakou roli hrály níže uvedené aspekty při výběru školy, na které studujete</a:t>
            </a:r>
            <a:r>
              <a:rPr lang="cs-CZ" sz="2500" b="1" dirty="0" smtClean="0">
                <a:solidFill>
                  <a:srgbClr val="418E96"/>
                </a:solidFill>
              </a:rPr>
              <a:t>? (%)</a:t>
            </a:r>
          </a:p>
          <a:p>
            <a:pPr marL="0" indent="0">
              <a:buNone/>
            </a:pPr>
            <a:endParaRPr lang="cs-CZ" sz="2500" b="1" dirty="0" smtClean="0">
              <a:solidFill>
                <a:srgbClr val="418E96"/>
              </a:solidFill>
            </a:endParaRPr>
          </a:p>
        </p:txBody>
      </p:sp>
      <p:graphicFrame>
        <p:nvGraphicFramePr>
          <p:cNvPr id="5" name="Graf 4"/>
          <p:cNvGraphicFramePr/>
          <p:nvPr>
            <p:extLst>
              <p:ext uri="{D42A27DB-BD31-4B8C-83A1-F6EECF244321}">
                <p14:modId xmlns:p14="http://schemas.microsoft.com/office/powerpoint/2010/main" val="1778897619"/>
              </p:ext>
            </p:extLst>
          </p:nvPr>
        </p:nvGraphicFramePr>
        <p:xfrm>
          <a:off x="1259632" y="2492896"/>
          <a:ext cx="727280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p:cNvSpPr txBox="1"/>
          <p:nvPr/>
        </p:nvSpPr>
        <p:spPr>
          <a:xfrm>
            <a:off x="1115616" y="6095037"/>
            <a:ext cx="7128792"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Preference se liší podle pohlaví (šance na přijetí a finanční dostupnost jsou pro studentky důležitější proti studentům), typu vysoké školy i oboru.</a:t>
            </a:r>
            <a:endParaRPr lang="cs-CZ" dirty="0"/>
          </a:p>
        </p:txBody>
      </p:sp>
    </p:spTree>
    <p:extLst>
      <p:ext uri="{BB962C8B-B14F-4D97-AF65-F5344CB8AC3E}">
        <p14:creationId xmlns:p14="http://schemas.microsoft.com/office/powerpoint/2010/main" val="191634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Jakou roli hrály níže uvedené aspekty při výběru školy, na které studujete? (%)</a:t>
            </a:r>
          </a:p>
          <a:p>
            <a:pPr marL="0" indent="0">
              <a:buNone/>
            </a:pPr>
            <a:endParaRPr lang="cs-CZ" sz="2500" b="1" dirty="0" smtClean="0">
              <a:solidFill>
                <a:srgbClr val="418E96"/>
              </a:solidFill>
            </a:endParaRPr>
          </a:p>
        </p:txBody>
      </p:sp>
      <p:graphicFrame>
        <p:nvGraphicFramePr>
          <p:cNvPr id="4" name="Graf 3"/>
          <p:cNvGraphicFramePr/>
          <p:nvPr>
            <p:extLst>
              <p:ext uri="{D42A27DB-BD31-4B8C-83A1-F6EECF244321}">
                <p14:modId xmlns:p14="http://schemas.microsoft.com/office/powerpoint/2010/main" val="2163640713"/>
              </p:ext>
            </p:extLst>
          </p:nvPr>
        </p:nvGraphicFramePr>
        <p:xfrm>
          <a:off x="971600" y="2492896"/>
          <a:ext cx="8172400"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p:nvPr>
            <p:extLst>
              <p:ext uri="{D42A27DB-BD31-4B8C-83A1-F6EECF244321}">
                <p14:modId xmlns:p14="http://schemas.microsoft.com/office/powerpoint/2010/main" val="1512343027"/>
              </p:ext>
            </p:extLst>
          </p:nvPr>
        </p:nvGraphicFramePr>
        <p:xfrm>
          <a:off x="1043608" y="4653136"/>
          <a:ext cx="7992888" cy="2204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536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08112" y="1556792"/>
            <a:ext cx="8028384" cy="792088"/>
          </a:xfrm>
        </p:spPr>
        <p:txBody>
          <a:bodyPr>
            <a:noAutofit/>
          </a:bodyPr>
          <a:lstStyle/>
          <a:p>
            <a:pPr marL="0" indent="0">
              <a:buNone/>
            </a:pPr>
            <a:r>
              <a:rPr lang="cs-CZ" sz="2500" b="1" dirty="0">
                <a:solidFill>
                  <a:srgbClr val="418E96"/>
                </a:solidFill>
              </a:rPr>
              <a:t>Pokud byste se znovu rozhodoval/a, šel/šla byste znovu studovat vysokou školu? (%)</a:t>
            </a:r>
            <a:endParaRPr lang="cs-CZ" sz="2500" b="1" dirty="0" smtClean="0">
              <a:solidFill>
                <a:srgbClr val="418E96"/>
              </a:solidFill>
            </a:endParaRPr>
          </a:p>
        </p:txBody>
      </p:sp>
      <p:sp>
        <p:nvSpPr>
          <p:cNvPr id="3" name="TextovéPole 2"/>
          <p:cNvSpPr txBox="1"/>
          <p:nvPr/>
        </p:nvSpPr>
        <p:spPr>
          <a:xfrm>
            <a:off x="5386519" y="2780928"/>
            <a:ext cx="3528392" cy="1554272"/>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smtClean="0"/>
              <a:t>89 % studentů by šlo znovu studovat na vysokou školu, častěji by šli znovu studovat nejlepší studenti.</a:t>
            </a:r>
          </a:p>
          <a:p>
            <a:pPr>
              <a:spcAft>
                <a:spcPts val="600"/>
              </a:spcAft>
            </a:pPr>
            <a:r>
              <a:rPr lang="cs-CZ" dirty="0" smtClean="0"/>
              <a:t>Odpovědi se liší i podle oborů.</a:t>
            </a:r>
            <a:endParaRPr lang="cs-CZ" dirty="0"/>
          </a:p>
        </p:txBody>
      </p:sp>
      <p:graphicFrame>
        <p:nvGraphicFramePr>
          <p:cNvPr id="7" name="Graf 6"/>
          <p:cNvGraphicFramePr/>
          <p:nvPr>
            <p:extLst>
              <p:ext uri="{D42A27DB-BD31-4B8C-83A1-F6EECF244321}">
                <p14:modId xmlns:p14="http://schemas.microsoft.com/office/powerpoint/2010/main" val="2766487948"/>
              </p:ext>
            </p:extLst>
          </p:nvPr>
        </p:nvGraphicFramePr>
        <p:xfrm>
          <a:off x="1115616" y="2502750"/>
          <a:ext cx="3816424" cy="2110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extLst>
              <p:ext uri="{D42A27DB-BD31-4B8C-83A1-F6EECF244321}">
                <p14:modId xmlns:p14="http://schemas.microsoft.com/office/powerpoint/2010/main" val="620956540"/>
              </p:ext>
            </p:extLst>
          </p:nvPr>
        </p:nvGraphicFramePr>
        <p:xfrm>
          <a:off x="1115616" y="4653136"/>
          <a:ext cx="7776864"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37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08112" y="1556792"/>
            <a:ext cx="8028384" cy="792088"/>
          </a:xfrm>
        </p:spPr>
        <p:txBody>
          <a:bodyPr>
            <a:noAutofit/>
          </a:bodyPr>
          <a:lstStyle/>
          <a:p>
            <a:pPr marL="0" indent="0">
              <a:buNone/>
            </a:pPr>
            <a:r>
              <a:rPr lang="cs-CZ" sz="2500" b="1" dirty="0">
                <a:solidFill>
                  <a:srgbClr val="418E96"/>
                </a:solidFill>
              </a:rPr>
              <a:t>Pokud byste se znovu </a:t>
            </a:r>
            <a:r>
              <a:rPr lang="cs-CZ" sz="2500" b="1" dirty="0" smtClean="0">
                <a:solidFill>
                  <a:srgbClr val="418E96"/>
                </a:solidFill>
              </a:rPr>
              <a:t>rozhodoval/a, zvolil/a byste si znovu </a:t>
            </a:r>
            <a:r>
              <a:rPr lang="cs-CZ" sz="2500" b="1" u="sng" dirty="0" smtClean="0">
                <a:solidFill>
                  <a:srgbClr val="418E96"/>
                </a:solidFill>
              </a:rPr>
              <a:t>stejnou </a:t>
            </a:r>
            <a:r>
              <a:rPr lang="cs-CZ" sz="2500" b="1" u="sng" dirty="0">
                <a:solidFill>
                  <a:srgbClr val="418E96"/>
                </a:solidFill>
              </a:rPr>
              <a:t>vysokou školu</a:t>
            </a:r>
            <a:r>
              <a:rPr lang="cs-CZ" sz="2500" b="1" dirty="0">
                <a:solidFill>
                  <a:srgbClr val="418E96"/>
                </a:solidFill>
              </a:rPr>
              <a:t>? (%)</a:t>
            </a:r>
            <a:endParaRPr lang="cs-CZ" sz="2500" b="1" dirty="0" smtClean="0">
              <a:solidFill>
                <a:srgbClr val="418E96"/>
              </a:solidFill>
            </a:endParaRPr>
          </a:p>
        </p:txBody>
      </p:sp>
      <p:sp>
        <p:nvSpPr>
          <p:cNvPr id="3" name="TextovéPole 2"/>
          <p:cNvSpPr txBox="1"/>
          <p:nvPr/>
        </p:nvSpPr>
        <p:spPr>
          <a:xfrm>
            <a:off x="1115616" y="4869160"/>
            <a:ext cx="2808312"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spcAft>
                <a:spcPts val="600"/>
              </a:spcAft>
            </a:pPr>
            <a:r>
              <a:rPr lang="cs-CZ" dirty="0" smtClean="0"/>
              <a:t>71 % studentů by si zvolilo stejnou vysokou školu. Odpovědi se liší podle typu vysoké školy, formy studia a opět i podle </a:t>
            </a:r>
            <a:r>
              <a:rPr lang="cs-CZ" dirty="0" err="1" smtClean="0"/>
              <a:t>sebezařazení</a:t>
            </a:r>
            <a:r>
              <a:rPr lang="cs-CZ" dirty="0" smtClean="0"/>
              <a:t> studentů a podle oborů.</a:t>
            </a:r>
            <a:endParaRPr lang="cs-CZ" dirty="0"/>
          </a:p>
        </p:txBody>
      </p:sp>
      <p:graphicFrame>
        <p:nvGraphicFramePr>
          <p:cNvPr id="6" name="Graf 5"/>
          <p:cNvGraphicFramePr/>
          <p:nvPr>
            <p:extLst>
              <p:ext uri="{D42A27DB-BD31-4B8C-83A1-F6EECF244321}">
                <p14:modId xmlns:p14="http://schemas.microsoft.com/office/powerpoint/2010/main" val="1825803656"/>
              </p:ext>
            </p:extLst>
          </p:nvPr>
        </p:nvGraphicFramePr>
        <p:xfrm>
          <a:off x="1187624" y="2636912"/>
          <a:ext cx="3312368" cy="1899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 8"/>
          <p:cNvGraphicFramePr/>
          <p:nvPr>
            <p:extLst>
              <p:ext uri="{D42A27DB-BD31-4B8C-83A1-F6EECF244321}">
                <p14:modId xmlns:p14="http://schemas.microsoft.com/office/powerpoint/2010/main" val="4254027483"/>
              </p:ext>
            </p:extLst>
          </p:nvPr>
        </p:nvGraphicFramePr>
        <p:xfrm>
          <a:off x="4355976" y="2469959"/>
          <a:ext cx="4608512" cy="3276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541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704856" cy="5040560"/>
          </a:xfrm>
        </p:spPr>
        <p:txBody>
          <a:bodyPr/>
          <a:lstStyle/>
          <a:p>
            <a:pPr marL="0" indent="0">
              <a:buNone/>
            </a:pPr>
            <a:r>
              <a:rPr lang="cs-CZ" sz="2500" b="1" dirty="0" smtClean="0">
                <a:solidFill>
                  <a:srgbClr val="418E96"/>
                </a:solidFill>
              </a:rPr>
              <a:t>Základní popis šetření</a:t>
            </a:r>
          </a:p>
          <a:p>
            <a:pPr>
              <a:lnSpc>
                <a:spcPct val="114000"/>
              </a:lnSpc>
              <a:spcBef>
                <a:spcPts val="300"/>
              </a:spcBef>
              <a:spcAft>
                <a:spcPts val="300"/>
              </a:spcAft>
            </a:pPr>
            <a:r>
              <a:rPr lang="cs-CZ" sz="1800" dirty="0"/>
              <a:t>Osloveny všechny vysoké školy v ČR</a:t>
            </a:r>
          </a:p>
          <a:p>
            <a:pPr>
              <a:lnSpc>
                <a:spcPct val="114000"/>
              </a:lnSpc>
              <a:spcBef>
                <a:spcPts val="300"/>
              </a:spcBef>
              <a:spcAft>
                <a:spcPts val="300"/>
              </a:spcAft>
            </a:pPr>
            <a:r>
              <a:rPr lang="cs-CZ" sz="1800" dirty="0" smtClean="0"/>
              <a:t>Zapojeno 24 z 26 veřejných vysokých škol </a:t>
            </a:r>
            <a:r>
              <a:rPr lang="cs-CZ" sz="1800" dirty="0"/>
              <a:t>(VVŠ), </a:t>
            </a:r>
            <a:r>
              <a:rPr lang="cs-CZ" sz="1800" dirty="0" smtClean="0"/>
              <a:t>jedna ze dvou státních vysokých škol </a:t>
            </a:r>
            <a:r>
              <a:rPr lang="cs-CZ" sz="1800" dirty="0"/>
              <a:t>(</a:t>
            </a:r>
            <a:r>
              <a:rPr lang="cs-CZ" sz="1800" dirty="0" err="1"/>
              <a:t>StVŠ</a:t>
            </a:r>
            <a:r>
              <a:rPr lang="cs-CZ" sz="1800" dirty="0"/>
              <a:t>), </a:t>
            </a:r>
            <a:r>
              <a:rPr lang="cs-CZ" sz="1800" dirty="0" smtClean="0"/>
              <a:t>21 </a:t>
            </a:r>
            <a:r>
              <a:rPr lang="cs-CZ" sz="1800" dirty="0"/>
              <a:t>soukromých vysokých škol (SVŠ)</a:t>
            </a:r>
          </a:p>
          <a:p>
            <a:pPr>
              <a:lnSpc>
                <a:spcPct val="114000"/>
              </a:lnSpc>
              <a:spcBef>
                <a:spcPts val="300"/>
              </a:spcBef>
              <a:spcAft>
                <a:spcPts val="300"/>
              </a:spcAft>
            </a:pPr>
            <a:r>
              <a:rPr lang="cs-CZ" sz="1800" dirty="0" smtClean="0"/>
              <a:t>Osloveni všichni studenti Bc</a:t>
            </a:r>
            <a:r>
              <a:rPr lang="cs-CZ" sz="1800" dirty="0"/>
              <a:t>., Mgr. a </a:t>
            </a:r>
            <a:r>
              <a:rPr lang="cs-CZ" sz="1800" dirty="0" err="1"/>
              <a:t>NMgr</a:t>
            </a:r>
            <a:r>
              <a:rPr lang="cs-CZ" sz="1800" dirty="0"/>
              <a:t>. studia </a:t>
            </a:r>
            <a:r>
              <a:rPr lang="cs-CZ" sz="1800" dirty="0" smtClean="0"/>
              <a:t>studující v českém studijním programu na některé ze škol zapojených do šetření</a:t>
            </a:r>
          </a:p>
          <a:p>
            <a:pPr lvl="1">
              <a:lnSpc>
                <a:spcPct val="114000"/>
              </a:lnSpc>
              <a:spcBef>
                <a:spcPts val="300"/>
              </a:spcBef>
              <a:spcAft>
                <a:spcPts val="300"/>
              </a:spcAft>
            </a:pPr>
            <a:r>
              <a:rPr lang="cs-CZ" sz="1800" dirty="0" smtClean="0"/>
              <a:t>takto silný záběr umožňuje zpracovat individuální zprávy pro řadu vysokých škol, v některých případech i v podrobnějším členění</a:t>
            </a:r>
          </a:p>
          <a:p>
            <a:pPr>
              <a:lnSpc>
                <a:spcPct val="114000"/>
              </a:lnSpc>
              <a:spcBef>
                <a:spcPts val="300"/>
              </a:spcBef>
              <a:spcAft>
                <a:spcPts val="300"/>
              </a:spcAft>
            </a:pPr>
            <a:r>
              <a:rPr lang="cs-CZ" sz="1800" dirty="0" smtClean="0"/>
              <a:t>Dvě </a:t>
            </a:r>
            <a:r>
              <a:rPr lang="cs-CZ" sz="1800" dirty="0"/>
              <a:t>formy rozeslání informace vybraným studentům (přímo či prostřednictvím </a:t>
            </a:r>
            <a:r>
              <a:rPr lang="cs-CZ" sz="1800" dirty="0" smtClean="0"/>
              <a:t>vysokých škol</a:t>
            </a:r>
            <a:r>
              <a:rPr lang="cs-CZ" sz="1800" dirty="0"/>
              <a:t>)</a:t>
            </a:r>
          </a:p>
          <a:p>
            <a:pPr>
              <a:lnSpc>
                <a:spcPct val="114000"/>
              </a:lnSpc>
              <a:spcBef>
                <a:spcPts val="300"/>
              </a:spcBef>
              <a:spcAft>
                <a:spcPts val="300"/>
              </a:spcAft>
            </a:pPr>
            <a:r>
              <a:rPr lang="cs-CZ" sz="1800" dirty="0" smtClean="0"/>
              <a:t>Do </a:t>
            </a:r>
            <a:r>
              <a:rPr lang="cs-CZ" sz="1800" dirty="0"/>
              <a:t>šetření vstoupilo </a:t>
            </a:r>
            <a:r>
              <a:rPr lang="cs-CZ" sz="1800" b="1" dirty="0" smtClean="0"/>
              <a:t>22 207 </a:t>
            </a:r>
            <a:r>
              <a:rPr lang="cs-CZ" sz="1800" dirty="0"/>
              <a:t>studentů, z </a:t>
            </a:r>
            <a:r>
              <a:rPr lang="cs-CZ" sz="1800" dirty="0" smtClean="0"/>
              <a:t>toho </a:t>
            </a:r>
            <a:r>
              <a:rPr lang="cs-CZ" sz="1800" b="1" dirty="0" smtClean="0"/>
              <a:t>16 653 </a:t>
            </a:r>
            <a:r>
              <a:rPr lang="cs-CZ" sz="1800" dirty="0" smtClean="0"/>
              <a:t>zahrnuto do zpracování</a:t>
            </a:r>
            <a:endParaRPr lang="cs-CZ" sz="1800" dirty="0"/>
          </a:p>
          <a:p>
            <a:pPr>
              <a:lnSpc>
                <a:spcPct val="114000"/>
              </a:lnSpc>
              <a:spcBef>
                <a:spcPts val="300"/>
              </a:spcBef>
              <a:spcAft>
                <a:spcPts val="300"/>
              </a:spcAft>
            </a:pPr>
            <a:r>
              <a:rPr lang="cs-CZ" sz="1800" dirty="0" smtClean="0"/>
              <a:t>Data </a:t>
            </a:r>
            <a:r>
              <a:rPr lang="cs-CZ" sz="1800" dirty="0"/>
              <a:t>převážena podle údajů v SIMS</a:t>
            </a:r>
          </a:p>
        </p:txBody>
      </p:sp>
    </p:spTree>
    <p:extLst>
      <p:ext uri="{BB962C8B-B14F-4D97-AF65-F5344CB8AC3E}">
        <p14:creationId xmlns:p14="http://schemas.microsoft.com/office/powerpoint/2010/main" val="61877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08112" y="1556792"/>
            <a:ext cx="8028384" cy="792088"/>
          </a:xfrm>
        </p:spPr>
        <p:txBody>
          <a:bodyPr>
            <a:noAutofit/>
          </a:bodyPr>
          <a:lstStyle/>
          <a:p>
            <a:pPr marL="0" indent="0">
              <a:buNone/>
            </a:pPr>
            <a:r>
              <a:rPr lang="cs-CZ" sz="2500" b="1" dirty="0">
                <a:solidFill>
                  <a:srgbClr val="418E96"/>
                </a:solidFill>
              </a:rPr>
              <a:t>Pokud byste se znovu rozhodoval/a, </a:t>
            </a:r>
            <a:r>
              <a:rPr lang="cs-CZ" sz="2500" b="1" dirty="0" smtClean="0">
                <a:solidFill>
                  <a:srgbClr val="418E96"/>
                </a:solidFill>
              </a:rPr>
              <a:t>zvolil/a byste si znovu </a:t>
            </a:r>
            <a:r>
              <a:rPr lang="cs-CZ" sz="2500" b="1" u="sng" dirty="0" smtClean="0">
                <a:solidFill>
                  <a:srgbClr val="418E96"/>
                </a:solidFill>
              </a:rPr>
              <a:t>stejný obor</a:t>
            </a:r>
            <a:r>
              <a:rPr lang="cs-CZ" sz="2500" b="1" dirty="0" smtClean="0">
                <a:solidFill>
                  <a:srgbClr val="418E96"/>
                </a:solidFill>
              </a:rPr>
              <a:t>? </a:t>
            </a:r>
            <a:r>
              <a:rPr lang="cs-CZ" sz="2500" b="1" dirty="0">
                <a:solidFill>
                  <a:srgbClr val="418E96"/>
                </a:solidFill>
              </a:rPr>
              <a:t>(%)</a:t>
            </a:r>
            <a:endParaRPr lang="cs-CZ" sz="2500" b="1" dirty="0" smtClean="0">
              <a:solidFill>
                <a:srgbClr val="418E96"/>
              </a:solidFill>
            </a:endParaRPr>
          </a:p>
        </p:txBody>
      </p:sp>
      <p:sp>
        <p:nvSpPr>
          <p:cNvPr id="3" name="TextovéPole 2"/>
          <p:cNvSpPr txBox="1"/>
          <p:nvPr/>
        </p:nvSpPr>
        <p:spPr>
          <a:xfrm>
            <a:off x="1115616" y="5157192"/>
            <a:ext cx="3096344" cy="1200329"/>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spcAft>
                <a:spcPts val="600"/>
              </a:spcAft>
            </a:pPr>
            <a:r>
              <a:rPr lang="cs-CZ" dirty="0" smtClean="0"/>
              <a:t>67 % studentů by si zvolilo stejný obor. Odpovědi se liší podle typu vysoké školy, formy studia i podle oborů.</a:t>
            </a:r>
            <a:endParaRPr lang="cs-CZ" dirty="0"/>
          </a:p>
        </p:txBody>
      </p:sp>
      <p:graphicFrame>
        <p:nvGraphicFramePr>
          <p:cNvPr id="7" name="Graf 6"/>
          <p:cNvGraphicFramePr/>
          <p:nvPr>
            <p:extLst>
              <p:ext uri="{D42A27DB-BD31-4B8C-83A1-F6EECF244321}">
                <p14:modId xmlns:p14="http://schemas.microsoft.com/office/powerpoint/2010/main" val="1524738744"/>
              </p:ext>
            </p:extLst>
          </p:nvPr>
        </p:nvGraphicFramePr>
        <p:xfrm>
          <a:off x="1135590" y="2636912"/>
          <a:ext cx="3384375" cy="2205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extLst>
              <p:ext uri="{D42A27DB-BD31-4B8C-83A1-F6EECF244321}">
                <p14:modId xmlns:p14="http://schemas.microsoft.com/office/powerpoint/2010/main" val="590452454"/>
              </p:ext>
            </p:extLst>
          </p:nvPr>
        </p:nvGraphicFramePr>
        <p:xfrm>
          <a:off x="4355976" y="2492896"/>
          <a:ext cx="4662264"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991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08112" y="1556792"/>
            <a:ext cx="8028384" cy="792088"/>
          </a:xfrm>
        </p:spPr>
        <p:txBody>
          <a:bodyPr>
            <a:noAutofit/>
          </a:bodyPr>
          <a:lstStyle/>
          <a:p>
            <a:pPr marL="0" indent="0">
              <a:buNone/>
            </a:pPr>
            <a:r>
              <a:rPr lang="cs-CZ" sz="2500" b="1" dirty="0">
                <a:solidFill>
                  <a:srgbClr val="418E96"/>
                </a:solidFill>
              </a:rPr>
              <a:t>Pokud byste se znovu rozhodoval/a, </a:t>
            </a:r>
            <a:r>
              <a:rPr lang="cs-CZ" sz="2500" b="1" dirty="0" smtClean="0">
                <a:solidFill>
                  <a:srgbClr val="418E96"/>
                </a:solidFill>
              </a:rPr>
              <a:t>zvolil/a byste si znovu </a:t>
            </a:r>
            <a:r>
              <a:rPr lang="cs-CZ" sz="2500" b="1" u="sng" dirty="0" smtClean="0">
                <a:solidFill>
                  <a:srgbClr val="418E96"/>
                </a:solidFill>
              </a:rPr>
              <a:t>stejný obor</a:t>
            </a:r>
            <a:r>
              <a:rPr lang="cs-CZ" sz="2500" b="1" dirty="0" smtClean="0">
                <a:solidFill>
                  <a:srgbClr val="418E96"/>
                </a:solidFill>
              </a:rPr>
              <a:t>? </a:t>
            </a:r>
            <a:r>
              <a:rPr lang="cs-CZ" sz="2500" b="1" dirty="0">
                <a:solidFill>
                  <a:srgbClr val="418E96"/>
                </a:solidFill>
              </a:rPr>
              <a:t>(%)</a:t>
            </a:r>
            <a:endParaRPr lang="cs-CZ" sz="2500" b="1" dirty="0" smtClean="0">
              <a:solidFill>
                <a:srgbClr val="418E96"/>
              </a:solidFill>
            </a:endParaRPr>
          </a:p>
        </p:txBody>
      </p:sp>
      <p:graphicFrame>
        <p:nvGraphicFramePr>
          <p:cNvPr id="6" name="Graf 5"/>
          <p:cNvGraphicFramePr/>
          <p:nvPr>
            <p:extLst>
              <p:ext uri="{D42A27DB-BD31-4B8C-83A1-F6EECF244321}">
                <p14:modId xmlns:p14="http://schemas.microsoft.com/office/powerpoint/2010/main" val="3417552598"/>
              </p:ext>
            </p:extLst>
          </p:nvPr>
        </p:nvGraphicFramePr>
        <p:xfrm>
          <a:off x="1187624" y="2492896"/>
          <a:ext cx="7776864" cy="3912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63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432048"/>
          </a:xfrm>
        </p:spPr>
        <p:txBody>
          <a:bodyPr>
            <a:noAutofit/>
          </a:bodyPr>
          <a:lstStyle/>
          <a:p>
            <a:pPr marL="0" indent="0">
              <a:buNone/>
            </a:pPr>
            <a:r>
              <a:rPr lang="cs-CZ" sz="2500" b="1" dirty="0" smtClean="0">
                <a:solidFill>
                  <a:srgbClr val="418E96"/>
                </a:solidFill>
              </a:rPr>
              <a:t>Spokojenost se studiem (%)</a:t>
            </a:r>
          </a:p>
        </p:txBody>
      </p:sp>
      <p:graphicFrame>
        <p:nvGraphicFramePr>
          <p:cNvPr id="4" name="Graf 3"/>
          <p:cNvGraphicFramePr/>
          <p:nvPr>
            <p:extLst>
              <p:ext uri="{D42A27DB-BD31-4B8C-83A1-F6EECF244321}">
                <p14:modId xmlns:p14="http://schemas.microsoft.com/office/powerpoint/2010/main" val="3271709457"/>
              </p:ext>
            </p:extLst>
          </p:nvPr>
        </p:nvGraphicFramePr>
        <p:xfrm>
          <a:off x="1210999" y="2132856"/>
          <a:ext cx="7920879"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6624736" cy="432048"/>
          </a:xfrm>
        </p:spPr>
        <p:txBody>
          <a:bodyPr>
            <a:noAutofit/>
          </a:bodyPr>
          <a:lstStyle/>
          <a:p>
            <a:pPr marL="0" indent="0">
              <a:buNone/>
            </a:pPr>
            <a:r>
              <a:rPr lang="cs-CZ" sz="2500" b="1" dirty="0" smtClean="0">
                <a:solidFill>
                  <a:srgbClr val="418E96"/>
                </a:solidFill>
              </a:rPr>
              <a:t>Podíl velmi spokojených a spokojených studentů dle oborů (%)</a:t>
            </a:r>
          </a:p>
        </p:txBody>
      </p:sp>
      <p:graphicFrame>
        <p:nvGraphicFramePr>
          <p:cNvPr id="3" name="Tabulka 2"/>
          <p:cNvGraphicFramePr>
            <a:graphicFrameLocks noGrp="1"/>
          </p:cNvGraphicFramePr>
          <p:nvPr>
            <p:extLst>
              <p:ext uri="{D42A27DB-BD31-4B8C-83A1-F6EECF244321}">
                <p14:modId xmlns:p14="http://schemas.microsoft.com/office/powerpoint/2010/main" val="2307404107"/>
              </p:ext>
            </p:extLst>
          </p:nvPr>
        </p:nvGraphicFramePr>
        <p:xfrm>
          <a:off x="1187625" y="2492896"/>
          <a:ext cx="7920878" cy="4325608"/>
        </p:xfrm>
        <a:graphic>
          <a:graphicData uri="http://schemas.openxmlformats.org/drawingml/2006/table">
            <a:tbl>
              <a:tblPr firstRow="1" firstCol="1" bandRow="1">
                <a:tableStyleId>{93296810-A885-4BE3-A3E7-6D5BEEA58F35}</a:tableStyleId>
              </a:tblPr>
              <a:tblGrid>
                <a:gridCol w="1819519"/>
                <a:gridCol w="740278"/>
                <a:gridCol w="1208388"/>
                <a:gridCol w="899163"/>
                <a:gridCol w="1289996"/>
                <a:gridCol w="977376"/>
                <a:gridCol w="986158"/>
              </a:tblGrid>
              <a:tr h="1287737">
                <a:tc>
                  <a:txBody>
                    <a:bodyPr/>
                    <a:lstStyle/>
                    <a:p>
                      <a:endParaRPr lang="cs-CZ" sz="1300" dirty="0">
                        <a:effectLst/>
                        <a:latin typeface="+mn-lt"/>
                      </a:endParaRPr>
                    </a:p>
                  </a:txBody>
                  <a:tcPr marL="68580" marR="68580" marT="0" marB="0">
                    <a:solidFill>
                      <a:srgbClr val="418E96"/>
                    </a:solidFill>
                  </a:tcPr>
                </a:tc>
                <a:tc>
                  <a:txBody>
                    <a:bodyPr/>
                    <a:lstStyle/>
                    <a:p>
                      <a:pPr algn="ctr">
                        <a:lnSpc>
                          <a:spcPct val="115000"/>
                        </a:lnSpc>
                        <a:spcAft>
                          <a:spcPts val="0"/>
                        </a:spcAft>
                      </a:pPr>
                      <a:r>
                        <a:rPr lang="cs-CZ" sz="1300" dirty="0">
                          <a:effectLst/>
                          <a:latin typeface="+mn-lt"/>
                        </a:rPr>
                        <a:t>Kvalita výuky</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Organizace a </a:t>
                      </a:r>
                      <a:r>
                        <a:rPr lang="cs-CZ" sz="1300" dirty="0" smtClean="0">
                          <a:effectLst/>
                          <a:latin typeface="+mn-lt"/>
                        </a:rPr>
                        <a:t>harmonogram </a:t>
                      </a:r>
                      <a:r>
                        <a:rPr lang="cs-CZ" sz="1300" dirty="0">
                          <a:effectLst/>
                          <a:latin typeface="+mn-lt"/>
                        </a:rPr>
                        <a:t>studia</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Možnost vybrat si ze široké nabídky předmětů</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Přístup studijních referentů/ referentek ke studentům</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Přístup vyučujících ke studentům</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Vybavení školy (knihovna, počítače, učebny, atd.)</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r>
              <a:tr h="251059">
                <a:tc>
                  <a:txBody>
                    <a:bodyPr/>
                    <a:lstStyle/>
                    <a:p>
                      <a:pPr>
                        <a:lnSpc>
                          <a:spcPct val="115000"/>
                        </a:lnSpc>
                        <a:spcAft>
                          <a:spcPts val="0"/>
                        </a:spcAft>
                      </a:pPr>
                      <a:r>
                        <a:rPr lang="cs-CZ" sz="1300" dirty="0">
                          <a:effectLst/>
                          <a:latin typeface="+mn-lt"/>
                        </a:rPr>
                        <a:t>Přírodovědné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dirty="0">
                          <a:effectLst/>
                          <a:latin typeface="+mn-lt"/>
                        </a:rPr>
                        <a:t>84</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66</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70</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80</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85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251059">
                <a:tc>
                  <a:txBody>
                    <a:bodyPr/>
                    <a:lstStyle/>
                    <a:p>
                      <a:pPr>
                        <a:lnSpc>
                          <a:spcPct val="115000"/>
                        </a:lnSpc>
                        <a:spcAft>
                          <a:spcPts val="0"/>
                        </a:spcAft>
                      </a:pPr>
                      <a:r>
                        <a:rPr lang="cs-CZ" sz="1300" dirty="0">
                          <a:effectLst/>
                          <a:latin typeface="+mn-lt"/>
                        </a:rPr>
                        <a:t>Technické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74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54</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47</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68</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81</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420749">
                <a:tc>
                  <a:txBody>
                    <a:bodyPr/>
                    <a:lstStyle/>
                    <a:p>
                      <a:pPr>
                        <a:lnSpc>
                          <a:spcPct val="115000"/>
                        </a:lnSpc>
                        <a:spcAft>
                          <a:spcPts val="0"/>
                        </a:spcAft>
                      </a:pPr>
                      <a:r>
                        <a:rPr lang="cs-CZ" sz="1300" dirty="0">
                          <a:effectLst/>
                          <a:latin typeface="+mn-lt"/>
                        </a:rPr>
                        <a:t>Zemědělsko-lesnické a veterinární</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64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45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38</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70</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63</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85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540874">
                <a:tc>
                  <a:txBody>
                    <a:bodyPr/>
                    <a:lstStyle/>
                    <a:p>
                      <a:pPr>
                        <a:lnSpc>
                          <a:spcPct val="115000"/>
                        </a:lnSpc>
                        <a:spcAft>
                          <a:spcPts val="0"/>
                        </a:spcAft>
                      </a:pPr>
                      <a:r>
                        <a:rPr lang="cs-CZ" sz="1300" dirty="0">
                          <a:effectLst/>
                          <a:latin typeface="+mn-lt"/>
                        </a:rPr>
                        <a:t>Zdravotnické, lékařské a farmaceutické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76</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47</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44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63</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69</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251059">
                <a:tc>
                  <a:txBody>
                    <a:bodyPr/>
                    <a:lstStyle/>
                    <a:p>
                      <a:pPr>
                        <a:lnSpc>
                          <a:spcPct val="115000"/>
                        </a:lnSpc>
                        <a:spcAft>
                          <a:spcPts val="0"/>
                        </a:spcAft>
                      </a:pPr>
                      <a:r>
                        <a:rPr lang="cs-CZ" sz="1300" dirty="0">
                          <a:effectLst/>
                          <a:latin typeface="+mn-lt"/>
                        </a:rPr>
                        <a:t>Ekonomické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68</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48</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68</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76</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251059">
                <a:tc>
                  <a:txBody>
                    <a:bodyPr/>
                    <a:lstStyle/>
                    <a:p>
                      <a:pPr>
                        <a:lnSpc>
                          <a:spcPct val="115000"/>
                        </a:lnSpc>
                        <a:spcAft>
                          <a:spcPts val="0"/>
                        </a:spcAft>
                      </a:pPr>
                      <a:r>
                        <a:rPr lang="cs-CZ" sz="1300" dirty="0">
                          <a:effectLst/>
                          <a:latin typeface="+mn-lt"/>
                        </a:rPr>
                        <a:t>Právnické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82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70</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67</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61</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74</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66</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251059">
                <a:tc>
                  <a:txBody>
                    <a:bodyPr/>
                    <a:lstStyle/>
                    <a:p>
                      <a:pPr>
                        <a:lnSpc>
                          <a:spcPct val="115000"/>
                        </a:lnSpc>
                        <a:spcAft>
                          <a:spcPts val="0"/>
                        </a:spcAft>
                      </a:pPr>
                      <a:r>
                        <a:rPr lang="cs-CZ" sz="1300" dirty="0">
                          <a:effectLst/>
                          <a:latin typeface="+mn-lt"/>
                        </a:rPr>
                        <a:t>Pedagogické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72</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57</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51</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77</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70</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r>
              <a:tr h="420749">
                <a:tc>
                  <a:txBody>
                    <a:bodyPr/>
                    <a:lstStyle/>
                    <a:p>
                      <a:pPr>
                        <a:lnSpc>
                          <a:spcPct val="115000"/>
                        </a:lnSpc>
                        <a:spcAft>
                          <a:spcPts val="0"/>
                        </a:spcAft>
                      </a:pPr>
                      <a:r>
                        <a:rPr lang="cs-CZ" sz="1300" dirty="0">
                          <a:effectLst/>
                          <a:latin typeface="+mn-lt"/>
                        </a:rPr>
                        <a:t>Ostatní humanitní a společensko-vědní</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78</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55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66</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78</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74</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r>
              <a:tr h="251059">
                <a:tc>
                  <a:txBody>
                    <a:bodyPr/>
                    <a:lstStyle/>
                    <a:p>
                      <a:pPr>
                        <a:lnSpc>
                          <a:spcPct val="115000"/>
                        </a:lnSpc>
                        <a:spcAft>
                          <a:spcPts val="0"/>
                        </a:spcAft>
                      </a:pPr>
                      <a:r>
                        <a:rPr lang="cs-CZ" sz="1300" dirty="0">
                          <a:effectLst/>
                          <a:latin typeface="+mn-lt"/>
                        </a:rPr>
                        <a:t>Umělecké</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300">
                          <a:effectLst/>
                          <a:latin typeface="+mn-lt"/>
                        </a:rPr>
                        <a:t>74</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49</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50</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65</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a:effectLst/>
                          <a:latin typeface="+mn-lt"/>
                        </a:rPr>
                        <a:t>76</a:t>
                      </a:r>
                      <a:endParaRPr lang="cs-CZ" sz="13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cs-CZ" sz="1300" dirty="0">
                          <a:effectLst/>
                          <a:latin typeface="+mn-lt"/>
                        </a:rPr>
                        <a:t>73</a:t>
                      </a:r>
                      <a:endParaRPr lang="cs-CZ" sz="13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4813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Vztah ke škole: souhlas s jednotlivými výroky (%)</a:t>
            </a:r>
          </a:p>
        </p:txBody>
      </p:sp>
      <p:graphicFrame>
        <p:nvGraphicFramePr>
          <p:cNvPr id="4" name="Graf 3"/>
          <p:cNvGraphicFramePr/>
          <p:nvPr>
            <p:extLst>
              <p:ext uri="{D42A27DB-BD31-4B8C-83A1-F6EECF244321}">
                <p14:modId xmlns:p14="http://schemas.microsoft.com/office/powerpoint/2010/main" val="1420468815"/>
              </p:ext>
            </p:extLst>
          </p:nvPr>
        </p:nvGraphicFramePr>
        <p:xfrm>
          <a:off x="1187624" y="2132856"/>
          <a:ext cx="7767897"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87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80120" y="1556792"/>
            <a:ext cx="8028384" cy="504056"/>
          </a:xfrm>
        </p:spPr>
        <p:txBody>
          <a:bodyPr>
            <a:noAutofit/>
          </a:bodyPr>
          <a:lstStyle/>
          <a:p>
            <a:pPr marL="0" indent="0">
              <a:buNone/>
            </a:pPr>
            <a:r>
              <a:rPr lang="cs-CZ" sz="2500" b="1" dirty="0" smtClean="0">
                <a:solidFill>
                  <a:srgbClr val="418E96"/>
                </a:solidFill>
              </a:rPr>
              <a:t>Pocit náležitosti k vysoké škole </a:t>
            </a:r>
            <a:r>
              <a:rPr lang="cs-CZ" sz="2500" b="1" dirty="0">
                <a:solidFill>
                  <a:srgbClr val="418E96"/>
                </a:solidFill>
              </a:rPr>
              <a:t>(%)</a:t>
            </a:r>
            <a:endParaRPr lang="cs-CZ" sz="2500" b="1" dirty="0" smtClean="0">
              <a:solidFill>
                <a:srgbClr val="418E96"/>
              </a:solidFill>
            </a:endParaRPr>
          </a:p>
        </p:txBody>
      </p:sp>
      <p:sp>
        <p:nvSpPr>
          <p:cNvPr id="3" name="TextovéPole 2"/>
          <p:cNvSpPr txBox="1"/>
          <p:nvPr/>
        </p:nvSpPr>
        <p:spPr>
          <a:xfrm>
            <a:off x="5652120" y="2420888"/>
            <a:ext cx="3312368" cy="183127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smtClean="0"/>
              <a:t>Tři čtvrtiny studentů se cítí být součástí vysoké školy, na níž studují, častější je to u studentů řadících se k třetině nejlepších.</a:t>
            </a:r>
          </a:p>
          <a:p>
            <a:pPr>
              <a:spcAft>
                <a:spcPts val="600"/>
              </a:spcAft>
            </a:pPr>
            <a:r>
              <a:rPr lang="cs-CZ" dirty="0" smtClean="0"/>
              <a:t>Výsledky se liší podle oborů studia.</a:t>
            </a:r>
            <a:endParaRPr lang="cs-CZ" dirty="0"/>
          </a:p>
        </p:txBody>
      </p:sp>
      <p:graphicFrame>
        <p:nvGraphicFramePr>
          <p:cNvPr id="6" name="Graf 5"/>
          <p:cNvGraphicFramePr/>
          <p:nvPr>
            <p:extLst>
              <p:ext uri="{D42A27DB-BD31-4B8C-83A1-F6EECF244321}">
                <p14:modId xmlns:p14="http://schemas.microsoft.com/office/powerpoint/2010/main" val="3341775241"/>
              </p:ext>
            </p:extLst>
          </p:nvPr>
        </p:nvGraphicFramePr>
        <p:xfrm>
          <a:off x="1115617" y="2204864"/>
          <a:ext cx="4320479"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 8"/>
          <p:cNvGraphicFramePr/>
          <p:nvPr>
            <p:extLst>
              <p:ext uri="{D42A27DB-BD31-4B8C-83A1-F6EECF244321}">
                <p14:modId xmlns:p14="http://schemas.microsoft.com/office/powerpoint/2010/main" val="1946999785"/>
              </p:ext>
            </p:extLst>
          </p:nvPr>
        </p:nvGraphicFramePr>
        <p:xfrm>
          <a:off x="1259632" y="4653136"/>
          <a:ext cx="7488832" cy="2059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76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80120" y="1556792"/>
            <a:ext cx="8028384" cy="432048"/>
          </a:xfrm>
        </p:spPr>
        <p:txBody>
          <a:bodyPr>
            <a:noAutofit/>
          </a:bodyPr>
          <a:lstStyle/>
          <a:p>
            <a:pPr marL="0" indent="0">
              <a:buNone/>
            </a:pPr>
            <a:r>
              <a:rPr lang="cs-CZ" sz="2500" b="1" dirty="0" smtClean="0">
                <a:solidFill>
                  <a:srgbClr val="418E96"/>
                </a:solidFill>
              </a:rPr>
              <a:t>Pocit náležitosti k vysoké škole podle oborů (%)</a:t>
            </a:r>
          </a:p>
        </p:txBody>
      </p:sp>
      <p:graphicFrame>
        <p:nvGraphicFramePr>
          <p:cNvPr id="7" name="Graf 6"/>
          <p:cNvGraphicFramePr/>
          <p:nvPr>
            <p:extLst>
              <p:ext uri="{D42A27DB-BD31-4B8C-83A1-F6EECF244321}">
                <p14:modId xmlns:p14="http://schemas.microsoft.com/office/powerpoint/2010/main" val="696070464"/>
              </p:ext>
            </p:extLst>
          </p:nvPr>
        </p:nvGraphicFramePr>
        <p:xfrm>
          <a:off x="1043608" y="2132856"/>
          <a:ext cx="7776864" cy="4515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57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08112" y="1556792"/>
            <a:ext cx="8028384" cy="504056"/>
          </a:xfrm>
        </p:spPr>
        <p:txBody>
          <a:bodyPr>
            <a:noAutofit/>
          </a:bodyPr>
          <a:lstStyle/>
          <a:p>
            <a:pPr marL="0" indent="0">
              <a:buNone/>
            </a:pPr>
            <a:r>
              <a:rPr lang="cs-CZ" sz="2500" b="1" dirty="0" smtClean="0">
                <a:solidFill>
                  <a:srgbClr val="418E96"/>
                </a:solidFill>
              </a:rPr>
              <a:t>Spokojenost s metodami a formami výuky (%)</a:t>
            </a:r>
          </a:p>
        </p:txBody>
      </p:sp>
      <p:graphicFrame>
        <p:nvGraphicFramePr>
          <p:cNvPr id="8" name="Graf 7"/>
          <p:cNvGraphicFramePr/>
          <p:nvPr>
            <p:extLst>
              <p:ext uri="{D42A27DB-BD31-4B8C-83A1-F6EECF244321}">
                <p14:modId xmlns:p14="http://schemas.microsoft.com/office/powerpoint/2010/main" val="3535888370"/>
              </p:ext>
            </p:extLst>
          </p:nvPr>
        </p:nvGraphicFramePr>
        <p:xfrm>
          <a:off x="683568" y="2132856"/>
          <a:ext cx="828092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673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3200" b="1" dirty="0" smtClean="0">
                <a:solidFill>
                  <a:srgbClr val="418E96"/>
                </a:solidFill>
              </a:rPr>
              <a:t>ŽIVOTNÍ PODMÍNKY</a:t>
            </a:r>
          </a:p>
          <a:p>
            <a:pPr marL="0" indent="0">
              <a:buNone/>
            </a:pPr>
            <a:endParaRPr lang="cs-CZ" sz="3200" b="1" dirty="0" smtClean="0">
              <a:solidFill>
                <a:srgbClr val="418E96"/>
              </a:solidFill>
            </a:endParaRPr>
          </a:p>
        </p:txBody>
      </p:sp>
      <p:sp>
        <p:nvSpPr>
          <p:cNvPr id="3" name="TextovéPole 2"/>
          <p:cNvSpPr txBox="1"/>
          <p:nvPr/>
        </p:nvSpPr>
        <p:spPr>
          <a:xfrm>
            <a:off x="1187624" y="2204864"/>
            <a:ext cx="6912768" cy="2562240"/>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cs-CZ" sz="2000" dirty="0" smtClean="0"/>
              <a:t>Bydlení a dojížďka</a:t>
            </a:r>
          </a:p>
          <a:p>
            <a:pPr marL="285750" indent="-285750">
              <a:lnSpc>
                <a:spcPct val="114000"/>
              </a:lnSpc>
              <a:spcAft>
                <a:spcPts val="600"/>
              </a:spcAft>
              <a:buFont typeface="Arial" panose="020B0604020202020204" pitchFamily="34" charset="0"/>
              <a:buChar char="•"/>
            </a:pPr>
            <a:r>
              <a:rPr lang="cs-CZ" sz="2000" dirty="0" smtClean="0"/>
              <a:t>Ekonomická aktivita</a:t>
            </a:r>
          </a:p>
          <a:p>
            <a:pPr marL="285750" indent="-285750">
              <a:lnSpc>
                <a:spcPct val="114000"/>
              </a:lnSpc>
              <a:spcAft>
                <a:spcPts val="600"/>
              </a:spcAft>
              <a:buFont typeface="Arial" panose="020B0604020202020204" pitchFamily="34" charset="0"/>
              <a:buChar char="•"/>
            </a:pPr>
            <a:r>
              <a:rPr lang="cs-CZ" sz="2000" dirty="0" smtClean="0"/>
              <a:t>Časová vytíženost</a:t>
            </a:r>
          </a:p>
          <a:p>
            <a:pPr marL="285750" indent="-285750">
              <a:lnSpc>
                <a:spcPct val="114000"/>
              </a:lnSpc>
              <a:spcAft>
                <a:spcPts val="600"/>
              </a:spcAft>
              <a:buFont typeface="Arial" panose="020B0604020202020204" pitchFamily="34" charset="0"/>
              <a:buChar char="•"/>
            </a:pPr>
            <a:r>
              <a:rPr lang="cs-CZ" sz="2000" dirty="0" smtClean="0"/>
              <a:t>Zdroje financí</a:t>
            </a:r>
          </a:p>
          <a:p>
            <a:pPr marL="285750" indent="-285750">
              <a:lnSpc>
                <a:spcPct val="114000"/>
              </a:lnSpc>
              <a:spcAft>
                <a:spcPts val="600"/>
              </a:spcAft>
              <a:buFont typeface="Arial" panose="020B0604020202020204" pitchFamily="34" charset="0"/>
              <a:buChar char="•"/>
            </a:pPr>
            <a:r>
              <a:rPr lang="cs-CZ" sz="2000" dirty="0" smtClean="0"/>
              <a:t>Náklady na živobytí a studium</a:t>
            </a:r>
          </a:p>
          <a:p>
            <a:pPr marL="285750" indent="-285750">
              <a:lnSpc>
                <a:spcPct val="114000"/>
              </a:lnSpc>
              <a:spcAft>
                <a:spcPts val="600"/>
              </a:spcAft>
              <a:buFont typeface="Arial" panose="020B0604020202020204" pitchFamily="34" charset="0"/>
              <a:buChar char="•"/>
            </a:pPr>
            <a:r>
              <a:rPr lang="cs-CZ" sz="2000" dirty="0" smtClean="0"/>
              <a:t>Finanční problémy</a:t>
            </a:r>
            <a:endParaRPr lang="cs-CZ" sz="2000" dirty="0"/>
          </a:p>
        </p:txBody>
      </p:sp>
    </p:spTree>
    <p:extLst>
      <p:ext uri="{BB962C8B-B14F-4D97-AF65-F5344CB8AC3E}">
        <p14:creationId xmlns:p14="http://schemas.microsoft.com/office/powerpoint/2010/main" val="928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432048"/>
          </a:xfrm>
        </p:spPr>
        <p:txBody>
          <a:bodyPr>
            <a:noAutofit/>
          </a:bodyPr>
          <a:lstStyle/>
          <a:p>
            <a:pPr marL="0" indent="0">
              <a:buNone/>
            </a:pPr>
            <a:r>
              <a:rPr lang="cs-CZ" sz="2500" b="1" dirty="0" smtClean="0">
                <a:solidFill>
                  <a:srgbClr val="418E96"/>
                </a:solidFill>
              </a:rPr>
              <a:t>Způsob bydlení studentů (%)</a:t>
            </a:r>
          </a:p>
        </p:txBody>
      </p:sp>
      <p:sp>
        <p:nvSpPr>
          <p:cNvPr id="3" name="TextovéPole 2"/>
          <p:cNvSpPr txBox="1"/>
          <p:nvPr/>
        </p:nvSpPr>
        <p:spPr>
          <a:xfrm>
            <a:off x="1115616" y="4941168"/>
            <a:ext cx="6912768"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Způsob bydlení se nepřekvapivě výrazně liší podle formy studia. Způsob bydlení se u studentů prezenčního studia mění s věkem, jejich spokojenost s kvalitou bydlení výrazně roste s věkem i se sociálním postavením rodičů.</a:t>
            </a:r>
          </a:p>
          <a:p>
            <a:r>
              <a:rPr lang="cs-CZ" dirty="0" smtClean="0"/>
              <a:t>Spokojenost studentů s kvalitou bydlení je výrazně nižší v případě, že bydlí na koleji.</a:t>
            </a:r>
          </a:p>
        </p:txBody>
      </p:sp>
      <p:graphicFrame>
        <p:nvGraphicFramePr>
          <p:cNvPr id="5" name="Graf 4"/>
          <p:cNvGraphicFramePr/>
          <p:nvPr>
            <p:extLst>
              <p:ext uri="{D42A27DB-BD31-4B8C-83A1-F6EECF244321}">
                <p14:modId xmlns:p14="http://schemas.microsoft.com/office/powerpoint/2010/main" val="1460349659"/>
              </p:ext>
            </p:extLst>
          </p:nvPr>
        </p:nvGraphicFramePr>
        <p:xfrm>
          <a:off x="1403648" y="2276872"/>
          <a:ext cx="7488832" cy="2520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6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lstStyle/>
          <a:p>
            <a:pPr marL="0" indent="0">
              <a:buNone/>
            </a:pPr>
            <a:r>
              <a:rPr lang="cs-CZ" sz="2500" b="1" dirty="0" smtClean="0">
                <a:solidFill>
                  <a:srgbClr val="418E96"/>
                </a:solidFill>
              </a:rPr>
              <a:t>Struktura souboru po převážení</a:t>
            </a:r>
          </a:p>
          <a:p>
            <a:pPr marL="0" indent="0">
              <a:buNone/>
            </a:pPr>
            <a:endParaRPr lang="cs-CZ" sz="2500" b="1" dirty="0" smtClean="0">
              <a:solidFill>
                <a:srgbClr val="418E96"/>
              </a:solidFill>
            </a:endParaRPr>
          </a:p>
        </p:txBody>
      </p:sp>
      <p:sp>
        <p:nvSpPr>
          <p:cNvPr id="3" name="TextovéPole 2"/>
          <p:cNvSpPr txBox="1"/>
          <p:nvPr/>
        </p:nvSpPr>
        <p:spPr>
          <a:xfrm>
            <a:off x="1115616" y="2013515"/>
            <a:ext cx="7344816" cy="4069576"/>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cs-CZ" dirty="0" smtClean="0"/>
              <a:t>87 </a:t>
            </a:r>
            <a:r>
              <a:rPr lang="cs-CZ" dirty="0"/>
              <a:t>% studentů </a:t>
            </a:r>
            <a:r>
              <a:rPr lang="cs-CZ" dirty="0" smtClean="0"/>
              <a:t>VVŠ/</a:t>
            </a:r>
            <a:r>
              <a:rPr lang="cs-CZ" dirty="0" err="1" smtClean="0"/>
              <a:t>StVŠ</a:t>
            </a:r>
            <a:r>
              <a:rPr lang="en-US" baseline="30000" dirty="0" smtClean="0"/>
              <a:t>*</a:t>
            </a:r>
            <a:r>
              <a:rPr lang="cs-CZ" dirty="0" smtClean="0"/>
              <a:t>, 13 </a:t>
            </a:r>
            <a:r>
              <a:rPr lang="cs-CZ" dirty="0"/>
              <a:t>% SVŠ</a:t>
            </a:r>
          </a:p>
          <a:p>
            <a:pPr marL="285750" indent="-285750">
              <a:lnSpc>
                <a:spcPct val="114000"/>
              </a:lnSpc>
              <a:spcBef>
                <a:spcPts val="300"/>
              </a:spcBef>
              <a:spcAft>
                <a:spcPts val="300"/>
              </a:spcAft>
              <a:buFont typeface="Arial" panose="020B0604020202020204" pitchFamily="34" charset="0"/>
              <a:buChar char="•"/>
            </a:pPr>
            <a:r>
              <a:rPr lang="cs-CZ" dirty="0" smtClean="0"/>
              <a:t>42 </a:t>
            </a:r>
            <a:r>
              <a:rPr lang="cs-CZ" dirty="0"/>
              <a:t>% mužů, </a:t>
            </a:r>
            <a:r>
              <a:rPr lang="cs-CZ" dirty="0" smtClean="0"/>
              <a:t>58 </a:t>
            </a:r>
            <a:r>
              <a:rPr lang="cs-CZ" dirty="0"/>
              <a:t>% </a:t>
            </a:r>
            <a:r>
              <a:rPr lang="cs-CZ" dirty="0" smtClean="0"/>
              <a:t>žen</a:t>
            </a:r>
          </a:p>
          <a:p>
            <a:pPr marL="285750" indent="-285750">
              <a:lnSpc>
                <a:spcPct val="114000"/>
              </a:lnSpc>
              <a:spcBef>
                <a:spcPts val="300"/>
              </a:spcBef>
              <a:spcAft>
                <a:spcPts val="300"/>
              </a:spcAft>
              <a:buFont typeface="Arial" panose="020B0604020202020204" pitchFamily="34" charset="0"/>
              <a:buChar char="•"/>
            </a:pPr>
            <a:r>
              <a:rPr lang="cs-CZ" dirty="0"/>
              <a:t>29 % ve věku do 21 let, 41 % ve věku 22-24 let, 18 % ve věku 25-29 let a 12 % ve věku 30 let a </a:t>
            </a:r>
            <a:r>
              <a:rPr lang="cs-CZ" dirty="0" smtClean="0"/>
              <a:t>více</a:t>
            </a:r>
          </a:p>
          <a:p>
            <a:pPr marL="285750" indent="-285750">
              <a:lnSpc>
                <a:spcPct val="114000"/>
              </a:lnSpc>
              <a:spcBef>
                <a:spcPts val="300"/>
              </a:spcBef>
              <a:spcAft>
                <a:spcPts val="300"/>
              </a:spcAft>
              <a:buFont typeface="Arial" panose="020B0604020202020204" pitchFamily="34" charset="0"/>
              <a:buChar char="•"/>
            </a:pPr>
            <a:r>
              <a:rPr lang="cs-CZ" dirty="0"/>
              <a:t>63 % studentů bakalářských programů, 9 % dlouhých magisterských, 28 % navazujících magisterských</a:t>
            </a:r>
          </a:p>
          <a:p>
            <a:pPr marL="285750" indent="-285750">
              <a:lnSpc>
                <a:spcPct val="114000"/>
              </a:lnSpc>
              <a:spcBef>
                <a:spcPts val="300"/>
              </a:spcBef>
              <a:spcAft>
                <a:spcPts val="300"/>
              </a:spcAft>
              <a:buFont typeface="Arial" panose="020B0604020202020204" pitchFamily="34" charset="0"/>
              <a:buChar char="•"/>
            </a:pPr>
            <a:r>
              <a:rPr lang="cs-CZ" dirty="0" smtClean="0"/>
              <a:t>80 </a:t>
            </a:r>
            <a:r>
              <a:rPr lang="cs-CZ" dirty="0"/>
              <a:t>% studentů v prezenční formě, 20 % v kombinované</a:t>
            </a:r>
          </a:p>
          <a:p>
            <a:pPr marL="285750" indent="-285750">
              <a:lnSpc>
                <a:spcPct val="114000"/>
              </a:lnSpc>
              <a:spcBef>
                <a:spcPts val="300"/>
              </a:spcBef>
              <a:spcAft>
                <a:spcPts val="300"/>
              </a:spcAft>
              <a:buFont typeface="Arial" panose="020B0604020202020204" pitchFamily="34" charset="0"/>
              <a:buChar char="•"/>
            </a:pPr>
            <a:r>
              <a:rPr lang="cs-CZ" dirty="0" smtClean="0"/>
              <a:t>35 % se řadí do třetiny nejlepších, 60 % do třetiny průměrných a 5 % do třetiny nejhorších</a:t>
            </a:r>
          </a:p>
          <a:p>
            <a:pPr marL="285750" indent="-285750">
              <a:lnSpc>
                <a:spcPct val="114000"/>
              </a:lnSpc>
              <a:spcBef>
                <a:spcPts val="300"/>
              </a:spcBef>
              <a:spcAft>
                <a:spcPts val="300"/>
              </a:spcAft>
              <a:buFont typeface="Arial" panose="020B0604020202020204" pitchFamily="34" charset="0"/>
              <a:buChar char="•"/>
            </a:pPr>
            <a:endParaRPr lang="cs-CZ" dirty="0"/>
          </a:p>
          <a:p>
            <a:pPr>
              <a:lnSpc>
                <a:spcPct val="114000"/>
              </a:lnSpc>
              <a:spcBef>
                <a:spcPts val="300"/>
              </a:spcBef>
              <a:spcAft>
                <a:spcPts val="300"/>
              </a:spcAft>
            </a:pPr>
            <a:r>
              <a:rPr lang="en-US" sz="1600" i="1" baseline="30000" dirty="0" smtClean="0"/>
              <a:t>*</a:t>
            </a:r>
            <a:r>
              <a:rPr lang="cs-CZ" sz="1600" i="1" baseline="30000" dirty="0"/>
              <a:t> </a:t>
            </a:r>
            <a:r>
              <a:rPr lang="en-US" sz="1600" i="1" dirty="0" smtClean="0"/>
              <a:t>VV</a:t>
            </a:r>
            <a:r>
              <a:rPr lang="cs-CZ" sz="1600" i="1" dirty="0" smtClean="0"/>
              <a:t>Š a </a:t>
            </a:r>
            <a:r>
              <a:rPr lang="cs-CZ" sz="1600" i="1" dirty="0" err="1" smtClean="0"/>
              <a:t>StVŠ</a:t>
            </a:r>
            <a:r>
              <a:rPr lang="cs-CZ" sz="1600" i="1" dirty="0" smtClean="0"/>
              <a:t> dále v celé prezentaci označeny společně jako VVŠ</a:t>
            </a:r>
            <a:endParaRPr lang="cs-CZ" sz="1600" i="1" dirty="0"/>
          </a:p>
        </p:txBody>
      </p:sp>
    </p:spTree>
    <p:extLst>
      <p:ext uri="{BB962C8B-B14F-4D97-AF65-F5344CB8AC3E}">
        <p14:creationId xmlns:p14="http://schemas.microsoft.com/office/powerpoint/2010/main" val="158766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Spokojenost s bydlením podle toho, zda studenti prezenčního studia bydlí na koleji (%)</a:t>
            </a:r>
          </a:p>
        </p:txBody>
      </p:sp>
      <p:graphicFrame>
        <p:nvGraphicFramePr>
          <p:cNvPr id="4" name="Graf 3"/>
          <p:cNvGraphicFramePr>
            <a:graphicFrameLocks/>
          </p:cNvGraphicFramePr>
          <p:nvPr>
            <p:extLst/>
          </p:nvPr>
        </p:nvGraphicFramePr>
        <p:xfrm>
          <a:off x="971600" y="2636912"/>
          <a:ext cx="7992888"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831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Doba dojíždění do školy u studentů prezenčního studia v typickém dnu semestru a jejich spokojenost s dojezdovou vzdáleností (%)</a:t>
            </a:r>
          </a:p>
        </p:txBody>
      </p:sp>
      <p:graphicFrame>
        <p:nvGraphicFramePr>
          <p:cNvPr id="4" name="Graf 3"/>
          <p:cNvGraphicFramePr/>
          <p:nvPr>
            <p:extLst>
              <p:ext uri="{D42A27DB-BD31-4B8C-83A1-F6EECF244321}">
                <p14:modId xmlns:p14="http://schemas.microsoft.com/office/powerpoint/2010/main" val="4130237454"/>
              </p:ext>
            </p:extLst>
          </p:nvPr>
        </p:nvGraphicFramePr>
        <p:xfrm>
          <a:off x="1043608" y="2852936"/>
          <a:ext cx="446449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p:nvPr>
            <p:extLst>
              <p:ext uri="{D42A27DB-BD31-4B8C-83A1-F6EECF244321}">
                <p14:modId xmlns:p14="http://schemas.microsoft.com/office/powerpoint/2010/main" val="1622850636"/>
              </p:ext>
            </p:extLst>
          </p:nvPr>
        </p:nvGraphicFramePr>
        <p:xfrm>
          <a:off x="3779912" y="4869160"/>
          <a:ext cx="4392488" cy="1963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964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76064"/>
          </a:xfrm>
        </p:spPr>
        <p:txBody>
          <a:bodyPr>
            <a:noAutofit/>
          </a:bodyPr>
          <a:lstStyle/>
          <a:p>
            <a:pPr marL="0" indent="0">
              <a:buNone/>
            </a:pPr>
            <a:r>
              <a:rPr lang="cs-CZ" sz="2500" b="1" dirty="0" smtClean="0">
                <a:solidFill>
                  <a:srgbClr val="418E96"/>
                </a:solidFill>
              </a:rPr>
              <a:t>Ekonomická aktivita studentů (%)</a:t>
            </a:r>
          </a:p>
        </p:txBody>
      </p:sp>
      <p:sp>
        <p:nvSpPr>
          <p:cNvPr id="3" name="TextovéPole 2"/>
          <p:cNvSpPr txBox="1"/>
          <p:nvPr/>
        </p:nvSpPr>
        <p:spPr>
          <a:xfrm>
            <a:off x="1259632" y="4581128"/>
            <a:ext cx="6840760" cy="2031325"/>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Ekonomická aktivita studentů se pochopitelně výrazně liší podle formy studia. U studentů v </a:t>
            </a:r>
            <a:r>
              <a:rPr lang="cs-CZ" u="sng" dirty="0" smtClean="0"/>
              <a:t>prezenční formě studia </a:t>
            </a:r>
            <a:r>
              <a:rPr lang="cs-CZ" dirty="0" smtClean="0"/>
              <a:t>roste s věkem, vyšší je u studentů soukromých vysokých škol a v navazujícím magisterském studiu. </a:t>
            </a:r>
            <a:r>
              <a:rPr lang="cs-CZ" dirty="0"/>
              <a:t>Rozdíl mezi ekonomickou aktivitou prezenčních studentů s rozdílnými studijními výsledky je jen velmi malý. </a:t>
            </a:r>
            <a:endParaRPr lang="cs-CZ" dirty="0" smtClean="0"/>
          </a:p>
          <a:p>
            <a:r>
              <a:rPr lang="cs-CZ" dirty="0"/>
              <a:t>Ekonomická aktivita prezenčních studentů není ovlivněna vzděláním, zaměstnáním rodičů ani jejich sociálním postavením</a:t>
            </a:r>
            <a:r>
              <a:rPr lang="cs-CZ" dirty="0" smtClean="0"/>
              <a:t>.</a:t>
            </a:r>
            <a:endParaRPr lang="cs-CZ" u="sng" dirty="0" smtClean="0"/>
          </a:p>
        </p:txBody>
      </p:sp>
      <p:graphicFrame>
        <p:nvGraphicFramePr>
          <p:cNvPr id="5" name="Graf 4"/>
          <p:cNvGraphicFramePr/>
          <p:nvPr>
            <p:extLst>
              <p:ext uri="{D42A27DB-BD31-4B8C-83A1-F6EECF244321}">
                <p14:modId xmlns:p14="http://schemas.microsoft.com/office/powerpoint/2010/main" val="672053949"/>
              </p:ext>
            </p:extLst>
          </p:nvPr>
        </p:nvGraphicFramePr>
        <p:xfrm>
          <a:off x="1403648" y="2204864"/>
          <a:ext cx="7262019" cy="2232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404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Ekonomická aktivita studentů v prezenční formě studia podle oborů (%)</a:t>
            </a:r>
          </a:p>
        </p:txBody>
      </p:sp>
      <p:graphicFrame>
        <p:nvGraphicFramePr>
          <p:cNvPr id="6" name="Graf 5"/>
          <p:cNvGraphicFramePr/>
          <p:nvPr>
            <p:extLst>
              <p:ext uri="{D42A27DB-BD31-4B8C-83A1-F6EECF244321}">
                <p14:modId xmlns:p14="http://schemas.microsoft.com/office/powerpoint/2010/main" val="1826302876"/>
              </p:ext>
            </p:extLst>
          </p:nvPr>
        </p:nvGraphicFramePr>
        <p:xfrm>
          <a:off x="1259632" y="2348880"/>
          <a:ext cx="7272808" cy="4504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043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Ekonomická aktivita studentů v prezenční formě studia podle studijní zátěže (%)</a:t>
            </a:r>
          </a:p>
        </p:txBody>
      </p:sp>
      <p:graphicFrame>
        <p:nvGraphicFramePr>
          <p:cNvPr id="4" name="Graf 3"/>
          <p:cNvGraphicFramePr/>
          <p:nvPr>
            <p:extLst>
              <p:ext uri="{D42A27DB-BD31-4B8C-83A1-F6EECF244321}">
                <p14:modId xmlns:p14="http://schemas.microsoft.com/office/powerpoint/2010/main" val="3642741362"/>
              </p:ext>
            </p:extLst>
          </p:nvPr>
        </p:nvGraphicFramePr>
        <p:xfrm>
          <a:off x="1242103" y="2564904"/>
          <a:ext cx="7416824"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259632" y="5336341"/>
            <a:ext cx="7488832" cy="954107"/>
          </a:xfrm>
          <a:prstGeom prst="rect">
            <a:avLst/>
          </a:prstGeom>
          <a:noFill/>
        </p:spPr>
        <p:txBody>
          <a:bodyPr wrap="square" rtlCol="0">
            <a:spAutoFit/>
          </a:bodyPr>
          <a:lstStyle/>
          <a:p>
            <a:r>
              <a:rPr lang="cs-CZ" sz="1400" b="1" dirty="0" err="1" smtClean="0"/>
              <a:t>Pozn</a:t>
            </a:r>
            <a:r>
              <a:rPr lang="cs-CZ" sz="1400" b="1" dirty="0" smtClean="0"/>
              <a:t>: </a:t>
            </a:r>
          </a:p>
          <a:p>
            <a:r>
              <a:rPr lang="cs-CZ" sz="1400" dirty="0"/>
              <a:t>n</a:t>
            </a:r>
            <a:r>
              <a:rPr lang="cs-CZ" sz="1400" dirty="0" smtClean="0"/>
              <a:t>ízká studijní zátěž = studium ve škole + samostudium méně než 20 hodin týdně </a:t>
            </a:r>
          </a:p>
          <a:p>
            <a:r>
              <a:rPr lang="cs-CZ" sz="1400" dirty="0" smtClean="0"/>
              <a:t>střední = mezi 20 až 40 hodinami týdně</a:t>
            </a:r>
          </a:p>
          <a:p>
            <a:r>
              <a:rPr lang="cs-CZ" sz="1400" dirty="0" smtClean="0"/>
              <a:t>vysoká = nad 40 h týdně</a:t>
            </a:r>
            <a:endParaRPr lang="cs-CZ" sz="1400" dirty="0"/>
          </a:p>
        </p:txBody>
      </p:sp>
    </p:spTree>
    <p:extLst>
      <p:ext uri="{BB962C8B-B14F-4D97-AF65-F5344CB8AC3E}">
        <p14:creationId xmlns:p14="http://schemas.microsoft.com/office/powerpoint/2010/main" val="325127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Současné postavení studenta podle věku (%)</a:t>
            </a:r>
          </a:p>
        </p:txBody>
      </p:sp>
      <p:graphicFrame>
        <p:nvGraphicFramePr>
          <p:cNvPr id="5" name="Graf 4"/>
          <p:cNvGraphicFramePr/>
          <p:nvPr>
            <p:extLst>
              <p:ext uri="{D42A27DB-BD31-4B8C-83A1-F6EECF244321}">
                <p14:modId xmlns:p14="http://schemas.microsoft.com/office/powerpoint/2010/main" val="3583077852"/>
              </p:ext>
            </p:extLst>
          </p:nvPr>
        </p:nvGraphicFramePr>
        <p:xfrm>
          <a:off x="1187624" y="2132856"/>
          <a:ext cx="7056784"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599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Současné postavení studenta podle oboru studia (%)</a:t>
            </a:r>
          </a:p>
        </p:txBody>
      </p:sp>
      <p:graphicFrame>
        <p:nvGraphicFramePr>
          <p:cNvPr id="4" name="Graf 3"/>
          <p:cNvGraphicFramePr/>
          <p:nvPr>
            <p:extLst>
              <p:ext uri="{D42A27DB-BD31-4B8C-83A1-F6EECF244321}">
                <p14:modId xmlns:p14="http://schemas.microsoft.com/office/powerpoint/2010/main" val="1306889466"/>
              </p:ext>
            </p:extLst>
          </p:nvPr>
        </p:nvGraphicFramePr>
        <p:xfrm>
          <a:off x="1115616" y="2132856"/>
          <a:ext cx="7416824"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012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a:solidFill>
                  <a:srgbClr val="418E96"/>
                </a:solidFill>
              </a:rPr>
              <a:t>Práce o posledních prázdninách studentů prezenčního studia, kteří nemají pravidelné </a:t>
            </a:r>
            <a:r>
              <a:rPr lang="cs-CZ" sz="2500" b="1" dirty="0" smtClean="0">
                <a:solidFill>
                  <a:srgbClr val="418E96"/>
                </a:solidFill>
              </a:rPr>
              <a:t>zaměstnání (%)</a:t>
            </a:r>
          </a:p>
        </p:txBody>
      </p:sp>
      <p:graphicFrame>
        <p:nvGraphicFramePr>
          <p:cNvPr id="5" name="Graf 4"/>
          <p:cNvGraphicFramePr/>
          <p:nvPr>
            <p:extLst>
              <p:ext uri="{D42A27DB-BD31-4B8C-83A1-F6EECF244321}">
                <p14:modId xmlns:p14="http://schemas.microsoft.com/office/powerpoint/2010/main" val="1430133132"/>
              </p:ext>
            </p:extLst>
          </p:nvPr>
        </p:nvGraphicFramePr>
        <p:xfrm>
          <a:off x="1259632" y="2492896"/>
          <a:ext cx="7416824"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115616" y="5373216"/>
            <a:ext cx="7344816" cy="1200329"/>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O posledních letních prázdninách pracovalo 74 % studentů prezenčního studia z těch, kteří neměli pravidelné zaměstnání.</a:t>
            </a:r>
          </a:p>
          <a:p>
            <a:r>
              <a:rPr lang="cs-CZ" dirty="0" smtClean="0"/>
              <a:t>Tento podíl pracujících o prázdninách se </a:t>
            </a:r>
            <a:r>
              <a:rPr lang="cs-CZ" dirty="0"/>
              <a:t>mírně snižuje s rostoucím vzděláním </a:t>
            </a:r>
            <a:r>
              <a:rPr lang="cs-CZ" dirty="0" smtClean="0"/>
              <a:t>rodičů a </a:t>
            </a:r>
            <a:r>
              <a:rPr lang="cs-CZ" dirty="0"/>
              <a:t>roste se snižujícím se sociálním postavením rodičů. </a:t>
            </a:r>
          </a:p>
        </p:txBody>
      </p:sp>
    </p:spTree>
    <p:extLst>
      <p:ext uri="{BB962C8B-B14F-4D97-AF65-F5344CB8AC3E}">
        <p14:creationId xmlns:p14="http://schemas.microsoft.com/office/powerpoint/2010/main" val="333076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Motivace studentů prezenčního studia k práci (%)</a:t>
            </a:r>
          </a:p>
        </p:txBody>
      </p:sp>
      <p:sp>
        <p:nvSpPr>
          <p:cNvPr id="3" name="TextovéPole 2"/>
          <p:cNvSpPr txBox="1"/>
          <p:nvPr/>
        </p:nvSpPr>
        <p:spPr>
          <a:xfrm>
            <a:off x="1187624" y="5192032"/>
            <a:ext cx="7776864" cy="1477328"/>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Motivace studentů prezenčního studia k práci z důvodů získání zkušeností roste s úrovní vzdělání jejich </a:t>
            </a:r>
            <a:r>
              <a:rPr lang="cs-CZ" dirty="0" smtClean="0"/>
              <a:t>rodičů.</a:t>
            </a:r>
          </a:p>
          <a:p>
            <a:r>
              <a:rPr lang="cs-CZ" dirty="0"/>
              <a:t>Dvakrát více pracujících studentů, jejichž rodiče mají základní a střední vzdělání bez maturity, </a:t>
            </a:r>
            <a:r>
              <a:rPr lang="cs-CZ" dirty="0" smtClean="0"/>
              <a:t>souhlasí </a:t>
            </a:r>
            <a:r>
              <a:rPr lang="cs-CZ" dirty="0"/>
              <a:t>s výrokem „Bez práce bych si nemohl/a studium dovolit“ oproti studentům, jejichž rodiče mají vysokoškolské vzdělání.</a:t>
            </a:r>
            <a:endParaRPr lang="cs-CZ" dirty="0" smtClean="0"/>
          </a:p>
        </p:txBody>
      </p:sp>
      <p:graphicFrame>
        <p:nvGraphicFramePr>
          <p:cNvPr id="6" name="Graf 5"/>
          <p:cNvGraphicFramePr/>
          <p:nvPr>
            <p:extLst>
              <p:ext uri="{D42A27DB-BD31-4B8C-83A1-F6EECF244321}">
                <p14:modId xmlns:p14="http://schemas.microsoft.com/office/powerpoint/2010/main" val="2390480383"/>
              </p:ext>
            </p:extLst>
          </p:nvPr>
        </p:nvGraphicFramePr>
        <p:xfrm>
          <a:off x="1115616" y="2060848"/>
          <a:ext cx="7560840"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592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504056"/>
          </a:xfrm>
        </p:spPr>
        <p:txBody>
          <a:bodyPr>
            <a:noAutofit/>
          </a:bodyPr>
          <a:lstStyle/>
          <a:p>
            <a:pPr marL="0" indent="0">
              <a:buNone/>
            </a:pPr>
            <a:r>
              <a:rPr lang="cs-CZ" sz="2500" b="1" dirty="0" smtClean="0">
                <a:solidFill>
                  <a:srgbClr val="418E96"/>
                </a:solidFill>
              </a:rPr>
              <a:t>Souvislost mezi náplní práce a obsahem studia (%)</a:t>
            </a:r>
          </a:p>
        </p:txBody>
      </p:sp>
      <p:graphicFrame>
        <p:nvGraphicFramePr>
          <p:cNvPr id="5" name="Graf 4"/>
          <p:cNvGraphicFramePr/>
          <p:nvPr>
            <p:extLst>
              <p:ext uri="{D42A27DB-BD31-4B8C-83A1-F6EECF244321}">
                <p14:modId xmlns:p14="http://schemas.microsoft.com/office/powerpoint/2010/main" val="2659371978"/>
              </p:ext>
            </p:extLst>
          </p:nvPr>
        </p:nvGraphicFramePr>
        <p:xfrm>
          <a:off x="1403648" y="2492896"/>
          <a:ext cx="6984776"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p:cNvSpPr txBox="1"/>
          <p:nvPr/>
        </p:nvSpPr>
        <p:spPr>
          <a:xfrm>
            <a:off x="1381304" y="5085184"/>
            <a:ext cx="6768752" cy="923330"/>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Souvislost náplně práce a obsahu studia u studentů </a:t>
            </a:r>
            <a:r>
              <a:rPr lang="cs-CZ" u="sng" dirty="0" smtClean="0"/>
              <a:t>v prezenční formě </a:t>
            </a:r>
            <a:r>
              <a:rPr lang="cs-CZ" dirty="0" smtClean="0"/>
              <a:t>roste s věkem, výrazně se liší podle pohlaví (vyšší je u mužů) i podle studovaného oboru.</a:t>
            </a:r>
            <a:endParaRPr lang="cs-CZ" u="sng" dirty="0"/>
          </a:p>
        </p:txBody>
      </p:sp>
    </p:spTree>
    <p:extLst>
      <p:ext uri="{BB962C8B-B14F-4D97-AF65-F5344CB8AC3E}">
        <p14:creationId xmlns:p14="http://schemas.microsoft.com/office/powerpoint/2010/main" val="248714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7920880" cy="504056"/>
          </a:xfrm>
        </p:spPr>
        <p:txBody>
          <a:bodyPr>
            <a:noAutofit/>
          </a:bodyPr>
          <a:lstStyle/>
          <a:p>
            <a:pPr marL="0" indent="0">
              <a:buNone/>
            </a:pPr>
            <a:r>
              <a:rPr lang="cs-CZ" sz="3200" b="1" dirty="0" smtClean="0">
                <a:solidFill>
                  <a:srgbClr val="418E96"/>
                </a:solidFill>
              </a:rPr>
              <a:t>STUDIUM VYSOKÉ ŠKOLY V SOUVISLOSTECH</a:t>
            </a:r>
          </a:p>
          <a:p>
            <a:pPr marL="0" indent="0">
              <a:buNone/>
            </a:pPr>
            <a:endParaRPr lang="cs-CZ" sz="3200" b="1" dirty="0" smtClean="0">
              <a:solidFill>
                <a:srgbClr val="418E96"/>
              </a:solidFill>
            </a:endParaRPr>
          </a:p>
        </p:txBody>
      </p:sp>
      <p:sp>
        <p:nvSpPr>
          <p:cNvPr id="3" name="TextovéPole 2"/>
          <p:cNvSpPr txBox="1"/>
          <p:nvPr/>
        </p:nvSpPr>
        <p:spPr>
          <a:xfrm>
            <a:off x="1187624" y="2167143"/>
            <a:ext cx="7272808" cy="2990049"/>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cs-CZ" sz="2000" dirty="0"/>
              <a:t>Typ studované školy před nástupem na VŠ</a:t>
            </a:r>
          </a:p>
          <a:p>
            <a:pPr marL="285750" indent="-285750">
              <a:lnSpc>
                <a:spcPct val="114000"/>
              </a:lnSpc>
              <a:spcAft>
                <a:spcPts val="600"/>
              </a:spcAft>
              <a:buFont typeface="Arial" panose="020B0604020202020204" pitchFamily="34" charset="0"/>
              <a:buChar char="•"/>
            </a:pPr>
            <a:r>
              <a:rPr lang="cs-CZ" sz="2000" dirty="0"/>
              <a:t>Ekonomická aktivita před nástupem na VŠ</a:t>
            </a:r>
          </a:p>
          <a:p>
            <a:pPr marL="285750" indent="-285750">
              <a:lnSpc>
                <a:spcPct val="114000"/>
              </a:lnSpc>
              <a:spcAft>
                <a:spcPts val="600"/>
              </a:spcAft>
              <a:buFont typeface="Arial" panose="020B0604020202020204" pitchFamily="34" charset="0"/>
              <a:buChar char="•"/>
            </a:pPr>
            <a:r>
              <a:rPr lang="cs-CZ" sz="2000" dirty="0" smtClean="0"/>
              <a:t>Podmínky </a:t>
            </a:r>
            <a:r>
              <a:rPr lang="cs-CZ" sz="2000" dirty="0"/>
              <a:t>přijetí na vysokou </a:t>
            </a:r>
            <a:r>
              <a:rPr lang="cs-CZ" sz="2000" dirty="0" smtClean="0"/>
              <a:t>školu</a:t>
            </a:r>
          </a:p>
          <a:p>
            <a:pPr marL="285750" indent="-285750">
              <a:lnSpc>
                <a:spcPct val="114000"/>
              </a:lnSpc>
              <a:spcAft>
                <a:spcPts val="600"/>
              </a:spcAft>
              <a:buFont typeface="Arial" panose="020B0604020202020204" pitchFamily="34" charset="0"/>
              <a:buChar char="•"/>
            </a:pPr>
            <a:r>
              <a:rPr lang="cs-CZ" sz="2000" dirty="0" smtClean="0"/>
              <a:t>Neúspěšné </a:t>
            </a:r>
            <a:r>
              <a:rPr lang="cs-CZ" sz="2000" dirty="0"/>
              <a:t>ukončení jiného </a:t>
            </a:r>
            <a:r>
              <a:rPr lang="cs-CZ" sz="2000" dirty="0" smtClean="0"/>
              <a:t>vysokoškolského studia </a:t>
            </a:r>
            <a:r>
              <a:rPr lang="cs-CZ" sz="2000" dirty="0"/>
              <a:t>v </a:t>
            </a:r>
            <a:r>
              <a:rPr lang="cs-CZ" sz="2000" dirty="0" smtClean="0"/>
              <a:t>minulosti</a:t>
            </a:r>
          </a:p>
          <a:p>
            <a:pPr marL="285750" indent="-285750">
              <a:lnSpc>
                <a:spcPct val="114000"/>
              </a:lnSpc>
              <a:spcAft>
                <a:spcPts val="600"/>
              </a:spcAft>
              <a:buFont typeface="Arial" panose="020B0604020202020204" pitchFamily="34" charset="0"/>
              <a:buChar char="•"/>
            </a:pPr>
            <a:r>
              <a:rPr lang="cs-CZ" sz="2000" dirty="0" smtClean="0"/>
              <a:t>Přerušení </a:t>
            </a:r>
            <a:r>
              <a:rPr lang="cs-CZ" sz="2000" dirty="0"/>
              <a:t>studia a </a:t>
            </a:r>
            <a:r>
              <a:rPr lang="cs-CZ" sz="2000" dirty="0" smtClean="0"/>
              <a:t>přestávky ve studiu</a:t>
            </a:r>
            <a:endParaRPr lang="cs-CZ" sz="2000" dirty="0"/>
          </a:p>
          <a:p>
            <a:pPr marL="285750" indent="-285750">
              <a:lnSpc>
                <a:spcPct val="114000"/>
              </a:lnSpc>
              <a:spcAft>
                <a:spcPts val="600"/>
              </a:spcAft>
              <a:buFont typeface="Arial" panose="020B0604020202020204" pitchFamily="34" charset="0"/>
              <a:buChar char="•"/>
            </a:pPr>
            <a:r>
              <a:rPr lang="cs-CZ" sz="2000" dirty="0"/>
              <a:t>Plány studentů po ukončení studia včetně plánů dalšího studia</a:t>
            </a:r>
          </a:p>
          <a:p>
            <a:pPr marL="285750" indent="-285750">
              <a:lnSpc>
                <a:spcPct val="114000"/>
              </a:lnSpc>
              <a:spcAft>
                <a:spcPts val="600"/>
              </a:spcAft>
              <a:buFont typeface="Arial" panose="020B0604020202020204" pitchFamily="34" charset="0"/>
              <a:buChar char="•"/>
            </a:pPr>
            <a:r>
              <a:rPr lang="cs-CZ" sz="2000" dirty="0"/>
              <a:t>Hodnocení šancí na trhu práce po ukončení studia</a:t>
            </a:r>
          </a:p>
        </p:txBody>
      </p:sp>
    </p:spTree>
    <p:extLst>
      <p:ext uri="{BB962C8B-B14F-4D97-AF65-F5344CB8AC3E}">
        <p14:creationId xmlns:p14="http://schemas.microsoft.com/office/powerpoint/2010/main" val="276879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dirty="0" smtClean="0">
                <a:solidFill>
                  <a:srgbClr val="418E96"/>
                </a:solidFill>
              </a:rPr>
              <a:t>Souvislost mezi náplní práce a obsahem studia u studentů v prezenční formě studia (%)</a:t>
            </a:r>
          </a:p>
        </p:txBody>
      </p:sp>
      <p:graphicFrame>
        <p:nvGraphicFramePr>
          <p:cNvPr id="6" name="Graf 5"/>
          <p:cNvGraphicFramePr/>
          <p:nvPr>
            <p:extLst>
              <p:ext uri="{D42A27DB-BD31-4B8C-83A1-F6EECF244321}">
                <p14:modId xmlns:p14="http://schemas.microsoft.com/office/powerpoint/2010/main" val="370732676"/>
              </p:ext>
            </p:extLst>
          </p:nvPr>
        </p:nvGraphicFramePr>
        <p:xfrm>
          <a:off x="1115616" y="2564904"/>
          <a:ext cx="7704856"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51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Souvislost mezi náplní práce a obsahem studia u studentů v prezenční formě studia (%)</a:t>
            </a:r>
          </a:p>
        </p:txBody>
      </p:sp>
      <p:graphicFrame>
        <p:nvGraphicFramePr>
          <p:cNvPr id="4" name="Graf 3"/>
          <p:cNvGraphicFramePr/>
          <p:nvPr>
            <p:extLst>
              <p:ext uri="{D42A27DB-BD31-4B8C-83A1-F6EECF244321}">
                <p14:modId xmlns:p14="http://schemas.microsoft.com/office/powerpoint/2010/main" val="1857398321"/>
              </p:ext>
            </p:extLst>
          </p:nvPr>
        </p:nvGraphicFramePr>
        <p:xfrm>
          <a:off x="1187624" y="2492896"/>
          <a:ext cx="7776864"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85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Časová vytíženost studiem (počty hodin v daný den)</a:t>
            </a:r>
          </a:p>
        </p:txBody>
      </p:sp>
      <p:graphicFrame>
        <p:nvGraphicFramePr>
          <p:cNvPr id="6" name="Graf 5"/>
          <p:cNvGraphicFramePr/>
          <p:nvPr>
            <p:extLst>
              <p:ext uri="{D42A27DB-BD31-4B8C-83A1-F6EECF244321}">
                <p14:modId xmlns:p14="http://schemas.microsoft.com/office/powerpoint/2010/main" val="679204605"/>
              </p:ext>
            </p:extLst>
          </p:nvPr>
        </p:nvGraphicFramePr>
        <p:xfrm>
          <a:off x="1331640" y="2276872"/>
          <a:ext cx="7704856" cy="4581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468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Časová vytíženost studiem u studentů prezenční (nahoře) a kombinované (dole) formy studia – počet hodin týdně</a:t>
            </a:r>
          </a:p>
        </p:txBody>
      </p:sp>
      <p:graphicFrame>
        <p:nvGraphicFramePr>
          <p:cNvPr id="4" name="Graf 3"/>
          <p:cNvGraphicFramePr/>
          <p:nvPr>
            <p:extLst>
              <p:ext uri="{D42A27DB-BD31-4B8C-83A1-F6EECF244321}">
                <p14:modId xmlns:p14="http://schemas.microsoft.com/office/powerpoint/2010/main" val="3470835251"/>
              </p:ext>
            </p:extLst>
          </p:nvPr>
        </p:nvGraphicFramePr>
        <p:xfrm>
          <a:off x="1115616" y="2492896"/>
          <a:ext cx="7128792" cy="21635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p:nvPr>
            <p:extLst>
              <p:ext uri="{D42A27DB-BD31-4B8C-83A1-F6EECF244321}">
                <p14:modId xmlns:p14="http://schemas.microsoft.com/office/powerpoint/2010/main" val="571698847"/>
              </p:ext>
            </p:extLst>
          </p:nvPr>
        </p:nvGraphicFramePr>
        <p:xfrm>
          <a:off x="1115616" y="4581128"/>
          <a:ext cx="7128792" cy="1944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86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Časová vytíženost studentů prezenčního studia studiem a prací podle vzdělání matky (průměrný počet hodin týdně)</a:t>
            </a:r>
          </a:p>
        </p:txBody>
      </p:sp>
      <p:graphicFrame>
        <p:nvGraphicFramePr>
          <p:cNvPr id="6" name="Graf 5"/>
          <p:cNvGraphicFramePr/>
          <p:nvPr>
            <p:extLst>
              <p:ext uri="{D42A27DB-BD31-4B8C-83A1-F6EECF244321}">
                <p14:modId xmlns:p14="http://schemas.microsoft.com/office/powerpoint/2010/main" val="157995890"/>
              </p:ext>
            </p:extLst>
          </p:nvPr>
        </p:nvGraphicFramePr>
        <p:xfrm>
          <a:off x="1093912" y="2492896"/>
          <a:ext cx="748883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3516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Časová vytíženost studentů prezenčního studia studiem a prací podle oboru studia (průměrný počet hodin týdně)</a:t>
            </a:r>
          </a:p>
        </p:txBody>
      </p:sp>
      <p:graphicFrame>
        <p:nvGraphicFramePr>
          <p:cNvPr id="3" name="Tabulka 2"/>
          <p:cNvGraphicFramePr>
            <a:graphicFrameLocks noGrp="1"/>
          </p:cNvGraphicFramePr>
          <p:nvPr>
            <p:extLst>
              <p:ext uri="{D42A27DB-BD31-4B8C-83A1-F6EECF244321}">
                <p14:modId xmlns:p14="http://schemas.microsoft.com/office/powerpoint/2010/main" val="1748389668"/>
              </p:ext>
            </p:extLst>
          </p:nvPr>
        </p:nvGraphicFramePr>
        <p:xfrm>
          <a:off x="1259632" y="2492895"/>
          <a:ext cx="7560839" cy="4119298"/>
        </p:xfrm>
        <a:graphic>
          <a:graphicData uri="http://schemas.openxmlformats.org/drawingml/2006/table">
            <a:tbl>
              <a:tblPr firstRow="1" firstCol="1" bandRow="1">
                <a:tableStyleId>{93296810-A885-4BE3-A3E7-6D5BEEA58F35}</a:tableStyleId>
              </a:tblPr>
              <a:tblGrid>
                <a:gridCol w="3217307"/>
                <a:gridCol w="1627144"/>
                <a:gridCol w="1358194"/>
                <a:gridCol w="1358194"/>
              </a:tblGrid>
              <a:tr h="242574">
                <a:tc>
                  <a:txBody>
                    <a:bodyPr/>
                    <a:lstStyle/>
                    <a:p>
                      <a:pPr>
                        <a:lnSpc>
                          <a:spcPct val="115000"/>
                        </a:lnSpc>
                        <a:spcAft>
                          <a:spcPts val="0"/>
                        </a:spcAft>
                      </a:pPr>
                      <a:r>
                        <a:rPr lang="cs-CZ" sz="1600" dirty="0">
                          <a:effectLst/>
                        </a:rPr>
                        <a:t>Obory studia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600">
                          <a:effectLst/>
                        </a:rPr>
                        <a:t>Studium ve škole</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600">
                          <a:effectLst/>
                        </a:rPr>
                        <a:t>Samostudium</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600" dirty="0">
                          <a:effectLst/>
                        </a:rPr>
                        <a:t>Placená práce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r>
              <a:tr h="500324">
                <a:tc>
                  <a:txBody>
                    <a:bodyPr/>
                    <a:lstStyle/>
                    <a:p>
                      <a:pPr>
                        <a:lnSpc>
                          <a:spcPct val="115000"/>
                        </a:lnSpc>
                        <a:spcAft>
                          <a:spcPts val="0"/>
                        </a:spcAft>
                      </a:pPr>
                      <a:r>
                        <a:rPr lang="cs-CZ" sz="1600" dirty="0">
                          <a:effectLst/>
                        </a:rPr>
                        <a:t>Zdravotnické, lékařské a farmaceutické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25,4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15,3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12,1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Technické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20,7</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14,0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15,5</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Umělecké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19,8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12,8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13,3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Přírodovědné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18,8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12,5</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15,3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Zemědělsko-lesnické a veterinární</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18,2</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10,8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16,4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Právnické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16,8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11,4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21,0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Pedagogické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16,0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10,4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16,3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0324">
                <a:tc>
                  <a:txBody>
                    <a:bodyPr/>
                    <a:lstStyle/>
                    <a:p>
                      <a:pPr>
                        <a:lnSpc>
                          <a:spcPct val="115000"/>
                        </a:lnSpc>
                        <a:spcAft>
                          <a:spcPts val="0"/>
                        </a:spcAft>
                      </a:pPr>
                      <a:r>
                        <a:rPr lang="cs-CZ" sz="1600" dirty="0">
                          <a:effectLst/>
                        </a:rPr>
                        <a:t>Ostatní humanitní a společensko-vědní</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15,4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12,3</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16,1</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174">
                <a:tc>
                  <a:txBody>
                    <a:bodyPr/>
                    <a:lstStyle/>
                    <a:p>
                      <a:pPr>
                        <a:lnSpc>
                          <a:spcPct val="115000"/>
                        </a:lnSpc>
                        <a:spcAft>
                          <a:spcPts val="0"/>
                        </a:spcAft>
                      </a:pPr>
                      <a:r>
                        <a:rPr lang="cs-CZ" sz="1600" dirty="0">
                          <a:effectLst/>
                        </a:rPr>
                        <a:t>Ekonomické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600">
                          <a:effectLst/>
                        </a:rPr>
                        <a:t>15,2</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a:effectLst/>
                        </a:rPr>
                        <a:t>9,6</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600" dirty="0">
                          <a:effectLst/>
                        </a:rPr>
                        <a:t>18,9</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1044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Spokojenost studentů prezenčního studia s časovou vytížeností (%)</a:t>
            </a:r>
          </a:p>
        </p:txBody>
      </p:sp>
      <p:graphicFrame>
        <p:nvGraphicFramePr>
          <p:cNvPr id="4" name="Graf 3"/>
          <p:cNvGraphicFramePr/>
          <p:nvPr>
            <p:extLst>
              <p:ext uri="{D42A27DB-BD31-4B8C-83A1-F6EECF244321}">
                <p14:modId xmlns:p14="http://schemas.microsoft.com/office/powerpoint/2010/main" val="4216802997"/>
              </p:ext>
            </p:extLst>
          </p:nvPr>
        </p:nvGraphicFramePr>
        <p:xfrm>
          <a:off x="1198608" y="2359789"/>
          <a:ext cx="748883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331640" y="5733256"/>
            <a:ext cx="2520280"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cs-CZ" dirty="0" smtClean="0"/>
              <a:t>Odpovědi se výrazně liší podle oborů studia.</a:t>
            </a:r>
            <a:endParaRPr lang="cs-CZ" dirty="0"/>
          </a:p>
        </p:txBody>
      </p:sp>
    </p:spTree>
    <p:extLst>
      <p:ext uri="{BB962C8B-B14F-4D97-AF65-F5344CB8AC3E}">
        <p14:creationId xmlns:p14="http://schemas.microsoft.com/office/powerpoint/2010/main" val="146428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028384" cy="792088"/>
          </a:xfrm>
        </p:spPr>
        <p:txBody>
          <a:bodyPr>
            <a:noAutofit/>
          </a:bodyPr>
          <a:lstStyle/>
          <a:p>
            <a:pPr marL="0" indent="0">
              <a:buNone/>
            </a:pPr>
            <a:r>
              <a:rPr lang="cs-CZ" sz="2500" b="1" dirty="0" smtClean="0">
                <a:solidFill>
                  <a:srgbClr val="418E96"/>
                </a:solidFill>
              </a:rPr>
              <a:t>Struktura zdrojů financí podle formy studia (%) a pro </a:t>
            </a:r>
            <a:r>
              <a:rPr lang="cs-CZ" sz="2500" b="1" u="sng" dirty="0" smtClean="0">
                <a:solidFill>
                  <a:srgbClr val="418E96"/>
                </a:solidFill>
              </a:rPr>
              <a:t>prezenční studenty </a:t>
            </a:r>
            <a:r>
              <a:rPr lang="cs-CZ" sz="2500" b="1" dirty="0" smtClean="0">
                <a:solidFill>
                  <a:srgbClr val="418E96"/>
                </a:solidFill>
              </a:rPr>
              <a:t>i podle typu školy (%)</a:t>
            </a:r>
          </a:p>
        </p:txBody>
      </p:sp>
      <p:graphicFrame>
        <p:nvGraphicFramePr>
          <p:cNvPr id="6" name="Graf 5"/>
          <p:cNvGraphicFramePr/>
          <p:nvPr>
            <p:extLst>
              <p:ext uri="{D42A27DB-BD31-4B8C-83A1-F6EECF244321}">
                <p14:modId xmlns:p14="http://schemas.microsoft.com/office/powerpoint/2010/main" val="3935149295"/>
              </p:ext>
            </p:extLst>
          </p:nvPr>
        </p:nvGraphicFramePr>
        <p:xfrm>
          <a:off x="1043608" y="2420888"/>
          <a:ext cx="7702123" cy="21799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547664" y="6300028"/>
            <a:ext cx="7488832" cy="369332"/>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u="sng" dirty="0" smtClean="0"/>
              <a:t>Struktura</a:t>
            </a:r>
            <a:r>
              <a:rPr lang="cs-CZ" dirty="0" smtClean="0"/>
              <a:t> zdrojů se liší podle sociálního postavení rodičů i podle oboru studia.</a:t>
            </a:r>
            <a:endParaRPr lang="cs-CZ" dirty="0"/>
          </a:p>
        </p:txBody>
      </p:sp>
      <p:graphicFrame>
        <p:nvGraphicFramePr>
          <p:cNvPr id="8" name="Graf 7"/>
          <p:cNvGraphicFramePr>
            <a:graphicFrameLocks noGrp="1"/>
          </p:cNvGraphicFramePr>
          <p:nvPr>
            <p:extLst>
              <p:ext uri="{D42A27DB-BD31-4B8C-83A1-F6EECF244321}">
                <p14:modId xmlns:p14="http://schemas.microsoft.com/office/powerpoint/2010/main" val="3178200573"/>
              </p:ext>
            </p:extLst>
          </p:nvPr>
        </p:nvGraphicFramePr>
        <p:xfrm>
          <a:off x="1259632" y="4653136"/>
          <a:ext cx="7272808" cy="1646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14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028384" cy="792088"/>
          </a:xfrm>
        </p:spPr>
        <p:txBody>
          <a:bodyPr>
            <a:noAutofit/>
          </a:bodyPr>
          <a:lstStyle/>
          <a:p>
            <a:pPr marL="0" indent="0">
              <a:buNone/>
            </a:pPr>
            <a:r>
              <a:rPr lang="cs-CZ" sz="2500" b="1" u="sng" dirty="0" smtClean="0">
                <a:solidFill>
                  <a:srgbClr val="418E96"/>
                </a:solidFill>
              </a:rPr>
              <a:t>Výše </a:t>
            </a:r>
            <a:r>
              <a:rPr lang="cs-CZ" sz="2500" b="1" dirty="0" smtClean="0">
                <a:solidFill>
                  <a:srgbClr val="418E96"/>
                </a:solidFill>
              </a:rPr>
              <a:t>měsíčních zdrojů studentů prezenční formy studia </a:t>
            </a:r>
          </a:p>
          <a:p>
            <a:pPr marL="0" indent="0">
              <a:buNone/>
            </a:pPr>
            <a:r>
              <a:rPr lang="cs-CZ" sz="2500" b="1" dirty="0" smtClean="0">
                <a:solidFill>
                  <a:srgbClr val="418E96"/>
                </a:solidFill>
              </a:rPr>
              <a:t>podle oboru studia (Kč)</a:t>
            </a:r>
          </a:p>
        </p:txBody>
      </p:sp>
      <p:graphicFrame>
        <p:nvGraphicFramePr>
          <p:cNvPr id="8" name="Graf 7"/>
          <p:cNvGraphicFramePr/>
          <p:nvPr>
            <p:extLst>
              <p:ext uri="{D42A27DB-BD31-4B8C-83A1-F6EECF244321}">
                <p14:modId xmlns:p14="http://schemas.microsoft.com/office/powerpoint/2010/main" val="3093273480"/>
              </p:ext>
            </p:extLst>
          </p:nvPr>
        </p:nvGraphicFramePr>
        <p:xfrm>
          <a:off x="1115616" y="2708920"/>
          <a:ext cx="7344816"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2658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u="sng" dirty="0" smtClean="0">
                <a:solidFill>
                  <a:srgbClr val="418E96"/>
                </a:solidFill>
              </a:rPr>
              <a:t>Výše </a:t>
            </a:r>
            <a:r>
              <a:rPr lang="cs-CZ" sz="2500" b="1" dirty="0" smtClean="0">
                <a:solidFill>
                  <a:srgbClr val="418E96"/>
                </a:solidFill>
              </a:rPr>
              <a:t>příjmů studentů prezenční formy studia podle jednotlivých zdrojů (Kč)</a:t>
            </a:r>
          </a:p>
        </p:txBody>
      </p:sp>
      <p:graphicFrame>
        <p:nvGraphicFramePr>
          <p:cNvPr id="9" name="Graf 8"/>
          <p:cNvGraphicFramePr/>
          <p:nvPr>
            <p:extLst>
              <p:ext uri="{D42A27DB-BD31-4B8C-83A1-F6EECF244321}">
                <p14:modId xmlns:p14="http://schemas.microsoft.com/office/powerpoint/2010/main" val="2736611066"/>
              </p:ext>
            </p:extLst>
          </p:nvPr>
        </p:nvGraphicFramePr>
        <p:xfrm>
          <a:off x="1187624" y="2492896"/>
          <a:ext cx="7848872" cy="20180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p:cNvSpPr txBox="1"/>
          <p:nvPr/>
        </p:nvSpPr>
        <p:spPr>
          <a:xfrm>
            <a:off x="1043608" y="4782051"/>
            <a:ext cx="8064896" cy="2031325"/>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Studenti prezenčního studia na veřejných vysokých školách mají od rodičů zhruba stejný příjem jako studenti soukromých vysokých </a:t>
            </a:r>
            <a:r>
              <a:rPr lang="cs-CZ" dirty="0" smtClean="0"/>
              <a:t>škol.</a:t>
            </a:r>
          </a:p>
          <a:p>
            <a:r>
              <a:rPr lang="cs-CZ" dirty="0" smtClean="0"/>
              <a:t>Studenti </a:t>
            </a:r>
            <a:r>
              <a:rPr lang="cs-CZ" dirty="0"/>
              <a:t>bydlící u rodičů mají průměrně nižší příjmy od rodičů a nižší výdělek</a:t>
            </a:r>
            <a:r>
              <a:rPr lang="cs-CZ" dirty="0" smtClean="0"/>
              <a:t>.</a:t>
            </a:r>
          </a:p>
          <a:p>
            <a:r>
              <a:rPr lang="cs-CZ" dirty="0"/>
              <a:t>Podpora od rodičů roste s rostoucím vzděláním matky (podle vzdělání otce jsou rozdíly téměř stejné). Rozdíl výše měsíčního příspěvku studentům od rodičů, kteří mají základní a střední vzdělání bez maturity a kteří mají vysokoškolské vzdělání, činí v průměru 2 000 Kč</a:t>
            </a:r>
            <a:r>
              <a:rPr lang="cs-CZ" dirty="0" smtClean="0"/>
              <a:t>.</a:t>
            </a:r>
          </a:p>
        </p:txBody>
      </p:sp>
    </p:spTree>
    <p:extLst>
      <p:ext uri="{BB962C8B-B14F-4D97-AF65-F5344CB8AC3E}">
        <p14:creationId xmlns:p14="http://schemas.microsoft.com/office/powerpoint/2010/main" val="252994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lstStyle/>
          <a:p>
            <a:pPr marL="0" indent="0">
              <a:buNone/>
            </a:pPr>
            <a:r>
              <a:rPr lang="cs-CZ" sz="2500" b="1" dirty="0" smtClean="0">
                <a:solidFill>
                  <a:srgbClr val="418E96"/>
                </a:solidFill>
              </a:rPr>
              <a:t>Typ studované školy před nástupem na vysokou školu (%)</a:t>
            </a:r>
          </a:p>
          <a:p>
            <a:pPr marL="0" indent="0">
              <a:buNone/>
            </a:pPr>
            <a:endParaRPr lang="cs-CZ" sz="2500" b="1" dirty="0" smtClean="0">
              <a:solidFill>
                <a:srgbClr val="418E96"/>
              </a:solidFill>
            </a:endParaRPr>
          </a:p>
        </p:txBody>
      </p:sp>
      <p:graphicFrame>
        <p:nvGraphicFramePr>
          <p:cNvPr id="4" name="Graf 3"/>
          <p:cNvGraphicFramePr/>
          <p:nvPr>
            <p:extLst>
              <p:ext uri="{D42A27DB-BD31-4B8C-83A1-F6EECF244321}">
                <p14:modId xmlns:p14="http://schemas.microsoft.com/office/powerpoint/2010/main" val="2517589245"/>
              </p:ext>
            </p:extLst>
          </p:nvPr>
        </p:nvGraphicFramePr>
        <p:xfrm>
          <a:off x="1115616" y="2348880"/>
          <a:ext cx="7920880" cy="27652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1331640" y="5380802"/>
            <a:ext cx="6696744" cy="723275"/>
          </a:xfrm>
          <a:prstGeom prst="rect">
            <a:avLst/>
          </a:prstGeom>
          <a:ln w="28575">
            <a:solidFill>
              <a:srgbClr val="418E96"/>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a:t>Více než polovina studentů </a:t>
            </a:r>
            <a:r>
              <a:rPr lang="cs-CZ" dirty="0" smtClean="0"/>
              <a:t>(54 %) přichází </a:t>
            </a:r>
            <a:r>
              <a:rPr lang="cs-CZ" dirty="0"/>
              <a:t>studovat z </a:t>
            </a:r>
            <a:r>
              <a:rPr lang="cs-CZ" dirty="0" smtClean="0"/>
              <a:t>gymnázií.</a:t>
            </a:r>
            <a:endParaRPr lang="cs-CZ" dirty="0"/>
          </a:p>
          <a:p>
            <a:pPr>
              <a:spcAft>
                <a:spcPts val="600"/>
              </a:spcAft>
            </a:pPr>
            <a:r>
              <a:rPr lang="cs-CZ" dirty="0"/>
              <a:t>Více než třetina studentů </a:t>
            </a:r>
            <a:r>
              <a:rPr lang="cs-CZ" dirty="0" smtClean="0"/>
              <a:t>(35 %) absolvovala </a:t>
            </a:r>
            <a:r>
              <a:rPr lang="cs-CZ" dirty="0"/>
              <a:t>střední odbornou </a:t>
            </a:r>
            <a:r>
              <a:rPr lang="cs-CZ" dirty="0" smtClean="0"/>
              <a:t>školu.</a:t>
            </a:r>
            <a:endParaRPr lang="cs-CZ" dirty="0"/>
          </a:p>
        </p:txBody>
      </p:sp>
    </p:spTree>
    <p:extLst>
      <p:ext uri="{BB962C8B-B14F-4D97-AF65-F5344CB8AC3E}">
        <p14:creationId xmlns:p14="http://schemas.microsoft.com/office/powerpoint/2010/main" val="34497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smtClean="0">
                <a:solidFill>
                  <a:srgbClr val="418E96"/>
                </a:solidFill>
              </a:rPr>
              <a:t>Průměrné měsíční náklady na živobytí a studium studentů prezenční formy studia podle typu školy (Kč)</a:t>
            </a:r>
          </a:p>
        </p:txBody>
      </p:sp>
      <p:graphicFrame>
        <p:nvGraphicFramePr>
          <p:cNvPr id="5" name="Graf 4"/>
          <p:cNvGraphicFramePr/>
          <p:nvPr>
            <p:extLst>
              <p:ext uri="{D42A27DB-BD31-4B8C-83A1-F6EECF244321}">
                <p14:modId xmlns:p14="http://schemas.microsoft.com/office/powerpoint/2010/main" val="3040496013"/>
              </p:ext>
            </p:extLst>
          </p:nvPr>
        </p:nvGraphicFramePr>
        <p:xfrm>
          <a:off x="1403648" y="2492896"/>
          <a:ext cx="7344816"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29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smtClean="0">
                <a:solidFill>
                  <a:srgbClr val="418E96"/>
                </a:solidFill>
              </a:rPr>
              <a:t>Průměrné měsíční náklady na živobytí studentů prezenční formy studia podle oboru studia (Kč)</a:t>
            </a:r>
          </a:p>
        </p:txBody>
      </p:sp>
      <p:graphicFrame>
        <p:nvGraphicFramePr>
          <p:cNvPr id="4" name="Graf 3"/>
          <p:cNvGraphicFramePr/>
          <p:nvPr>
            <p:extLst>
              <p:ext uri="{D42A27DB-BD31-4B8C-83A1-F6EECF244321}">
                <p14:modId xmlns:p14="http://schemas.microsoft.com/office/powerpoint/2010/main" val="3073743701"/>
              </p:ext>
            </p:extLst>
          </p:nvPr>
        </p:nvGraphicFramePr>
        <p:xfrm>
          <a:off x="1475656" y="2492896"/>
          <a:ext cx="720080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413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300" b="1" dirty="0" smtClean="0">
                <a:solidFill>
                  <a:srgbClr val="418E96"/>
                </a:solidFill>
              </a:rPr>
              <a:t>Průměrné měsíční náklady na studium studentů prezenční formy studia na </a:t>
            </a:r>
            <a:r>
              <a:rPr lang="cs-CZ" sz="2300" b="1" u="sng" dirty="0" smtClean="0">
                <a:solidFill>
                  <a:srgbClr val="418E96"/>
                </a:solidFill>
              </a:rPr>
              <a:t>veřejných vysokých školách </a:t>
            </a:r>
            <a:r>
              <a:rPr lang="cs-CZ" sz="2300" b="1" dirty="0" smtClean="0">
                <a:solidFill>
                  <a:srgbClr val="418E96"/>
                </a:solidFill>
              </a:rPr>
              <a:t>podle oboru studia (Kč)</a:t>
            </a:r>
          </a:p>
        </p:txBody>
      </p:sp>
      <p:graphicFrame>
        <p:nvGraphicFramePr>
          <p:cNvPr id="5" name="Graf 4"/>
          <p:cNvGraphicFramePr/>
          <p:nvPr>
            <p:extLst>
              <p:ext uri="{D42A27DB-BD31-4B8C-83A1-F6EECF244321}">
                <p14:modId xmlns:p14="http://schemas.microsoft.com/office/powerpoint/2010/main" val="4130714943"/>
              </p:ext>
            </p:extLst>
          </p:nvPr>
        </p:nvGraphicFramePr>
        <p:xfrm>
          <a:off x="1475656" y="2564904"/>
          <a:ext cx="7416824"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612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Míra finančních problémů (%)</a:t>
            </a:r>
          </a:p>
        </p:txBody>
      </p:sp>
      <p:graphicFrame>
        <p:nvGraphicFramePr>
          <p:cNvPr id="4" name="Graf 3"/>
          <p:cNvGraphicFramePr/>
          <p:nvPr>
            <p:extLst>
              <p:ext uri="{D42A27DB-BD31-4B8C-83A1-F6EECF244321}">
                <p14:modId xmlns:p14="http://schemas.microsoft.com/office/powerpoint/2010/main" val="1890419014"/>
              </p:ext>
            </p:extLst>
          </p:nvPr>
        </p:nvGraphicFramePr>
        <p:xfrm>
          <a:off x="1547664" y="2276872"/>
          <a:ext cx="7258640"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187624" y="4566027"/>
            <a:ext cx="7704856" cy="2031325"/>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S</a:t>
            </a:r>
            <a:r>
              <a:rPr lang="cs-CZ" dirty="0"/>
              <a:t> vážnými či velmi vážnými finančními problémy se potýká 16,6 % studentů prezenčního </a:t>
            </a:r>
            <a:r>
              <a:rPr lang="cs-CZ" dirty="0" smtClean="0"/>
              <a:t>studia (17,7</a:t>
            </a:r>
            <a:r>
              <a:rPr lang="cs-CZ" dirty="0"/>
              <a:t> % žen a 15,3 % </a:t>
            </a:r>
            <a:r>
              <a:rPr lang="cs-CZ" dirty="0" smtClean="0"/>
              <a:t>mužů). Nejvíce </a:t>
            </a:r>
            <a:r>
              <a:rPr lang="cs-CZ" dirty="0"/>
              <a:t>se s finančními problémy potýkají </a:t>
            </a:r>
            <a:r>
              <a:rPr lang="cs-CZ" dirty="0" smtClean="0"/>
              <a:t>prezenční studenti </a:t>
            </a:r>
            <a:r>
              <a:rPr lang="cs-CZ" dirty="0"/>
              <a:t>starší 30 let (30,1 %), studenti mladší 21 let se s finančními problémy potýkají ve 14,2 % případů. </a:t>
            </a:r>
            <a:endParaRPr lang="cs-CZ" dirty="0" smtClean="0"/>
          </a:p>
          <a:p>
            <a:r>
              <a:rPr lang="cs-CZ" dirty="0" smtClean="0"/>
              <a:t>S finančními problémy se méně potýkají studenti, kteří se řadí do třetiny nejlepších, a studenti rodičů s vyšším vzděláním a lepším sociálními postavením.</a:t>
            </a:r>
          </a:p>
          <a:p>
            <a:r>
              <a:rPr lang="cs-CZ" dirty="0" smtClean="0"/>
              <a:t>Míra potýkání se s finančními problémy se liší s oborem studia.</a:t>
            </a:r>
            <a:endParaRPr lang="cs-CZ" dirty="0"/>
          </a:p>
        </p:txBody>
      </p:sp>
    </p:spTree>
    <p:extLst>
      <p:ext uri="{BB962C8B-B14F-4D97-AF65-F5344CB8AC3E}">
        <p14:creationId xmlns:p14="http://schemas.microsoft.com/office/powerpoint/2010/main" val="218375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Míra finančních problémů (%)</a:t>
            </a:r>
          </a:p>
        </p:txBody>
      </p:sp>
      <p:graphicFrame>
        <p:nvGraphicFramePr>
          <p:cNvPr id="5" name="Graf 4"/>
          <p:cNvGraphicFramePr/>
          <p:nvPr>
            <p:extLst>
              <p:ext uri="{D42A27DB-BD31-4B8C-83A1-F6EECF244321}">
                <p14:modId xmlns:p14="http://schemas.microsoft.com/office/powerpoint/2010/main" val="1647632606"/>
              </p:ext>
            </p:extLst>
          </p:nvPr>
        </p:nvGraphicFramePr>
        <p:xfrm>
          <a:off x="1331640" y="2276872"/>
          <a:ext cx="741682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034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a:solidFill>
                  <a:srgbClr val="418E96"/>
                </a:solidFill>
              </a:rPr>
              <a:t>Maximální výše neočekávaného výdaje studentů prezenčního studia z vlastních zdrojů (%)</a:t>
            </a:r>
            <a:endParaRPr lang="cs-CZ" sz="2500" b="1" dirty="0" smtClean="0">
              <a:solidFill>
                <a:srgbClr val="418E96"/>
              </a:solidFill>
            </a:endParaRPr>
          </a:p>
        </p:txBody>
      </p:sp>
      <p:graphicFrame>
        <p:nvGraphicFramePr>
          <p:cNvPr id="4" name="Graf 3"/>
          <p:cNvGraphicFramePr/>
          <p:nvPr>
            <p:extLst>
              <p:ext uri="{D42A27DB-BD31-4B8C-83A1-F6EECF244321}">
                <p14:modId xmlns:p14="http://schemas.microsoft.com/office/powerpoint/2010/main" val="1411493986"/>
              </p:ext>
            </p:extLst>
          </p:nvPr>
        </p:nvGraphicFramePr>
        <p:xfrm>
          <a:off x="395536" y="2492896"/>
          <a:ext cx="8280920"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p:cNvSpPr txBox="1"/>
          <p:nvPr/>
        </p:nvSpPr>
        <p:spPr>
          <a:xfrm>
            <a:off x="1187624" y="5439938"/>
            <a:ext cx="6696744" cy="1200329"/>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Muži jsou schopni zaplatit vyšší částky než ženy, třetina žen není schopna uhradit mimořádný výdaj ani v hodnotě 5 000 Kč, takových mužů je </a:t>
            </a:r>
            <a:r>
              <a:rPr lang="cs-CZ" dirty="0" smtClean="0"/>
              <a:t>jen 23,1</a:t>
            </a:r>
            <a:r>
              <a:rPr lang="cs-CZ" dirty="0"/>
              <a:t> %. </a:t>
            </a:r>
            <a:endParaRPr lang="cs-CZ" dirty="0" smtClean="0"/>
          </a:p>
          <a:p>
            <a:r>
              <a:rPr lang="cs-CZ" dirty="0" smtClean="0"/>
              <a:t>Výše </a:t>
            </a:r>
            <a:r>
              <a:rPr lang="cs-CZ" dirty="0"/>
              <a:t>úhrady mimořádného výdaje </a:t>
            </a:r>
            <a:r>
              <a:rPr lang="cs-CZ" dirty="0" smtClean="0"/>
              <a:t>roste s věkem.</a:t>
            </a:r>
            <a:endParaRPr lang="cs-CZ" dirty="0"/>
          </a:p>
        </p:txBody>
      </p:sp>
    </p:spTree>
    <p:extLst>
      <p:ext uri="{BB962C8B-B14F-4D97-AF65-F5344CB8AC3E}">
        <p14:creationId xmlns:p14="http://schemas.microsoft.com/office/powerpoint/2010/main" val="42809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484784"/>
            <a:ext cx="7920880" cy="504056"/>
          </a:xfrm>
        </p:spPr>
        <p:txBody>
          <a:bodyPr>
            <a:noAutofit/>
          </a:bodyPr>
          <a:lstStyle/>
          <a:p>
            <a:pPr marL="0" indent="0">
              <a:buNone/>
            </a:pPr>
            <a:r>
              <a:rPr lang="cs-CZ" sz="3200" b="1" dirty="0" smtClean="0">
                <a:solidFill>
                  <a:srgbClr val="418E96"/>
                </a:solidFill>
              </a:rPr>
              <a:t>MOBILITA A JAZYKOVÁ VYBAVENOST STUDENTŮ</a:t>
            </a:r>
          </a:p>
          <a:p>
            <a:pPr marL="0" indent="0">
              <a:buNone/>
            </a:pPr>
            <a:endParaRPr lang="cs-CZ" sz="3200" b="1" dirty="0" smtClean="0">
              <a:solidFill>
                <a:srgbClr val="418E96"/>
              </a:solidFill>
            </a:endParaRPr>
          </a:p>
        </p:txBody>
      </p:sp>
      <p:sp>
        <p:nvSpPr>
          <p:cNvPr id="3" name="TextovéPole 2"/>
          <p:cNvSpPr txBox="1"/>
          <p:nvPr/>
        </p:nvSpPr>
        <p:spPr>
          <a:xfrm>
            <a:off x="1115616" y="2550383"/>
            <a:ext cx="6912768" cy="2134430"/>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cs-CZ" sz="2000" dirty="0" smtClean="0"/>
              <a:t>Zájem o zahraniční studijní pobyt</a:t>
            </a:r>
          </a:p>
          <a:p>
            <a:pPr marL="285750" indent="-285750">
              <a:lnSpc>
                <a:spcPct val="114000"/>
              </a:lnSpc>
              <a:spcAft>
                <a:spcPts val="600"/>
              </a:spcAft>
              <a:buFont typeface="Arial" panose="020B0604020202020204" pitchFamily="34" charset="0"/>
              <a:buChar char="•"/>
            </a:pPr>
            <a:r>
              <a:rPr lang="cs-CZ" sz="2000" dirty="0" smtClean="0"/>
              <a:t>Financování zahraničního studia</a:t>
            </a:r>
          </a:p>
          <a:p>
            <a:pPr marL="285750" indent="-285750">
              <a:lnSpc>
                <a:spcPct val="114000"/>
              </a:lnSpc>
              <a:spcAft>
                <a:spcPts val="600"/>
              </a:spcAft>
              <a:buFont typeface="Arial" panose="020B0604020202020204" pitchFamily="34" charset="0"/>
              <a:buChar char="•"/>
            </a:pPr>
            <a:r>
              <a:rPr lang="cs-CZ" sz="2000" dirty="0" smtClean="0"/>
              <a:t>Překážky pro zahraniční studijní pobyt</a:t>
            </a:r>
          </a:p>
          <a:p>
            <a:pPr marL="285750" indent="-285750">
              <a:lnSpc>
                <a:spcPct val="114000"/>
              </a:lnSpc>
              <a:spcAft>
                <a:spcPts val="600"/>
              </a:spcAft>
              <a:buFont typeface="Arial" panose="020B0604020202020204" pitchFamily="34" charset="0"/>
              <a:buChar char="•"/>
            </a:pPr>
            <a:r>
              <a:rPr lang="cs-CZ" sz="2000" dirty="0" smtClean="0"/>
              <a:t>Ostatní typy zahraničních pobytů</a:t>
            </a:r>
          </a:p>
          <a:p>
            <a:pPr marL="285750" indent="-285750">
              <a:lnSpc>
                <a:spcPct val="114000"/>
              </a:lnSpc>
              <a:spcAft>
                <a:spcPts val="600"/>
              </a:spcAft>
              <a:buFont typeface="Arial" panose="020B0604020202020204" pitchFamily="34" charset="0"/>
              <a:buChar char="•"/>
            </a:pPr>
            <a:r>
              <a:rPr lang="cs-CZ" sz="2000" dirty="0" smtClean="0"/>
              <a:t>Hodnocení jazykových kompetencí</a:t>
            </a:r>
          </a:p>
        </p:txBody>
      </p:sp>
    </p:spTree>
    <p:extLst>
      <p:ext uri="{BB962C8B-B14F-4D97-AF65-F5344CB8AC3E}">
        <p14:creationId xmlns:p14="http://schemas.microsoft.com/office/powerpoint/2010/main" val="394232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a:solidFill>
                  <a:srgbClr val="418E96"/>
                </a:solidFill>
              </a:rPr>
              <a:t>Byl/a jste během studia na studijním pobytu na zahraniční vysoké škole? </a:t>
            </a:r>
            <a:r>
              <a:rPr lang="cs-CZ" sz="2500" b="1" dirty="0" smtClean="0">
                <a:solidFill>
                  <a:srgbClr val="418E96"/>
                </a:solidFill>
              </a:rPr>
              <a:t>(%)</a:t>
            </a:r>
          </a:p>
        </p:txBody>
      </p:sp>
      <p:graphicFrame>
        <p:nvGraphicFramePr>
          <p:cNvPr id="5" name="Graf 4"/>
          <p:cNvGraphicFramePr/>
          <p:nvPr>
            <p:extLst>
              <p:ext uri="{D42A27DB-BD31-4B8C-83A1-F6EECF244321}">
                <p14:modId xmlns:p14="http://schemas.microsoft.com/office/powerpoint/2010/main" val="1127927648"/>
              </p:ext>
            </p:extLst>
          </p:nvPr>
        </p:nvGraphicFramePr>
        <p:xfrm>
          <a:off x="1115616" y="2348880"/>
          <a:ext cx="7848872" cy="2034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p:nvPr>
            <p:extLst>
              <p:ext uri="{D42A27DB-BD31-4B8C-83A1-F6EECF244321}">
                <p14:modId xmlns:p14="http://schemas.microsoft.com/office/powerpoint/2010/main" val="3885670443"/>
              </p:ext>
            </p:extLst>
          </p:nvPr>
        </p:nvGraphicFramePr>
        <p:xfrm>
          <a:off x="1187624" y="4437112"/>
          <a:ext cx="7523686"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57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a:solidFill>
                  <a:srgbClr val="418E96"/>
                </a:solidFill>
              </a:rPr>
              <a:t>Byl/a jste během studia na studijním pobytu na zahraniční vysoké škole? </a:t>
            </a:r>
            <a:r>
              <a:rPr lang="cs-CZ" sz="2500" b="1" dirty="0" smtClean="0">
                <a:solidFill>
                  <a:srgbClr val="418E96"/>
                </a:solidFill>
              </a:rPr>
              <a:t>(%)</a:t>
            </a:r>
          </a:p>
        </p:txBody>
      </p:sp>
      <p:graphicFrame>
        <p:nvGraphicFramePr>
          <p:cNvPr id="6" name="Graf 5"/>
          <p:cNvGraphicFramePr>
            <a:graphicFrameLocks/>
          </p:cNvGraphicFramePr>
          <p:nvPr>
            <p:extLst/>
          </p:nvPr>
        </p:nvGraphicFramePr>
        <p:xfrm>
          <a:off x="1115616" y="2420888"/>
          <a:ext cx="790309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6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a:solidFill>
                  <a:srgbClr val="418E96"/>
                </a:solidFill>
              </a:rPr>
              <a:t>Byl/a jste během studia na studijním pobytu na zahraniční vysoké škole? </a:t>
            </a:r>
            <a:r>
              <a:rPr lang="cs-CZ" sz="2500" b="1" dirty="0" smtClean="0">
                <a:solidFill>
                  <a:srgbClr val="418E96"/>
                </a:solidFill>
              </a:rPr>
              <a:t>(%)</a:t>
            </a:r>
          </a:p>
        </p:txBody>
      </p:sp>
      <p:graphicFrame>
        <p:nvGraphicFramePr>
          <p:cNvPr id="4" name="Graf 3"/>
          <p:cNvGraphicFramePr/>
          <p:nvPr>
            <p:extLst>
              <p:ext uri="{D42A27DB-BD31-4B8C-83A1-F6EECF244321}">
                <p14:modId xmlns:p14="http://schemas.microsoft.com/office/powerpoint/2010/main" val="1223281939"/>
              </p:ext>
            </p:extLst>
          </p:nvPr>
        </p:nvGraphicFramePr>
        <p:xfrm>
          <a:off x="1259632" y="2420888"/>
          <a:ext cx="770485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214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2500" b="1" dirty="0">
                <a:solidFill>
                  <a:srgbClr val="418E96"/>
                </a:solidFill>
              </a:rPr>
              <a:t>Typ studované školy před nástupem podle formy studia a typu školy (%)</a:t>
            </a:r>
            <a:endParaRPr lang="cs-CZ" sz="2500" b="1" dirty="0" smtClean="0">
              <a:solidFill>
                <a:srgbClr val="418E96"/>
              </a:solidFill>
            </a:endParaRPr>
          </a:p>
        </p:txBody>
      </p:sp>
      <p:sp>
        <p:nvSpPr>
          <p:cNvPr id="6" name="TextovéPole 5"/>
          <p:cNvSpPr txBox="1"/>
          <p:nvPr/>
        </p:nvSpPr>
        <p:spPr>
          <a:xfrm>
            <a:off x="3275856" y="5259104"/>
            <a:ext cx="5832648" cy="1554272"/>
          </a:xfrm>
          <a:prstGeom prst="rect">
            <a:avLst/>
          </a:prstGeom>
          <a:ln w="28575">
            <a:solidFill>
              <a:srgbClr val="418E96"/>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a:t>Studenti v kombinované formě a studenti SVŠ častěji pocházejí ze SOŠ, studenti v prezenční formě a studenti </a:t>
            </a:r>
            <a:r>
              <a:rPr lang="cs-CZ" dirty="0" smtClean="0"/>
              <a:t>VVŠ </a:t>
            </a:r>
            <a:r>
              <a:rPr lang="cs-CZ" dirty="0"/>
              <a:t>častěji pocházejí z </a:t>
            </a:r>
            <a:r>
              <a:rPr lang="cs-CZ" dirty="0" smtClean="0"/>
              <a:t>gymnázií.</a:t>
            </a:r>
            <a:endParaRPr lang="cs-CZ" dirty="0"/>
          </a:p>
          <a:p>
            <a:r>
              <a:rPr lang="cs-CZ" dirty="0" smtClean="0"/>
              <a:t>Absolvovaná SŠ souvisí i </a:t>
            </a:r>
            <a:r>
              <a:rPr lang="cs-CZ" dirty="0"/>
              <a:t>s věkem </a:t>
            </a:r>
            <a:r>
              <a:rPr lang="cs-CZ" dirty="0" smtClean="0"/>
              <a:t>studentů, starší studenti častěji přicházejí ze středních odborných škol.</a:t>
            </a:r>
            <a:endParaRPr lang="cs-CZ" dirty="0"/>
          </a:p>
        </p:txBody>
      </p:sp>
      <p:graphicFrame>
        <p:nvGraphicFramePr>
          <p:cNvPr id="5" name="Graf 4"/>
          <p:cNvGraphicFramePr/>
          <p:nvPr>
            <p:extLst>
              <p:ext uri="{D42A27DB-BD31-4B8C-83A1-F6EECF244321}">
                <p14:modId xmlns:p14="http://schemas.microsoft.com/office/powerpoint/2010/main" val="2702232130"/>
              </p:ext>
            </p:extLst>
          </p:nvPr>
        </p:nvGraphicFramePr>
        <p:xfrm>
          <a:off x="1219308" y="2564904"/>
          <a:ext cx="7920880"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91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76064"/>
          </a:xfrm>
        </p:spPr>
        <p:txBody>
          <a:bodyPr>
            <a:noAutofit/>
          </a:bodyPr>
          <a:lstStyle/>
          <a:p>
            <a:pPr marL="0" indent="0">
              <a:buNone/>
            </a:pPr>
            <a:r>
              <a:rPr lang="cs-CZ" sz="2500" b="1" dirty="0" smtClean="0">
                <a:solidFill>
                  <a:srgbClr val="418E96"/>
                </a:solidFill>
              </a:rPr>
              <a:t>Uznání kreditů vysílající školou (%)</a:t>
            </a:r>
          </a:p>
        </p:txBody>
      </p:sp>
      <p:graphicFrame>
        <p:nvGraphicFramePr>
          <p:cNvPr id="6" name="Graf 5"/>
          <p:cNvGraphicFramePr/>
          <p:nvPr>
            <p:extLst>
              <p:ext uri="{D42A27DB-BD31-4B8C-83A1-F6EECF244321}">
                <p14:modId xmlns:p14="http://schemas.microsoft.com/office/powerpoint/2010/main" val="3942619275"/>
              </p:ext>
            </p:extLst>
          </p:nvPr>
        </p:nvGraphicFramePr>
        <p:xfrm>
          <a:off x="1187624" y="2132856"/>
          <a:ext cx="712879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758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Hlavní zdroje financování (%)</a:t>
            </a:r>
          </a:p>
        </p:txBody>
      </p:sp>
      <p:graphicFrame>
        <p:nvGraphicFramePr>
          <p:cNvPr id="4" name="Graf 3"/>
          <p:cNvGraphicFramePr/>
          <p:nvPr>
            <p:extLst>
              <p:ext uri="{D42A27DB-BD31-4B8C-83A1-F6EECF244321}">
                <p14:modId xmlns:p14="http://schemas.microsoft.com/office/powerpoint/2010/main" val="2779266178"/>
              </p:ext>
            </p:extLst>
          </p:nvPr>
        </p:nvGraphicFramePr>
        <p:xfrm>
          <a:off x="1115616" y="2132856"/>
          <a:ext cx="763284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949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Překážky pro zahraniční studijní pobyt (%)</a:t>
            </a:r>
          </a:p>
        </p:txBody>
      </p:sp>
      <p:graphicFrame>
        <p:nvGraphicFramePr>
          <p:cNvPr id="3" name="Tabulka 2"/>
          <p:cNvGraphicFramePr>
            <a:graphicFrameLocks noGrp="1"/>
          </p:cNvGraphicFramePr>
          <p:nvPr>
            <p:extLst>
              <p:ext uri="{D42A27DB-BD31-4B8C-83A1-F6EECF244321}">
                <p14:modId xmlns:p14="http://schemas.microsoft.com/office/powerpoint/2010/main" val="2021154686"/>
              </p:ext>
            </p:extLst>
          </p:nvPr>
        </p:nvGraphicFramePr>
        <p:xfrm>
          <a:off x="1115618" y="2060846"/>
          <a:ext cx="7992886" cy="4752532"/>
        </p:xfrm>
        <a:graphic>
          <a:graphicData uri="http://schemas.openxmlformats.org/drawingml/2006/table">
            <a:tbl>
              <a:tblPr firstRow="1" firstCol="1" bandRow="1">
                <a:tableStyleId>{93296810-A885-4BE3-A3E7-6D5BEEA58F35}</a:tableStyleId>
              </a:tblPr>
              <a:tblGrid>
                <a:gridCol w="3818269"/>
                <a:gridCol w="1418389"/>
                <a:gridCol w="469294"/>
                <a:gridCol w="469294"/>
                <a:gridCol w="469294"/>
                <a:gridCol w="1348346"/>
              </a:tblGrid>
              <a:tr h="433581">
                <a:tc>
                  <a:txBody>
                    <a:bodyPr/>
                    <a:lstStyle/>
                    <a:p>
                      <a:pPr>
                        <a:lnSpc>
                          <a:spcPct val="115000"/>
                        </a:lnSpc>
                        <a:spcAft>
                          <a:spcPts val="0"/>
                        </a:spcAft>
                      </a:pPr>
                      <a:r>
                        <a:rPr lang="cs-CZ" sz="1200" dirty="0">
                          <a:effectLst/>
                        </a:rPr>
                        <a:t>Překážky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200" dirty="0">
                          <a:effectLst/>
                        </a:rPr>
                        <a:t>1 = Žádná překážka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200" dirty="0">
                          <a:effectLst/>
                        </a:rPr>
                        <a:t>2</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200" dirty="0">
                          <a:effectLst/>
                        </a:rPr>
                        <a:t>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200" dirty="0">
                          <a:effectLst/>
                        </a:rPr>
                        <a:t>4</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ctr">
                        <a:lnSpc>
                          <a:spcPct val="115000"/>
                        </a:lnSpc>
                        <a:spcAft>
                          <a:spcPts val="0"/>
                        </a:spcAft>
                      </a:pPr>
                      <a:r>
                        <a:rPr lang="cs-CZ" sz="1200" dirty="0">
                          <a:effectLst/>
                        </a:rPr>
                        <a:t>5 = Velká překážka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r>
              <a:tr h="281783">
                <a:tc>
                  <a:txBody>
                    <a:bodyPr/>
                    <a:lstStyle/>
                    <a:p>
                      <a:pPr>
                        <a:lnSpc>
                          <a:spcPct val="115000"/>
                        </a:lnSpc>
                        <a:spcAft>
                          <a:spcPts val="0"/>
                        </a:spcAft>
                      </a:pPr>
                      <a:r>
                        <a:rPr lang="cs-CZ" sz="1200" dirty="0">
                          <a:effectLst/>
                        </a:rPr>
                        <a:t>Moje zdravotní omezení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68,6</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9,8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4,7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3,9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1344">
                <a:tc>
                  <a:txBody>
                    <a:bodyPr/>
                    <a:lstStyle/>
                    <a:p>
                      <a:pPr>
                        <a:lnSpc>
                          <a:spcPct val="115000"/>
                        </a:lnSpc>
                        <a:spcAft>
                          <a:spcPts val="0"/>
                        </a:spcAft>
                      </a:pPr>
                      <a:r>
                        <a:rPr lang="cs-CZ" sz="1200" dirty="0">
                          <a:effectLst/>
                        </a:rPr>
                        <a:t>Problémy s omezením vstupu do vybrané země (víza, povolení k pobytu)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39,4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24,3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22,4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9,2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4,7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Ztráta placeného zaměstnání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37,9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13,2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13,2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12,2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23,5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Nedostatečné znalosti cizího jazyka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25,9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19,9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17,3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Nedostatek motivace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23,9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16,7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19,4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12,0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Očekávaný malý přínos pro mé studium v ČR</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23,6</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27,7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17,3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12,9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1344">
                <a:tc>
                  <a:txBody>
                    <a:bodyPr/>
                    <a:lstStyle/>
                    <a:p>
                      <a:pPr>
                        <a:lnSpc>
                          <a:spcPct val="115000"/>
                        </a:lnSpc>
                        <a:spcAft>
                          <a:spcPts val="0"/>
                        </a:spcAft>
                      </a:pPr>
                      <a:r>
                        <a:rPr lang="cs-CZ" sz="1200" dirty="0">
                          <a:effectLst/>
                        </a:rPr>
                        <a:t>Omezený přístup na vybrané školy a /nebo studijní programy v zahraničí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23,4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20,9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31,3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16,7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7,7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Omezená kapacita </a:t>
                      </a:r>
                      <a:r>
                        <a:rPr lang="cs-CZ" sz="1200" dirty="0" err="1">
                          <a:effectLst/>
                        </a:rPr>
                        <a:t>mobilitního</a:t>
                      </a:r>
                      <a:r>
                        <a:rPr lang="cs-CZ" sz="1200" dirty="0">
                          <a:effectLst/>
                        </a:rPr>
                        <a:t> programu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23,3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19,7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34,7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15,4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6,9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Malá informovanost ze strany VŠ</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20,9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24,4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29,1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6,8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1344">
                <a:tc>
                  <a:txBody>
                    <a:bodyPr/>
                    <a:lstStyle/>
                    <a:p>
                      <a:pPr>
                        <a:lnSpc>
                          <a:spcPct val="115000"/>
                        </a:lnSpc>
                        <a:spcAft>
                          <a:spcPts val="0"/>
                        </a:spcAft>
                      </a:pPr>
                      <a:r>
                        <a:rPr lang="cs-CZ" sz="1200" dirty="0">
                          <a:effectLst/>
                        </a:rPr>
                        <a:t>Problémy s uznáním výsledků studia dosaženého v zahraničí v ČR</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17,4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15,7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27,1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21,5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18,3</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1344">
                <a:tc>
                  <a:txBody>
                    <a:bodyPr/>
                    <a:lstStyle/>
                    <a:p>
                      <a:pPr>
                        <a:lnSpc>
                          <a:spcPct val="115000"/>
                        </a:lnSpc>
                        <a:spcAft>
                          <a:spcPts val="0"/>
                        </a:spcAft>
                      </a:pPr>
                      <a:r>
                        <a:rPr lang="cs-CZ" sz="1200" dirty="0">
                          <a:effectLst/>
                        </a:rPr>
                        <a:t>Náročné začlenění zahraničního studia do domácího studijního programu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15,8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15,8</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26,5</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23,9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18,0</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Odloučení od partnera, dětí, přátel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a:effectLst/>
                        </a:rPr>
                        <a:t>16,2</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13,9</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17,4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21,4</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31,1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8974">
                <a:tc>
                  <a:txBody>
                    <a:bodyPr/>
                    <a:lstStyle/>
                    <a:p>
                      <a:pPr>
                        <a:lnSpc>
                          <a:spcPct val="115000"/>
                        </a:lnSpc>
                        <a:spcAft>
                          <a:spcPts val="0"/>
                        </a:spcAft>
                      </a:pPr>
                      <a:r>
                        <a:rPr lang="cs-CZ" sz="1200" dirty="0">
                          <a:effectLst/>
                        </a:rPr>
                        <a:t>Další finanční náklady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18E96"/>
                    </a:solidFill>
                  </a:tcPr>
                </a:tc>
                <a:tc>
                  <a:txBody>
                    <a:bodyPr/>
                    <a:lstStyle/>
                    <a:p>
                      <a:pPr algn="r">
                        <a:lnSpc>
                          <a:spcPct val="115000"/>
                        </a:lnSpc>
                        <a:spcAft>
                          <a:spcPts val="0"/>
                        </a:spcAft>
                      </a:pPr>
                      <a:r>
                        <a:rPr lang="cs-CZ" sz="1200" dirty="0">
                          <a:effectLst/>
                        </a:rPr>
                        <a:t>6,8</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11</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20,7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a:effectLst/>
                        </a:rPr>
                        <a:t>30,7</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cs-CZ" sz="1200" dirty="0">
                          <a:effectLst/>
                        </a:rPr>
                        <a:t>30,8</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2147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Jiný absolvovaný zahraniční pobyt (%)</a:t>
            </a:r>
          </a:p>
        </p:txBody>
      </p:sp>
      <p:graphicFrame>
        <p:nvGraphicFramePr>
          <p:cNvPr id="4" name="Graf 3"/>
          <p:cNvGraphicFramePr/>
          <p:nvPr>
            <p:extLst>
              <p:ext uri="{D42A27DB-BD31-4B8C-83A1-F6EECF244321}">
                <p14:modId xmlns:p14="http://schemas.microsoft.com/office/powerpoint/2010/main" val="2699704714"/>
              </p:ext>
            </p:extLst>
          </p:nvPr>
        </p:nvGraphicFramePr>
        <p:xfrm>
          <a:off x="1115616" y="2060848"/>
          <a:ext cx="7488832"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115616" y="5085184"/>
            <a:ext cx="7272808" cy="1477328"/>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Mezi oblíbené destinace ostatních typů zahraničních pobytů patří Německo, Spojené státy americké nebo Spojené království. </a:t>
            </a:r>
            <a:endParaRPr lang="cs-CZ" dirty="0" smtClean="0"/>
          </a:p>
          <a:p>
            <a:r>
              <a:rPr lang="cs-CZ" dirty="0" smtClean="0"/>
              <a:t>Absolventi </a:t>
            </a:r>
            <a:r>
              <a:rPr lang="cs-CZ" dirty="0"/>
              <a:t>výše zmíněných programů si většinou nenechávají uznávat kredity na domácí univerzitě do svého studijního programu. Výjimkou jsou pracovní stáže/praxe, kde byly kredity uznány 17,8 % studentům</a:t>
            </a:r>
            <a:r>
              <a:rPr lang="cs-CZ" dirty="0" smtClean="0"/>
              <a:t>.</a:t>
            </a:r>
            <a:endParaRPr lang="cs-CZ" dirty="0"/>
          </a:p>
        </p:txBody>
      </p:sp>
    </p:spTree>
    <p:extLst>
      <p:ext uri="{BB962C8B-B14F-4D97-AF65-F5344CB8AC3E}">
        <p14:creationId xmlns:p14="http://schemas.microsoft.com/office/powerpoint/2010/main" val="47291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Hodnocení jazykových kompetencí – angličtina (%)</a:t>
            </a:r>
          </a:p>
        </p:txBody>
      </p:sp>
      <p:sp>
        <p:nvSpPr>
          <p:cNvPr id="5" name="TextovéPole 4"/>
          <p:cNvSpPr txBox="1"/>
          <p:nvPr/>
        </p:nvSpPr>
        <p:spPr>
          <a:xfrm>
            <a:off x="1187624" y="4843026"/>
            <a:ext cx="7776864"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cs-CZ" dirty="0" smtClean="0"/>
              <a:t>Angličtinu ovládá velmi dobře 38 % studentů a dobře dalších 45 % studentů.</a:t>
            </a:r>
          </a:p>
          <a:p>
            <a:pPr algn="just"/>
            <a:r>
              <a:rPr lang="cs-CZ" dirty="0" smtClean="0"/>
              <a:t>Znalosti se liší podle oborů. Druhým nejlépe ovládaným jazykem je němčina.</a:t>
            </a:r>
          </a:p>
          <a:p>
            <a:pPr algn="just"/>
            <a:endParaRPr lang="cs-CZ" dirty="0" smtClean="0"/>
          </a:p>
          <a:p>
            <a:pPr algn="just"/>
            <a:r>
              <a:rPr lang="cs-CZ" dirty="0" smtClean="0"/>
              <a:t>Přibližně čtvrtina studentů ovládá velmi dobře nebo dobře jeden cizí jazyk, přibližně polovina studentů dva cizí jazyky a přibližně pětina studentů ovládá tři nebo více cizích jazyků. Jen minimum studentů žádný cizí jazyk neovládá.</a:t>
            </a:r>
            <a:endParaRPr lang="cs-CZ" dirty="0"/>
          </a:p>
        </p:txBody>
      </p:sp>
      <p:graphicFrame>
        <p:nvGraphicFramePr>
          <p:cNvPr id="6" name="Graf 5"/>
          <p:cNvGraphicFramePr/>
          <p:nvPr>
            <p:extLst>
              <p:ext uri="{D42A27DB-BD31-4B8C-83A1-F6EECF244321}">
                <p14:modId xmlns:p14="http://schemas.microsoft.com/office/powerpoint/2010/main" val="2773994436"/>
              </p:ext>
            </p:extLst>
          </p:nvPr>
        </p:nvGraphicFramePr>
        <p:xfrm>
          <a:off x="1187624" y="2132856"/>
          <a:ext cx="7704856" cy="2376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61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Hodnocení jazykových kompetencí – angličtina (%)</a:t>
            </a:r>
          </a:p>
        </p:txBody>
      </p:sp>
      <p:graphicFrame>
        <p:nvGraphicFramePr>
          <p:cNvPr id="7" name="Graf 6"/>
          <p:cNvGraphicFramePr/>
          <p:nvPr>
            <p:extLst>
              <p:ext uri="{D42A27DB-BD31-4B8C-83A1-F6EECF244321}">
                <p14:modId xmlns:p14="http://schemas.microsoft.com/office/powerpoint/2010/main" val="3030920261"/>
              </p:ext>
            </p:extLst>
          </p:nvPr>
        </p:nvGraphicFramePr>
        <p:xfrm>
          <a:off x="1115616" y="2060848"/>
          <a:ext cx="7958034" cy="4671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7890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3200" b="1" dirty="0" smtClean="0">
                <a:solidFill>
                  <a:srgbClr val="418E96"/>
                </a:solidFill>
              </a:rPr>
              <a:t>ZDRAVOTNĚ ZNEVÝHODNĚNÍ</a:t>
            </a:r>
          </a:p>
          <a:p>
            <a:pPr marL="0" indent="0">
              <a:buNone/>
            </a:pPr>
            <a:endParaRPr lang="cs-CZ" sz="3200" b="1" dirty="0" smtClean="0">
              <a:solidFill>
                <a:srgbClr val="418E96"/>
              </a:solidFill>
            </a:endParaRPr>
          </a:p>
        </p:txBody>
      </p:sp>
      <p:sp>
        <p:nvSpPr>
          <p:cNvPr id="3" name="TextovéPole 2"/>
          <p:cNvSpPr txBox="1"/>
          <p:nvPr/>
        </p:nvSpPr>
        <p:spPr>
          <a:xfrm>
            <a:off x="1187624" y="2132856"/>
            <a:ext cx="6912768" cy="1323439"/>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cs-CZ" sz="2000" dirty="0" smtClean="0"/>
              <a:t>Studijní podmínky</a:t>
            </a:r>
          </a:p>
          <a:p>
            <a:pPr marL="285750" indent="-285750">
              <a:lnSpc>
                <a:spcPct val="114000"/>
              </a:lnSpc>
              <a:spcAft>
                <a:spcPts val="600"/>
              </a:spcAft>
              <a:buFont typeface="Arial" panose="020B0604020202020204" pitchFamily="34" charset="0"/>
              <a:buChar char="•"/>
            </a:pPr>
            <a:r>
              <a:rPr lang="cs-CZ" sz="2000" dirty="0" smtClean="0"/>
              <a:t>Finanční situace</a:t>
            </a:r>
          </a:p>
          <a:p>
            <a:pPr marL="285750" indent="-285750">
              <a:lnSpc>
                <a:spcPct val="114000"/>
              </a:lnSpc>
              <a:spcAft>
                <a:spcPts val="600"/>
              </a:spcAft>
              <a:buFont typeface="Arial" panose="020B0604020202020204" pitchFamily="34" charset="0"/>
              <a:buChar char="•"/>
            </a:pPr>
            <a:r>
              <a:rPr lang="cs-CZ" sz="2000" dirty="0" smtClean="0"/>
              <a:t>Spokojenost s bydlením</a:t>
            </a:r>
          </a:p>
        </p:txBody>
      </p:sp>
    </p:spTree>
    <p:extLst>
      <p:ext uri="{BB962C8B-B14F-4D97-AF65-F5344CB8AC3E}">
        <p14:creationId xmlns:p14="http://schemas.microsoft.com/office/powerpoint/2010/main" val="1163554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8136904" cy="432048"/>
          </a:xfrm>
        </p:spPr>
        <p:txBody>
          <a:bodyPr>
            <a:noAutofit/>
          </a:bodyPr>
          <a:lstStyle/>
          <a:p>
            <a:pPr marL="0" indent="0">
              <a:buNone/>
            </a:pPr>
            <a:r>
              <a:rPr lang="cs-CZ" sz="2500" b="1" dirty="0" smtClean="0">
                <a:solidFill>
                  <a:srgbClr val="418E96"/>
                </a:solidFill>
              </a:rPr>
              <a:t>Výskyt a typy zdravotního znevýhodnění (%)</a:t>
            </a:r>
          </a:p>
        </p:txBody>
      </p:sp>
      <p:sp>
        <p:nvSpPr>
          <p:cNvPr id="5" name="TextovéPole 4"/>
          <p:cNvSpPr txBox="1"/>
          <p:nvPr/>
        </p:nvSpPr>
        <p:spPr>
          <a:xfrm>
            <a:off x="1187624" y="4633099"/>
            <a:ext cx="7848872" cy="2108269"/>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Za zdravotně znevýhodněné se označilo 15 % respondentů. Největší </a:t>
            </a:r>
            <a:r>
              <a:rPr lang="cs-CZ" dirty="0"/>
              <a:t>zastoupení mezi zdravotně znevýhodněnými studenty mají studenti s psychickými problémy </a:t>
            </a:r>
            <a:r>
              <a:rPr lang="cs-CZ" dirty="0" smtClean="0"/>
              <a:t>a</a:t>
            </a:r>
            <a:r>
              <a:rPr lang="cs-CZ" dirty="0"/>
              <a:t> studenti s poruchami </a:t>
            </a:r>
            <a:r>
              <a:rPr lang="cs-CZ" dirty="0" smtClean="0"/>
              <a:t>učení, nejnižší </a:t>
            </a:r>
            <a:r>
              <a:rPr lang="cs-CZ" dirty="0"/>
              <a:t>je podíl studentů s pohybovými problémy </a:t>
            </a:r>
            <a:r>
              <a:rPr lang="cs-CZ" dirty="0" smtClean="0"/>
              <a:t>a</a:t>
            </a:r>
            <a:r>
              <a:rPr lang="cs-CZ" dirty="0"/>
              <a:t> senzorickými </a:t>
            </a:r>
            <a:r>
              <a:rPr lang="cs-CZ" dirty="0" smtClean="0"/>
              <a:t>problémy.</a:t>
            </a:r>
          </a:p>
          <a:p>
            <a:endParaRPr lang="cs-CZ" sz="500" dirty="0"/>
          </a:p>
          <a:p>
            <a:r>
              <a:rPr lang="cs-CZ" dirty="0"/>
              <a:t>Zdravotní znevýhodnění není zjevné u </a:t>
            </a:r>
            <a:r>
              <a:rPr lang="cs-CZ" dirty="0" smtClean="0"/>
              <a:t>67,4</a:t>
            </a:r>
            <a:r>
              <a:rPr lang="cs-CZ" dirty="0"/>
              <a:t>  % studentů, u 25,6 % studentů ostatní lidé zaregistrují jejich zdravotní znevýhodnění po nějakém čase a u 6,5 % si ho lidé všimnou hned</a:t>
            </a:r>
            <a:r>
              <a:rPr lang="cs-CZ" dirty="0" smtClean="0"/>
              <a:t>.</a:t>
            </a:r>
            <a:endParaRPr lang="cs-CZ" dirty="0"/>
          </a:p>
        </p:txBody>
      </p:sp>
      <p:graphicFrame>
        <p:nvGraphicFramePr>
          <p:cNvPr id="7" name="Graf 6"/>
          <p:cNvGraphicFramePr/>
          <p:nvPr>
            <p:extLst>
              <p:ext uri="{D42A27DB-BD31-4B8C-83A1-F6EECF244321}">
                <p14:modId xmlns:p14="http://schemas.microsoft.com/office/powerpoint/2010/main" val="3975267299"/>
              </p:ext>
            </p:extLst>
          </p:nvPr>
        </p:nvGraphicFramePr>
        <p:xfrm>
          <a:off x="1151620" y="2348880"/>
          <a:ext cx="7884876" cy="2160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679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432048"/>
          </a:xfrm>
        </p:spPr>
        <p:txBody>
          <a:bodyPr>
            <a:noAutofit/>
          </a:bodyPr>
          <a:lstStyle/>
          <a:p>
            <a:pPr marL="0" indent="0">
              <a:buNone/>
            </a:pPr>
            <a:r>
              <a:rPr lang="cs-CZ" sz="2500" b="1" dirty="0" smtClean="0">
                <a:solidFill>
                  <a:srgbClr val="418E96"/>
                </a:solidFill>
              </a:rPr>
              <a:t>Míra omezení zdravotním znevýhodněním ve studiu (%)</a:t>
            </a:r>
          </a:p>
        </p:txBody>
      </p:sp>
      <p:sp>
        <p:nvSpPr>
          <p:cNvPr id="5" name="TextovéPole 4"/>
          <p:cNvSpPr txBox="1"/>
          <p:nvPr/>
        </p:nvSpPr>
        <p:spPr>
          <a:xfrm>
            <a:off x="1331640" y="5949280"/>
            <a:ext cx="7416824" cy="646331"/>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Zdravotní znevýhodnění ovlivňuje velmi vážně studium 7,1 % studentů, vážně ovlivňuje studium 24,5 % </a:t>
            </a:r>
            <a:r>
              <a:rPr lang="cs-CZ" dirty="0" smtClean="0"/>
              <a:t>studentů. </a:t>
            </a:r>
            <a:endParaRPr lang="cs-CZ" dirty="0"/>
          </a:p>
        </p:txBody>
      </p:sp>
      <p:graphicFrame>
        <p:nvGraphicFramePr>
          <p:cNvPr id="6" name="Graf 5"/>
          <p:cNvGraphicFramePr/>
          <p:nvPr>
            <p:extLst>
              <p:ext uri="{D42A27DB-BD31-4B8C-83A1-F6EECF244321}">
                <p14:modId xmlns:p14="http://schemas.microsoft.com/office/powerpoint/2010/main" val="11749445"/>
              </p:ext>
            </p:extLst>
          </p:nvPr>
        </p:nvGraphicFramePr>
        <p:xfrm>
          <a:off x="1115617" y="2204864"/>
          <a:ext cx="7848872" cy="3528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97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 6"/>
          <p:cNvGraphicFramePr/>
          <p:nvPr>
            <p:extLst>
              <p:ext uri="{D42A27DB-BD31-4B8C-83A1-F6EECF244321}">
                <p14:modId xmlns:p14="http://schemas.microsoft.com/office/powerpoint/2010/main" val="576185436"/>
              </p:ext>
            </p:extLst>
          </p:nvPr>
        </p:nvGraphicFramePr>
        <p:xfrm>
          <a:off x="971600" y="2132856"/>
          <a:ext cx="8064896"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Hodnocení poskytnuté podpory ze strany vysoké školy (%)</a:t>
            </a:r>
          </a:p>
        </p:txBody>
      </p:sp>
      <p:sp>
        <p:nvSpPr>
          <p:cNvPr id="5" name="TextovéPole 4"/>
          <p:cNvSpPr txBox="1"/>
          <p:nvPr/>
        </p:nvSpPr>
        <p:spPr>
          <a:xfrm>
            <a:off x="3347864" y="4437112"/>
            <a:ext cx="5688632" cy="1754326"/>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a:t>Z hlediska zdravotního znevýhodnění nepotřebuje podporu v průběhu studia </a:t>
            </a:r>
            <a:r>
              <a:rPr lang="cs-CZ" dirty="0" smtClean="0"/>
              <a:t>59 % </a:t>
            </a:r>
            <a:r>
              <a:rPr lang="cs-CZ" dirty="0"/>
              <a:t>studentů s dlouhotrvajícími problémy a </a:t>
            </a:r>
            <a:r>
              <a:rPr lang="cs-CZ" dirty="0" smtClean="0"/>
              <a:t>57</a:t>
            </a:r>
            <a:r>
              <a:rPr lang="cs-CZ" dirty="0"/>
              <a:t> % se senzorickými problémy. </a:t>
            </a:r>
            <a:endParaRPr lang="cs-CZ" dirty="0" smtClean="0"/>
          </a:p>
          <a:p>
            <a:r>
              <a:rPr lang="cs-CZ" dirty="0" smtClean="0"/>
              <a:t>Naopak </a:t>
            </a:r>
            <a:r>
              <a:rPr lang="cs-CZ" dirty="0"/>
              <a:t>za zcela nedostatečnou označilo podporu </a:t>
            </a:r>
            <a:r>
              <a:rPr lang="cs-CZ" dirty="0" smtClean="0"/>
              <a:t>11 % </a:t>
            </a:r>
            <a:r>
              <a:rPr lang="cs-CZ" dirty="0"/>
              <a:t>studentů s psychickými problémy a </a:t>
            </a:r>
            <a:r>
              <a:rPr lang="cs-CZ" dirty="0" smtClean="0"/>
              <a:t>10</a:t>
            </a:r>
            <a:r>
              <a:rPr lang="cs-CZ" dirty="0"/>
              <a:t> % studentů s pohybovými problémy</a:t>
            </a:r>
            <a:r>
              <a:rPr lang="cs-CZ" dirty="0" smtClean="0"/>
              <a:t>.</a:t>
            </a:r>
          </a:p>
        </p:txBody>
      </p:sp>
    </p:spTree>
    <p:extLst>
      <p:ext uri="{BB962C8B-B14F-4D97-AF65-F5344CB8AC3E}">
        <p14:creationId xmlns:p14="http://schemas.microsoft.com/office/powerpoint/2010/main" val="13189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 6"/>
          <p:cNvGraphicFramePr/>
          <p:nvPr>
            <p:extLst>
              <p:ext uri="{D42A27DB-BD31-4B8C-83A1-F6EECF244321}">
                <p14:modId xmlns:p14="http://schemas.microsoft.com/office/powerpoint/2010/main" val="3851823327"/>
              </p:ext>
            </p:extLst>
          </p:nvPr>
        </p:nvGraphicFramePr>
        <p:xfrm>
          <a:off x="1115616" y="2060848"/>
          <a:ext cx="799288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Zástupný symbol pro obsah 1"/>
          <p:cNvSpPr>
            <a:spLocks noGrp="1"/>
          </p:cNvSpPr>
          <p:nvPr>
            <p:ph idx="1"/>
          </p:nvPr>
        </p:nvSpPr>
        <p:spPr>
          <a:xfrm>
            <a:off x="1115616" y="1556792"/>
            <a:ext cx="7920880" cy="504056"/>
          </a:xfrm>
        </p:spPr>
        <p:txBody>
          <a:bodyPr>
            <a:noAutofit/>
          </a:bodyPr>
          <a:lstStyle/>
          <a:p>
            <a:pPr marL="0" indent="0">
              <a:buNone/>
            </a:pPr>
            <a:r>
              <a:rPr lang="cs-CZ" sz="2500" b="1" dirty="0">
                <a:solidFill>
                  <a:srgbClr val="418E96"/>
                </a:solidFill>
              </a:rPr>
              <a:t>Typ studované školy </a:t>
            </a:r>
            <a:r>
              <a:rPr lang="cs-CZ" sz="2500" b="1" dirty="0" smtClean="0">
                <a:solidFill>
                  <a:srgbClr val="418E96"/>
                </a:solidFill>
              </a:rPr>
              <a:t>podle vzdělání rodičů </a:t>
            </a:r>
            <a:r>
              <a:rPr lang="cs-CZ" sz="2500" b="1" dirty="0">
                <a:solidFill>
                  <a:srgbClr val="418E96"/>
                </a:solidFill>
              </a:rPr>
              <a:t>(%)</a:t>
            </a:r>
            <a:endParaRPr lang="cs-CZ" sz="2500" b="1" dirty="0" smtClean="0">
              <a:solidFill>
                <a:srgbClr val="418E96"/>
              </a:solidFill>
            </a:endParaRPr>
          </a:p>
        </p:txBody>
      </p:sp>
      <p:sp>
        <p:nvSpPr>
          <p:cNvPr id="6" name="TextovéPole 5"/>
          <p:cNvSpPr txBox="1"/>
          <p:nvPr/>
        </p:nvSpPr>
        <p:spPr>
          <a:xfrm>
            <a:off x="3203848" y="5259104"/>
            <a:ext cx="5904656" cy="1554272"/>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pPr>
              <a:spcAft>
                <a:spcPts val="600"/>
              </a:spcAft>
            </a:pPr>
            <a:r>
              <a:rPr lang="cs-CZ" dirty="0"/>
              <a:t>Studenti rodičů s nižším vzděláním častěji pocházejí ze </a:t>
            </a:r>
            <a:r>
              <a:rPr lang="cs-CZ" dirty="0" smtClean="0"/>
              <a:t>SOŠ, naopak </a:t>
            </a:r>
            <a:r>
              <a:rPr lang="cs-CZ" dirty="0"/>
              <a:t>studenti vysokoškolsky vzdělaných rodičů častěji pocházejí z </a:t>
            </a:r>
            <a:r>
              <a:rPr lang="cs-CZ" dirty="0" smtClean="0"/>
              <a:t>gymnázií. </a:t>
            </a:r>
            <a:endParaRPr lang="cs-CZ" dirty="0"/>
          </a:p>
          <a:p>
            <a:r>
              <a:rPr lang="cs-CZ" dirty="0"/>
              <a:t>Obdobné rozdíly sledujeme při třídění podle zaměstnání </a:t>
            </a:r>
            <a:r>
              <a:rPr lang="cs-CZ" dirty="0" smtClean="0"/>
              <a:t>a sociálního postavení rodičů.</a:t>
            </a:r>
            <a:endParaRPr lang="cs-CZ" dirty="0"/>
          </a:p>
        </p:txBody>
      </p:sp>
    </p:spTree>
    <p:extLst>
      <p:ext uri="{BB962C8B-B14F-4D97-AF65-F5344CB8AC3E}">
        <p14:creationId xmlns:p14="http://schemas.microsoft.com/office/powerpoint/2010/main" val="327018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smtClean="0">
                <a:solidFill>
                  <a:srgbClr val="418E96"/>
                </a:solidFill>
              </a:rPr>
              <a:t>Hodnocení připravenosti vysoké školy na studium zdravotně znevýhodněných (%)</a:t>
            </a:r>
          </a:p>
        </p:txBody>
      </p:sp>
      <p:sp>
        <p:nvSpPr>
          <p:cNvPr id="5" name="TextovéPole 4"/>
          <p:cNvSpPr txBox="1"/>
          <p:nvPr/>
        </p:nvSpPr>
        <p:spPr>
          <a:xfrm>
            <a:off x="1475656" y="5733256"/>
            <a:ext cx="7272808" cy="923330"/>
          </a:xfrm>
          <a:prstGeom prst="rect">
            <a:avLst/>
          </a:prstGeom>
          <a:ln w="28575">
            <a:solidFill>
              <a:srgbClr val="418E96"/>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cs-CZ" dirty="0" smtClean="0"/>
              <a:t>Podle </a:t>
            </a:r>
            <a:r>
              <a:rPr lang="cs-CZ" dirty="0"/>
              <a:t>zdravotně znevýhodněných jsou nejlépe připraveny školy pro studenty s pohybovými </a:t>
            </a:r>
            <a:r>
              <a:rPr lang="cs-CZ" dirty="0" smtClean="0"/>
              <a:t>problémy, nedostatky </a:t>
            </a:r>
            <a:r>
              <a:rPr lang="cs-CZ" dirty="0"/>
              <a:t>zdravotně znevýhodnění studenti vidí v připravenosti vysoké školy pro studenty s poruchami učení. </a:t>
            </a:r>
            <a:endParaRPr lang="cs-CZ" dirty="0" smtClean="0"/>
          </a:p>
        </p:txBody>
      </p:sp>
      <p:graphicFrame>
        <p:nvGraphicFramePr>
          <p:cNvPr id="6" name="Graf 5"/>
          <p:cNvGraphicFramePr/>
          <p:nvPr>
            <p:extLst>
              <p:ext uri="{D42A27DB-BD31-4B8C-83A1-F6EECF244321}">
                <p14:modId xmlns:p14="http://schemas.microsoft.com/office/powerpoint/2010/main" val="4083378806"/>
              </p:ext>
            </p:extLst>
          </p:nvPr>
        </p:nvGraphicFramePr>
        <p:xfrm>
          <a:off x="1187624" y="2492896"/>
          <a:ext cx="7560840" cy="3009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515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Spokojenost se studiem podle zdravotního znevýhodnění(%)</a:t>
            </a:r>
          </a:p>
        </p:txBody>
      </p:sp>
      <p:graphicFrame>
        <p:nvGraphicFramePr>
          <p:cNvPr id="7" name="Graf 6"/>
          <p:cNvGraphicFramePr/>
          <p:nvPr>
            <p:extLst>
              <p:ext uri="{D42A27DB-BD31-4B8C-83A1-F6EECF244321}">
                <p14:modId xmlns:p14="http://schemas.microsoft.com/office/powerpoint/2010/main" val="993972659"/>
              </p:ext>
            </p:extLst>
          </p:nvPr>
        </p:nvGraphicFramePr>
        <p:xfrm>
          <a:off x="1187624" y="2276872"/>
          <a:ext cx="705678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80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792088"/>
          </a:xfrm>
        </p:spPr>
        <p:txBody>
          <a:bodyPr>
            <a:noAutofit/>
          </a:bodyPr>
          <a:lstStyle/>
          <a:p>
            <a:pPr marL="0" indent="0">
              <a:buNone/>
            </a:pPr>
            <a:r>
              <a:rPr lang="cs-CZ" sz="2500" b="1" dirty="0" smtClean="0">
                <a:solidFill>
                  <a:srgbClr val="418E96"/>
                </a:solidFill>
              </a:rPr>
              <a:t>Hodnocení začlenění do vysoké školy podle zdravotního znevýhodnění (%)</a:t>
            </a:r>
          </a:p>
        </p:txBody>
      </p:sp>
      <p:graphicFrame>
        <p:nvGraphicFramePr>
          <p:cNvPr id="4" name="Graf 3"/>
          <p:cNvGraphicFramePr/>
          <p:nvPr>
            <p:extLst>
              <p:ext uri="{D42A27DB-BD31-4B8C-83A1-F6EECF244321}">
                <p14:modId xmlns:p14="http://schemas.microsoft.com/office/powerpoint/2010/main" val="1579296763"/>
              </p:ext>
            </p:extLst>
          </p:nvPr>
        </p:nvGraphicFramePr>
        <p:xfrm>
          <a:off x="1187624" y="2420888"/>
          <a:ext cx="756084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09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504056"/>
          </a:xfrm>
        </p:spPr>
        <p:txBody>
          <a:bodyPr>
            <a:noAutofit/>
          </a:bodyPr>
          <a:lstStyle/>
          <a:p>
            <a:pPr marL="0" indent="0">
              <a:buNone/>
            </a:pPr>
            <a:r>
              <a:rPr lang="cs-CZ" sz="2500" b="1" dirty="0" smtClean="0">
                <a:solidFill>
                  <a:srgbClr val="418E96"/>
                </a:solidFill>
              </a:rPr>
              <a:t>Ekonomická aktivita zdravotně znevýhodněných (%)</a:t>
            </a:r>
          </a:p>
        </p:txBody>
      </p:sp>
      <p:graphicFrame>
        <p:nvGraphicFramePr>
          <p:cNvPr id="5" name="Graf 4"/>
          <p:cNvGraphicFramePr/>
          <p:nvPr>
            <p:extLst>
              <p:ext uri="{D42A27DB-BD31-4B8C-83A1-F6EECF244321}">
                <p14:modId xmlns:p14="http://schemas.microsoft.com/office/powerpoint/2010/main" val="423843521"/>
              </p:ext>
            </p:extLst>
          </p:nvPr>
        </p:nvGraphicFramePr>
        <p:xfrm>
          <a:off x="1115616" y="2204864"/>
          <a:ext cx="7416824"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227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43608" y="1556792"/>
            <a:ext cx="8136904" cy="432048"/>
          </a:xfrm>
        </p:spPr>
        <p:txBody>
          <a:bodyPr>
            <a:noAutofit/>
          </a:bodyPr>
          <a:lstStyle/>
          <a:p>
            <a:pPr marL="0" indent="0">
              <a:buNone/>
            </a:pPr>
            <a:r>
              <a:rPr lang="cs-CZ" sz="2500" b="1" dirty="0" smtClean="0">
                <a:solidFill>
                  <a:srgbClr val="418E96"/>
                </a:solidFill>
              </a:rPr>
              <a:t>Ekonomická aktivita zdravotně znevýhodněných (%)</a:t>
            </a:r>
          </a:p>
        </p:txBody>
      </p:sp>
      <p:graphicFrame>
        <p:nvGraphicFramePr>
          <p:cNvPr id="4" name="Graf 3"/>
          <p:cNvGraphicFramePr/>
          <p:nvPr>
            <p:extLst>
              <p:ext uri="{D42A27DB-BD31-4B8C-83A1-F6EECF244321}">
                <p14:modId xmlns:p14="http://schemas.microsoft.com/office/powerpoint/2010/main" val="3939556661"/>
              </p:ext>
            </p:extLst>
          </p:nvPr>
        </p:nvGraphicFramePr>
        <p:xfrm>
          <a:off x="1115616" y="2132856"/>
          <a:ext cx="7632848"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323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1"/>
          <p:cNvSpPr txBox="1">
            <a:spLocks/>
          </p:cNvSpPr>
          <p:nvPr/>
        </p:nvSpPr>
        <p:spPr>
          <a:xfrm>
            <a:off x="1115616" y="3429000"/>
            <a:ext cx="8136904"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b="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3200" b="1" dirty="0" smtClean="0">
                <a:solidFill>
                  <a:srgbClr val="418E96"/>
                </a:solidFill>
              </a:rPr>
              <a:t>Hlavní závěry</a:t>
            </a:r>
          </a:p>
        </p:txBody>
      </p:sp>
    </p:spTree>
    <p:extLst>
      <p:ext uri="{BB962C8B-B14F-4D97-AF65-F5344CB8AC3E}">
        <p14:creationId xmlns:p14="http://schemas.microsoft.com/office/powerpoint/2010/main" val="180133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560840" cy="5040560"/>
          </a:xfrm>
        </p:spPr>
        <p:txBody>
          <a:bodyPr>
            <a:noAutofit/>
          </a:bodyPr>
          <a:lstStyle/>
          <a:p>
            <a:pPr algn="just">
              <a:lnSpc>
                <a:spcPct val="120000"/>
              </a:lnSpc>
              <a:spcBef>
                <a:spcPts val="600"/>
              </a:spcBef>
            </a:pPr>
            <a:r>
              <a:rPr lang="cs-CZ" sz="2200" dirty="0"/>
              <a:t>Studenti nejčastěji (34,7 %) přicházejí ze střední odborné školy s maturitou, následně ze čtyř- a víceletých gymnázií. Studovaná škola se liší podle vzdělání a sociálního postavení </a:t>
            </a:r>
            <a:r>
              <a:rPr lang="cs-CZ" sz="2200" dirty="0" smtClean="0"/>
              <a:t>rodičů.</a:t>
            </a:r>
            <a:endParaRPr lang="cs-CZ" sz="2200" dirty="0"/>
          </a:p>
          <a:p>
            <a:pPr algn="just">
              <a:lnSpc>
                <a:spcPct val="120000"/>
              </a:lnSpc>
              <a:spcBef>
                <a:spcPts val="600"/>
              </a:spcBef>
            </a:pPr>
            <a:r>
              <a:rPr lang="cs-CZ" sz="2200" dirty="0" smtClean="0"/>
              <a:t>Nejčastější </a:t>
            </a:r>
            <a:r>
              <a:rPr lang="cs-CZ" sz="2200" dirty="0"/>
              <a:t>podmínkou přijetí ke studiu je složení přijímací zkoušky (55,5 %). Výrazně se liší podle typu vysoké školy</a:t>
            </a:r>
            <a:r>
              <a:rPr lang="cs-CZ" sz="2200" dirty="0" smtClean="0"/>
              <a:t>.</a:t>
            </a:r>
            <a:endParaRPr lang="cs-CZ" sz="2200" dirty="0"/>
          </a:p>
          <a:p>
            <a:pPr algn="just">
              <a:lnSpc>
                <a:spcPct val="120000"/>
              </a:lnSpc>
              <a:spcBef>
                <a:spcPts val="600"/>
              </a:spcBef>
            </a:pPr>
            <a:r>
              <a:rPr lang="cs-CZ" sz="2200" dirty="0"/>
              <a:t>Necelá čtvrtina studentů uvádí, že v minulosti neúspěšně ukončila jiné studium na vysoké škole, nejčastěji z důvodu nespokojenosti s náplní </a:t>
            </a:r>
            <a:r>
              <a:rPr lang="cs-CZ" sz="2200" dirty="0" smtClean="0"/>
              <a:t>studia.</a:t>
            </a:r>
            <a:endParaRPr lang="cs-CZ" sz="2200" dirty="0"/>
          </a:p>
          <a:p>
            <a:pPr algn="just">
              <a:lnSpc>
                <a:spcPct val="120000"/>
              </a:lnSpc>
              <a:spcBef>
                <a:spcPts val="600"/>
              </a:spcBef>
            </a:pPr>
            <a:endParaRPr lang="en-GB" sz="2200" dirty="0"/>
          </a:p>
        </p:txBody>
      </p:sp>
    </p:spTree>
    <p:extLst>
      <p:ext uri="{BB962C8B-B14F-4D97-AF65-F5344CB8AC3E}">
        <p14:creationId xmlns:p14="http://schemas.microsoft.com/office/powerpoint/2010/main" val="1118500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488832" cy="5040560"/>
          </a:xfrm>
        </p:spPr>
        <p:txBody>
          <a:bodyPr>
            <a:noAutofit/>
          </a:bodyPr>
          <a:lstStyle/>
          <a:p>
            <a:pPr algn="just">
              <a:lnSpc>
                <a:spcPct val="120000"/>
              </a:lnSpc>
              <a:spcBef>
                <a:spcPts val="600"/>
              </a:spcBef>
            </a:pPr>
            <a:r>
              <a:rPr lang="cs-CZ" sz="2200" dirty="0"/>
              <a:t>Na dobu nejméně jednoho roku přestalo studovat necelých 10 % studentů, nejčastěji z důvodu ztráty motivace.</a:t>
            </a:r>
          </a:p>
          <a:p>
            <a:pPr algn="just">
              <a:lnSpc>
                <a:spcPct val="120000"/>
              </a:lnSpc>
              <a:spcBef>
                <a:spcPts val="600"/>
              </a:spcBef>
            </a:pPr>
            <a:r>
              <a:rPr lang="cs-CZ" sz="2200" dirty="0"/>
              <a:t>Téměř polovina studentů se chystá pokračovat nejpozději do roka v dalším studiu, nejčastěji v České republice (82 %). Zájem o studium v zahraničí je ovlivněn dosavadní mobilitou a vzděláním rodičů.</a:t>
            </a:r>
          </a:p>
          <a:p>
            <a:pPr algn="just">
              <a:lnSpc>
                <a:spcPct val="120000"/>
              </a:lnSpc>
              <a:spcBef>
                <a:spcPts val="600"/>
              </a:spcBef>
            </a:pPr>
            <a:r>
              <a:rPr lang="cs-CZ" sz="2200" dirty="0" smtClean="0"/>
              <a:t>Dvě </a:t>
            </a:r>
            <a:r>
              <a:rPr lang="cs-CZ" sz="2200" dirty="0"/>
              <a:t>třetiny studentů hodnotí své šance na národním trhu práce jako velmi dobré či dobré, výsledky se liší dle oboru a pohlaví a dále dle vzdělání rodičů. Šance na trhu práce na mezinárodní úrovni jsou hodnoceny hůře</a:t>
            </a:r>
            <a:r>
              <a:rPr lang="cs-CZ" sz="2200" dirty="0" smtClean="0"/>
              <a:t>.</a:t>
            </a:r>
            <a:endParaRPr lang="cs-CZ" sz="2200" dirty="0"/>
          </a:p>
        </p:txBody>
      </p:sp>
    </p:spTree>
    <p:extLst>
      <p:ext uri="{BB962C8B-B14F-4D97-AF65-F5344CB8AC3E}">
        <p14:creationId xmlns:p14="http://schemas.microsoft.com/office/powerpoint/2010/main" val="226356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416824" cy="5040560"/>
          </a:xfrm>
        </p:spPr>
        <p:txBody>
          <a:bodyPr>
            <a:normAutofit/>
          </a:bodyPr>
          <a:lstStyle/>
          <a:p>
            <a:pPr algn="just">
              <a:lnSpc>
                <a:spcPct val="120000"/>
              </a:lnSpc>
              <a:spcBef>
                <a:spcPts val="600"/>
              </a:spcBef>
            </a:pPr>
            <a:r>
              <a:rPr lang="cs-CZ" sz="2200" dirty="0"/>
              <a:t>Pro čtyři pětiny studentů byla studovaná škola jejich první volbou. Nejčastějším kritériem pro výběr školy byl zájem o obor. Devět desetin studentů by šlo znovu studovat, většina z nich (71,3 %) na stejnou vysokou školu a na stejný studijní obor (66,8 %).</a:t>
            </a:r>
          </a:p>
          <a:p>
            <a:pPr algn="just">
              <a:lnSpc>
                <a:spcPct val="120000"/>
              </a:lnSpc>
              <a:spcBef>
                <a:spcPts val="600"/>
              </a:spcBef>
            </a:pPr>
            <a:r>
              <a:rPr lang="cs-CZ" sz="2200" dirty="0"/>
              <a:t>Studenti nejlépe hodnotí výuku s využitím interaktivních metod, nejhůře výuku s využitím systémů typu </a:t>
            </a:r>
            <a:r>
              <a:rPr lang="cs-CZ" sz="2200" dirty="0" err="1"/>
              <a:t>Moodle</a:t>
            </a:r>
            <a:r>
              <a:rPr lang="cs-CZ" sz="2200" dirty="0"/>
              <a:t>.</a:t>
            </a:r>
          </a:p>
          <a:p>
            <a:pPr algn="just">
              <a:lnSpc>
                <a:spcPct val="120000"/>
              </a:lnSpc>
              <a:spcBef>
                <a:spcPts val="600"/>
              </a:spcBef>
            </a:pPr>
            <a:r>
              <a:rPr lang="cs-CZ" sz="2200" dirty="0"/>
              <a:t>Třetina studentů prezenčního studia bydlí u rodičů a třetina na koleji. 39,3 % studentů prezenčního studia si pravidelně vydělává, dalších 26,9 % studentů si vydělává příležitostně, 33,8 % studentů si během studia nevydělává.</a:t>
            </a:r>
            <a:endParaRPr lang="en-GB" sz="2200" dirty="0"/>
          </a:p>
          <a:p>
            <a:pPr algn="just">
              <a:lnSpc>
                <a:spcPct val="120000"/>
              </a:lnSpc>
              <a:spcBef>
                <a:spcPts val="600"/>
              </a:spcBef>
            </a:pPr>
            <a:endParaRPr lang="en-GB" dirty="0"/>
          </a:p>
        </p:txBody>
      </p:sp>
    </p:spTree>
    <p:extLst>
      <p:ext uri="{BB962C8B-B14F-4D97-AF65-F5344CB8AC3E}">
        <p14:creationId xmlns:p14="http://schemas.microsoft.com/office/powerpoint/2010/main" val="3273929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556792"/>
            <a:ext cx="7560840" cy="5040560"/>
          </a:xfrm>
        </p:spPr>
        <p:txBody>
          <a:bodyPr>
            <a:normAutofit/>
          </a:bodyPr>
          <a:lstStyle/>
          <a:p>
            <a:pPr algn="just">
              <a:lnSpc>
                <a:spcPct val="120000"/>
              </a:lnSpc>
              <a:spcBef>
                <a:spcPts val="600"/>
              </a:spcBef>
            </a:pPr>
            <a:r>
              <a:rPr lang="cs-CZ" sz="2200" dirty="0"/>
              <a:t>Bez práce by si nemohl dovolit studovat přibližně každý šestý prezenční student.</a:t>
            </a:r>
          </a:p>
          <a:p>
            <a:pPr algn="just">
              <a:lnSpc>
                <a:spcPct val="120000"/>
              </a:lnSpc>
              <a:spcBef>
                <a:spcPts val="600"/>
              </a:spcBef>
            </a:pPr>
            <a:r>
              <a:rPr lang="cs-CZ" sz="2200" dirty="0"/>
              <a:t>U třetiny prezenčních studentů náplň jejich práce vůbec nesouvisí s oborem jejich studia.</a:t>
            </a:r>
          </a:p>
          <a:p>
            <a:pPr algn="just">
              <a:lnSpc>
                <a:spcPct val="120000"/>
              </a:lnSpc>
              <a:spcBef>
                <a:spcPts val="600"/>
              </a:spcBef>
            </a:pPr>
            <a:r>
              <a:rPr lang="cs-CZ" sz="2200" dirty="0"/>
              <a:t>Studenti prezenčního studia se věnují průměrně 33,3 hodin týdně studiu nebo samostudiu, pracují průměrně 17,5 hodin týdně, s výraznými odlišnostmi podle oborů.</a:t>
            </a:r>
          </a:p>
          <a:p>
            <a:pPr algn="just">
              <a:lnSpc>
                <a:spcPct val="120000"/>
              </a:lnSpc>
              <a:spcBef>
                <a:spcPts val="600"/>
              </a:spcBef>
            </a:pPr>
            <a:endParaRPr lang="en-GB" sz="2200" dirty="0"/>
          </a:p>
        </p:txBody>
      </p:sp>
    </p:spTree>
    <p:extLst>
      <p:ext uri="{BB962C8B-B14F-4D97-AF65-F5344CB8AC3E}">
        <p14:creationId xmlns:p14="http://schemas.microsoft.com/office/powerpoint/2010/main" val="186873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adpis">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1082</TotalTime>
  <Words>3380</Words>
  <Application>Microsoft Office PowerPoint</Application>
  <PresentationFormat>Předvádění na obrazovce (4:3)</PresentationFormat>
  <Paragraphs>606</Paragraphs>
  <Slides>103</Slides>
  <Notes>0</Notes>
  <HiddenSlides>0</HiddenSlides>
  <MMClips>0</MMClips>
  <ScaleCrop>false</ScaleCrop>
  <HeadingPairs>
    <vt:vector size="6" baseType="variant">
      <vt:variant>
        <vt:lpstr>Použitá písma</vt:lpstr>
      </vt:variant>
      <vt:variant>
        <vt:i4>4</vt:i4>
      </vt:variant>
      <vt:variant>
        <vt:lpstr>Motiv</vt:lpstr>
      </vt:variant>
      <vt:variant>
        <vt:i4>3</vt:i4>
      </vt:variant>
      <vt:variant>
        <vt:lpstr>Nadpisy snímků</vt:lpstr>
      </vt:variant>
      <vt:variant>
        <vt:i4>103</vt:i4>
      </vt:variant>
    </vt:vector>
  </HeadingPairs>
  <TitlesOfParts>
    <vt:vector size="110" baseType="lpstr">
      <vt:lpstr>Arial</vt:lpstr>
      <vt:lpstr>Calibri</vt:lpstr>
      <vt:lpstr>Courier New</vt:lpstr>
      <vt:lpstr>Times New Roman</vt:lpstr>
      <vt:lpstr>Motiv systému Office</vt:lpstr>
      <vt:lpstr>1_Vlastní návrh</vt:lpstr>
      <vt:lpstr>Vlastní návrh</vt:lpstr>
      <vt:lpstr>Základní výsledky šetření postojů a životních podmínek studentů vysokých škol v České republice  Jakub Fischer, Kristýna Vltavská a kol. Praha, říjen 2016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Státní podpora sportu  pro rok 2013</dc:title>
  <dc:creator>User</dc:creator>
  <cp:lastModifiedBy>Kristýna Vltavská</cp:lastModifiedBy>
  <cp:revision>150</cp:revision>
  <dcterms:created xsi:type="dcterms:W3CDTF">2013-10-09T10:41:53Z</dcterms:created>
  <dcterms:modified xsi:type="dcterms:W3CDTF">2016-10-14T13:51:35Z</dcterms:modified>
</cp:coreProperties>
</file>